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3" r:id="rId3"/>
    <p:sldId id="264" r:id="rId4"/>
    <p:sldId id="284" r:id="rId5"/>
    <p:sldId id="285" r:id="rId6"/>
    <p:sldId id="286" r:id="rId7"/>
    <p:sldId id="287" r:id="rId8"/>
    <p:sldId id="288" r:id="rId9"/>
    <p:sldId id="289" r:id="rId10"/>
    <p:sldId id="290" r:id="rId11"/>
    <p:sldId id="291" r:id="rId12"/>
    <p:sldId id="292" r:id="rId13"/>
    <p:sldId id="293" r:id="rId14"/>
    <p:sldId id="322" r:id="rId15"/>
    <p:sldId id="294" r:id="rId16"/>
    <p:sldId id="296" r:id="rId17"/>
    <p:sldId id="265" r:id="rId18"/>
    <p:sldId id="295" r:id="rId19"/>
    <p:sldId id="310" r:id="rId20"/>
    <p:sldId id="323" r:id="rId21"/>
    <p:sldId id="324" r:id="rId22"/>
    <p:sldId id="325" r:id="rId23"/>
    <p:sldId id="326" r:id="rId24"/>
    <p:sldId id="297" r:id="rId25"/>
    <p:sldId id="298" r:id="rId26"/>
    <p:sldId id="299" r:id="rId27"/>
    <p:sldId id="308" r:id="rId28"/>
    <p:sldId id="327" r:id="rId29"/>
    <p:sldId id="331" r:id="rId30"/>
    <p:sldId id="333" r:id="rId31"/>
    <p:sldId id="334" r:id="rId32"/>
    <p:sldId id="335" r:id="rId33"/>
    <p:sldId id="336" r:id="rId34"/>
    <p:sldId id="337" r:id="rId35"/>
    <p:sldId id="338" r:id="rId36"/>
    <p:sldId id="332" r:id="rId37"/>
    <p:sldId id="328" r:id="rId38"/>
    <p:sldId id="329" r:id="rId39"/>
    <p:sldId id="330" r:id="rId40"/>
    <p:sldId id="321" r:id="rId41"/>
    <p:sldId id="300" r:id="rId42"/>
    <p:sldId id="301" r:id="rId43"/>
    <p:sldId id="302" r:id="rId44"/>
    <p:sldId id="303" r:id="rId45"/>
    <p:sldId id="344" r:id="rId46"/>
    <p:sldId id="304" r:id="rId47"/>
    <p:sldId id="305" r:id="rId48"/>
    <p:sldId id="345" r:id="rId49"/>
    <p:sldId id="306" r:id="rId50"/>
    <p:sldId id="307" r:id="rId51"/>
    <p:sldId id="346" r:id="rId52"/>
    <p:sldId id="339" r:id="rId53"/>
    <p:sldId id="340" r:id="rId54"/>
    <p:sldId id="341" r:id="rId55"/>
    <p:sldId id="342" r:id="rId56"/>
    <p:sldId id="343" r:id="rId57"/>
    <p:sldId id="347" r:id="rId58"/>
    <p:sldId id="348" r:id="rId59"/>
    <p:sldId id="320" r:id="rId60"/>
    <p:sldId id="349" r:id="rId61"/>
    <p:sldId id="257" r:id="rId62"/>
    <p:sldId id="259" r:id="rId63"/>
    <p:sldId id="260" r:id="rId64"/>
    <p:sldId id="262" r:id="rId65"/>
    <p:sldId id="266" r:id="rId66"/>
    <p:sldId id="258" r:id="rId67"/>
    <p:sldId id="352" r:id="rId68"/>
    <p:sldId id="353" r:id="rId69"/>
    <p:sldId id="355" r:id="rId70"/>
    <p:sldId id="356" r:id="rId71"/>
    <p:sldId id="354" r:id="rId72"/>
    <p:sldId id="267" r:id="rId73"/>
    <p:sldId id="268" r:id="rId74"/>
    <p:sldId id="269" r:id="rId75"/>
    <p:sldId id="270" r:id="rId76"/>
    <p:sldId id="271" r:id="rId77"/>
    <p:sldId id="272" r:id="rId78"/>
    <p:sldId id="273" r:id="rId79"/>
    <p:sldId id="274" r:id="rId80"/>
    <p:sldId id="275" r:id="rId81"/>
    <p:sldId id="276" r:id="rId82"/>
    <p:sldId id="350" r:id="rId83"/>
    <p:sldId id="351" r:id="rId84"/>
    <p:sldId id="277" r:id="rId85"/>
    <p:sldId id="278" r:id="rId86"/>
    <p:sldId id="279" r:id="rId87"/>
    <p:sldId id="311" r:id="rId88"/>
    <p:sldId id="312" r:id="rId89"/>
    <p:sldId id="313" r:id="rId90"/>
    <p:sldId id="314" r:id="rId91"/>
    <p:sldId id="315" r:id="rId92"/>
    <p:sldId id="316" r:id="rId93"/>
    <p:sldId id="317" r:id="rId94"/>
    <p:sldId id="282" r:id="rId95"/>
    <p:sldId id="319" r:id="rId96"/>
    <p:sldId id="280" r:id="rId97"/>
    <p:sldId id="281" r:id="rId98"/>
    <p:sldId id="318" r:id="rId9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3/31/2019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smtClean="0"/>
              <a:t>Click to edit Master title style</a:t>
            </a:r>
            <a:endParaRPr lang="hr-HR"/>
          </a:p>
        </p:txBody>
      </p:sp>
      <p:sp>
        <p:nvSpPr>
          <p:cNvPr id="3" name="SmartArt Placeholder 2"/>
          <p:cNvSpPr>
            <a:spLocks noGrp="1"/>
          </p:cNvSpPr>
          <p:nvPr>
            <p:ph type="dgm" idx="1"/>
          </p:nvPr>
        </p:nvSpPr>
        <p:spPr>
          <a:xfrm>
            <a:off x="609600" y="1600201"/>
            <a:ext cx="10972800" cy="4530725"/>
          </a:xfrm>
        </p:spPr>
        <p:txBody>
          <a:bodyPr/>
          <a:lstStyle/>
          <a:p>
            <a:pPr lvl="0"/>
            <a:endParaRPr lang="hr-HR" noProof="0" smtClean="0"/>
          </a:p>
        </p:txBody>
      </p:sp>
      <p:sp>
        <p:nvSpPr>
          <p:cNvPr id="4" name="Rectangle 39"/>
          <p:cNvSpPr>
            <a:spLocks noGrp="1" noChangeArrowheads="1"/>
          </p:cNvSpPr>
          <p:nvPr>
            <p:ph type="dt" sz="half" idx="10"/>
          </p:nvPr>
        </p:nvSpPr>
        <p:spPr>
          <a:ln/>
        </p:spPr>
        <p:txBody>
          <a:bodyPr/>
          <a:lstStyle>
            <a:lvl1pPr>
              <a:defRPr/>
            </a:lvl1pPr>
          </a:lstStyle>
          <a:p>
            <a:pPr>
              <a:defRPr/>
            </a:pPr>
            <a:endParaRPr lang="hr-HR"/>
          </a:p>
        </p:txBody>
      </p:sp>
      <p:sp>
        <p:nvSpPr>
          <p:cNvPr id="5" name="Rectangle 40"/>
          <p:cNvSpPr>
            <a:spLocks noGrp="1" noChangeArrowheads="1"/>
          </p:cNvSpPr>
          <p:nvPr>
            <p:ph type="ftr" sz="quarter" idx="11"/>
          </p:nvPr>
        </p:nvSpPr>
        <p:spPr>
          <a:ln/>
        </p:spPr>
        <p:txBody>
          <a:bodyPr/>
          <a:lstStyle>
            <a:lvl1pPr>
              <a:defRPr/>
            </a:lvl1pPr>
          </a:lstStyle>
          <a:p>
            <a:pPr>
              <a:defRPr/>
            </a:pPr>
            <a:endParaRPr lang="hr-HR"/>
          </a:p>
        </p:txBody>
      </p:sp>
      <p:sp>
        <p:nvSpPr>
          <p:cNvPr id="6" name="Rectangle 41"/>
          <p:cNvSpPr>
            <a:spLocks noGrp="1" noChangeArrowheads="1"/>
          </p:cNvSpPr>
          <p:nvPr>
            <p:ph type="sldNum" sz="quarter" idx="12"/>
          </p:nvPr>
        </p:nvSpPr>
        <p:spPr>
          <a:ln/>
        </p:spPr>
        <p:txBody>
          <a:bodyPr/>
          <a:lstStyle>
            <a:lvl1pPr>
              <a:defRPr/>
            </a:lvl1pPr>
          </a:lstStyle>
          <a:p>
            <a:pPr>
              <a:defRPr/>
            </a:pPr>
            <a:fld id="{4C7B07EA-630B-4134-9F19-98EEC8EE0FF2}" type="slidenum">
              <a:rPr lang="hr-HR" altLang="sr-Latn-RS"/>
              <a:pPr>
                <a:defRPr/>
              </a:pPr>
              <a:t>‹#›</a:t>
            </a:fld>
            <a:endParaRPr lang="hr-HR" altLang="sr-Latn-RS"/>
          </a:p>
        </p:txBody>
      </p:sp>
    </p:spTree>
    <p:extLst>
      <p:ext uri="{BB962C8B-B14F-4D97-AF65-F5344CB8AC3E}">
        <p14:creationId xmlns:p14="http://schemas.microsoft.com/office/powerpoint/2010/main" val="35408018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609600" y="277813"/>
            <a:ext cx="10972800" cy="1143000"/>
          </a:xfrm>
        </p:spPr>
        <p:txBody>
          <a:bodyPr/>
          <a:lstStyle/>
          <a:p>
            <a:r>
              <a:rPr lang="fr-FR" smtClean="0"/>
              <a:t>Cliquez pour modifier le style du titre</a:t>
            </a:r>
            <a:endParaRPr lang="fr-CH"/>
          </a:p>
        </p:txBody>
      </p:sp>
      <p:sp>
        <p:nvSpPr>
          <p:cNvPr id="3" name="Espace réservé du tableau 2"/>
          <p:cNvSpPr>
            <a:spLocks noGrp="1"/>
          </p:cNvSpPr>
          <p:nvPr>
            <p:ph type="tbl" idx="1"/>
          </p:nvPr>
        </p:nvSpPr>
        <p:spPr>
          <a:xfrm>
            <a:off x="609600" y="1600201"/>
            <a:ext cx="10972800" cy="4530725"/>
          </a:xfrm>
        </p:spPr>
        <p:txBody>
          <a:bodyPr/>
          <a:lstStyle/>
          <a:p>
            <a:pPr lvl="0"/>
            <a:endParaRPr lang="fr-CH" noProof="0" smtClean="0"/>
          </a:p>
        </p:txBody>
      </p:sp>
      <p:sp>
        <p:nvSpPr>
          <p:cNvPr id="4" name="Rectangle 39"/>
          <p:cNvSpPr>
            <a:spLocks noGrp="1" noChangeArrowheads="1"/>
          </p:cNvSpPr>
          <p:nvPr>
            <p:ph type="dt" sz="half" idx="10"/>
          </p:nvPr>
        </p:nvSpPr>
        <p:spPr>
          <a:ln/>
        </p:spPr>
        <p:txBody>
          <a:bodyPr/>
          <a:lstStyle>
            <a:lvl1pPr>
              <a:defRPr/>
            </a:lvl1pPr>
          </a:lstStyle>
          <a:p>
            <a:pPr>
              <a:defRPr/>
            </a:pPr>
            <a:endParaRPr lang="hr-HR"/>
          </a:p>
        </p:txBody>
      </p:sp>
      <p:sp>
        <p:nvSpPr>
          <p:cNvPr id="5" name="Rectangle 40"/>
          <p:cNvSpPr>
            <a:spLocks noGrp="1" noChangeArrowheads="1"/>
          </p:cNvSpPr>
          <p:nvPr>
            <p:ph type="ftr" sz="quarter" idx="11"/>
          </p:nvPr>
        </p:nvSpPr>
        <p:spPr>
          <a:ln/>
        </p:spPr>
        <p:txBody>
          <a:bodyPr/>
          <a:lstStyle>
            <a:lvl1pPr>
              <a:defRPr/>
            </a:lvl1pPr>
          </a:lstStyle>
          <a:p>
            <a:pPr>
              <a:defRPr/>
            </a:pPr>
            <a:endParaRPr lang="hr-HR"/>
          </a:p>
        </p:txBody>
      </p:sp>
      <p:sp>
        <p:nvSpPr>
          <p:cNvPr id="6" name="Rectangle 41"/>
          <p:cNvSpPr>
            <a:spLocks noGrp="1" noChangeArrowheads="1"/>
          </p:cNvSpPr>
          <p:nvPr>
            <p:ph type="sldNum" sz="quarter" idx="12"/>
          </p:nvPr>
        </p:nvSpPr>
        <p:spPr>
          <a:ln/>
        </p:spPr>
        <p:txBody>
          <a:bodyPr/>
          <a:lstStyle>
            <a:lvl1pPr>
              <a:defRPr/>
            </a:lvl1pPr>
          </a:lstStyle>
          <a:p>
            <a:pPr>
              <a:defRPr/>
            </a:pPr>
            <a:fld id="{5FD73495-D31D-4FFF-BF79-85983DB501BF}" type="slidenum">
              <a:rPr lang="hr-HR" altLang="sr-Latn-RS"/>
              <a:pPr>
                <a:defRPr/>
              </a:pPr>
              <a:t>‹#›</a:t>
            </a:fld>
            <a:endParaRPr lang="hr-HR" altLang="sr-Latn-RS"/>
          </a:p>
        </p:txBody>
      </p:sp>
    </p:spTree>
    <p:extLst>
      <p:ext uri="{BB962C8B-B14F-4D97-AF65-F5344CB8AC3E}">
        <p14:creationId xmlns:p14="http://schemas.microsoft.com/office/powerpoint/2010/main" val="3688237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3/31/2019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3/31/2019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3/31/2019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3/31/2019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3/31/2019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 id="2147483670" r:id="rId18"/>
    <p:sldLayoutId id="2147483671" r:id="rId19"/>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hyperlink" Target="http://www.supremecourt.uk/" TargetMode="External"/><Relationship Id="rId2" Type="http://schemas.openxmlformats.org/officeDocument/2006/relationships/hyperlink" Target="http://www.lawreports.co.uk/" TargetMode="External"/><Relationship Id="rId1" Type="http://schemas.openxmlformats.org/officeDocument/2006/relationships/slideLayout" Target="../slideLayouts/slideLayout2.xml"/><Relationship Id="rId4" Type="http://schemas.openxmlformats.org/officeDocument/2006/relationships/hyperlink" Target="http://www.bailiii.org/" TargetMode="External"/></Relationships>
</file>

<file path=ppt/slides/_rels/slide98.xml.rels><?xml version="1.0" encoding="UTF-8" standalone="yes"?>
<Relationships xmlns="http://schemas.openxmlformats.org/package/2006/relationships"><Relationship Id="rId2" Type="http://schemas.openxmlformats.org/officeDocument/2006/relationships/hyperlink" Target="http://www.courtservice.gov.u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r-HR" sz="4000" dirty="0" err="1" smtClean="0"/>
              <a:t>The</a:t>
            </a:r>
            <a:r>
              <a:rPr lang="hr-HR" sz="4000" dirty="0" smtClean="0"/>
              <a:t> </a:t>
            </a:r>
            <a:r>
              <a:rPr lang="hr-HR" sz="4000" dirty="0" err="1" smtClean="0"/>
              <a:t>Hierarchy</a:t>
            </a:r>
            <a:r>
              <a:rPr lang="hr-HR" sz="4000" dirty="0" smtClean="0"/>
              <a:t> </a:t>
            </a:r>
            <a:r>
              <a:rPr lang="hr-HR" sz="4000" dirty="0" err="1" smtClean="0"/>
              <a:t>of</a:t>
            </a:r>
            <a:r>
              <a:rPr lang="hr-HR" sz="4000" dirty="0" smtClean="0"/>
              <a:t> </a:t>
            </a:r>
            <a:r>
              <a:rPr lang="hr-HR" sz="4000" dirty="0" err="1" smtClean="0"/>
              <a:t>Courts</a:t>
            </a:r>
            <a:r>
              <a:rPr lang="hr-HR" sz="4000" dirty="0" smtClean="0"/>
              <a:t> </a:t>
            </a:r>
            <a:r>
              <a:rPr lang="hr-HR" sz="4000" dirty="0" err="1" smtClean="0"/>
              <a:t>and</a:t>
            </a:r>
            <a:r>
              <a:rPr lang="hr-HR" sz="4000" dirty="0" smtClean="0"/>
              <a:t> </a:t>
            </a:r>
            <a:r>
              <a:rPr lang="hr-HR" sz="4000" dirty="0" err="1" smtClean="0"/>
              <a:t>the</a:t>
            </a:r>
            <a:r>
              <a:rPr lang="hr-HR" sz="4000" dirty="0" smtClean="0"/>
              <a:t> </a:t>
            </a:r>
            <a:r>
              <a:rPr lang="hr-HR" sz="4000" dirty="0" err="1" smtClean="0"/>
              <a:t>Doctrine</a:t>
            </a:r>
            <a:r>
              <a:rPr lang="hr-HR" sz="4000" dirty="0" smtClean="0"/>
              <a:t> </a:t>
            </a:r>
            <a:r>
              <a:rPr lang="hr-HR" sz="4000" dirty="0" err="1" smtClean="0"/>
              <a:t>of</a:t>
            </a:r>
            <a:r>
              <a:rPr lang="hr-HR" sz="4000" dirty="0" smtClean="0"/>
              <a:t> </a:t>
            </a:r>
            <a:r>
              <a:rPr lang="hr-HR" sz="4000" dirty="0" err="1" smtClean="0"/>
              <a:t>Precedent</a:t>
            </a:r>
            <a:endParaRPr lang="en-US" sz="4000" dirty="0"/>
          </a:p>
        </p:txBody>
      </p:sp>
      <p:sp>
        <p:nvSpPr>
          <p:cNvPr id="3" name="Subtitle 2"/>
          <p:cNvSpPr>
            <a:spLocks noGrp="1"/>
          </p:cNvSpPr>
          <p:nvPr>
            <p:ph type="subTitle" idx="1"/>
          </p:nvPr>
        </p:nvSpPr>
        <p:spPr/>
        <p:txBody>
          <a:bodyPr/>
          <a:lstStyle/>
          <a:p>
            <a:r>
              <a:rPr lang="hr-HR" dirty="0" err="1" smtClean="0"/>
              <a:t>Unit</a:t>
            </a:r>
            <a:r>
              <a:rPr lang="hr-HR" dirty="0" smtClean="0"/>
              <a:t> 8</a:t>
            </a:r>
          </a:p>
          <a:p>
            <a:endParaRPr lang="en-US" dirty="0"/>
          </a:p>
        </p:txBody>
      </p:sp>
    </p:spTree>
    <p:extLst>
      <p:ext uri="{BB962C8B-B14F-4D97-AF65-F5344CB8AC3E}">
        <p14:creationId xmlns:p14="http://schemas.microsoft.com/office/powerpoint/2010/main" val="3378732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Magistrates</a:t>
            </a:r>
            <a:r>
              <a:rPr lang="hr-HR" dirty="0" smtClean="0"/>
              <a:t>’ </a:t>
            </a:r>
            <a:r>
              <a:rPr lang="hr-HR" dirty="0" err="1" smtClean="0"/>
              <a:t>courts</a:t>
            </a:r>
            <a:endParaRPr lang="en-US" dirty="0"/>
          </a:p>
        </p:txBody>
      </p:sp>
      <p:sp>
        <p:nvSpPr>
          <p:cNvPr id="3" name="Content Placeholder 2"/>
          <p:cNvSpPr>
            <a:spLocks noGrp="1"/>
          </p:cNvSpPr>
          <p:nvPr>
            <p:ph idx="1"/>
          </p:nvPr>
        </p:nvSpPr>
        <p:spPr/>
        <p:txBody>
          <a:bodyPr/>
          <a:lstStyle/>
          <a:p>
            <a:r>
              <a:rPr lang="en-GB" dirty="0"/>
              <a:t>All criminal prosecutions start at a magistrates’ court. </a:t>
            </a:r>
            <a:endParaRPr lang="hr-HR" dirty="0" smtClean="0"/>
          </a:p>
          <a:p>
            <a:r>
              <a:rPr lang="en-GB" dirty="0" smtClean="0"/>
              <a:t>Charges </a:t>
            </a:r>
            <a:r>
              <a:rPr lang="en-GB" dirty="0"/>
              <a:t>against the accused are read, and if the offence is </a:t>
            </a:r>
            <a:r>
              <a:rPr lang="en-GB" dirty="0" smtClean="0"/>
              <a:t>a </a:t>
            </a:r>
            <a:r>
              <a:rPr lang="en-GB" dirty="0"/>
              <a:t>summary offence, i.e. less serious offence, the court proceeds to try the </a:t>
            </a:r>
            <a:r>
              <a:rPr lang="en-GB" dirty="0" smtClean="0"/>
              <a:t>defendant.</a:t>
            </a:r>
            <a:endParaRPr lang="hr-HR" dirty="0" smtClean="0"/>
          </a:p>
          <a:p>
            <a:r>
              <a:rPr lang="en-GB" dirty="0" smtClean="0"/>
              <a:t>Considering </a:t>
            </a:r>
            <a:r>
              <a:rPr lang="en-GB" dirty="0"/>
              <a:t>their limitations as to sentencing, magistrates’ courts can commit convicted offenders for sentencing at the Crown Court. </a:t>
            </a:r>
            <a:endParaRPr lang="hr-HR" dirty="0" smtClean="0"/>
          </a:p>
          <a:p>
            <a:r>
              <a:rPr lang="en-GB" dirty="0" smtClean="0"/>
              <a:t>Serious </a:t>
            </a:r>
            <a:r>
              <a:rPr lang="en-GB" dirty="0"/>
              <a:t>offences, referred to as indictable offences, are committed for trial at the Crown Court.</a:t>
            </a:r>
            <a:endParaRPr lang="hr-HR" dirty="0"/>
          </a:p>
          <a:p>
            <a:endParaRPr lang="en-US" dirty="0"/>
          </a:p>
        </p:txBody>
      </p:sp>
    </p:spTree>
    <p:extLst>
      <p:ext uri="{BB962C8B-B14F-4D97-AF65-F5344CB8AC3E}">
        <p14:creationId xmlns:p14="http://schemas.microsoft.com/office/powerpoint/2010/main" val="3464781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Superior courts</a:t>
            </a:r>
            <a:r>
              <a:rPr lang="hr-HR" dirty="0"/>
              <a:t/>
            </a:r>
            <a:br>
              <a:rPr lang="hr-HR" dirty="0"/>
            </a:br>
            <a:endParaRPr lang="en-US" dirty="0"/>
          </a:p>
        </p:txBody>
      </p:sp>
      <p:sp>
        <p:nvSpPr>
          <p:cNvPr id="3" name="Content Placeholder 2"/>
          <p:cNvSpPr>
            <a:spLocks noGrp="1"/>
          </p:cNvSpPr>
          <p:nvPr>
            <p:ph idx="1"/>
          </p:nvPr>
        </p:nvSpPr>
        <p:spPr/>
        <p:txBody>
          <a:bodyPr/>
          <a:lstStyle/>
          <a:p>
            <a:r>
              <a:rPr lang="en-GB" b="1" dirty="0" smtClean="0"/>
              <a:t>Crown </a:t>
            </a:r>
            <a:r>
              <a:rPr lang="en-GB" b="1" dirty="0"/>
              <a:t>Court, </a:t>
            </a:r>
            <a:endParaRPr lang="hr-HR" b="1" dirty="0"/>
          </a:p>
          <a:p>
            <a:r>
              <a:rPr lang="en-GB" b="1" dirty="0" smtClean="0"/>
              <a:t>High </a:t>
            </a:r>
            <a:r>
              <a:rPr lang="en-GB" b="1" dirty="0"/>
              <a:t>Court of Justice, </a:t>
            </a:r>
            <a:endParaRPr lang="hr-HR" b="1" dirty="0" smtClean="0"/>
          </a:p>
          <a:p>
            <a:r>
              <a:rPr lang="en-GB" b="1" dirty="0" smtClean="0"/>
              <a:t>Court </a:t>
            </a:r>
            <a:r>
              <a:rPr lang="en-GB" b="1" dirty="0"/>
              <a:t>of Appeal</a:t>
            </a:r>
            <a:r>
              <a:rPr lang="en-GB" dirty="0"/>
              <a:t>.</a:t>
            </a:r>
            <a:endParaRPr lang="en-US" dirty="0"/>
          </a:p>
        </p:txBody>
      </p:sp>
    </p:spTree>
    <p:extLst>
      <p:ext uri="{BB962C8B-B14F-4D97-AF65-F5344CB8AC3E}">
        <p14:creationId xmlns:p14="http://schemas.microsoft.com/office/powerpoint/2010/main" val="3675320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Superior </a:t>
            </a:r>
            <a:r>
              <a:rPr lang="hr-HR" dirty="0" err="1" smtClean="0"/>
              <a:t>courts</a:t>
            </a:r>
            <a:endParaRPr lang="en-US" dirty="0"/>
          </a:p>
        </p:txBody>
      </p:sp>
      <p:sp>
        <p:nvSpPr>
          <p:cNvPr id="3" name="Content Placeholder 2"/>
          <p:cNvSpPr>
            <a:spLocks noGrp="1"/>
          </p:cNvSpPr>
          <p:nvPr>
            <p:ph idx="1"/>
          </p:nvPr>
        </p:nvSpPr>
        <p:spPr/>
        <p:txBody>
          <a:bodyPr/>
          <a:lstStyle/>
          <a:p>
            <a:r>
              <a:rPr lang="hr-HR" dirty="0"/>
              <a:t>U</a:t>
            </a:r>
            <a:r>
              <a:rPr lang="en-GB" dirty="0" err="1" smtClean="0"/>
              <a:t>nlimited</a:t>
            </a:r>
            <a:r>
              <a:rPr lang="en-GB" dirty="0" smtClean="0"/>
              <a:t> </a:t>
            </a:r>
            <a:r>
              <a:rPr lang="en-GB" dirty="0"/>
              <a:t>geographical jurisdiction and no limit as to the amount of damages awarded. </a:t>
            </a:r>
            <a:endParaRPr lang="hr-HR" dirty="0" smtClean="0"/>
          </a:p>
          <a:p>
            <a:r>
              <a:rPr lang="en-GB" dirty="0" smtClean="0"/>
              <a:t>All </a:t>
            </a:r>
            <a:r>
              <a:rPr lang="en-GB" dirty="0"/>
              <a:t>judges </a:t>
            </a:r>
            <a:r>
              <a:rPr lang="en-GB" dirty="0" smtClean="0"/>
              <a:t>are </a:t>
            </a:r>
            <a:r>
              <a:rPr lang="en-GB" dirty="0"/>
              <a:t>professional judges. </a:t>
            </a:r>
            <a:endParaRPr lang="hr-HR" dirty="0" smtClean="0"/>
          </a:p>
          <a:p>
            <a:r>
              <a:rPr lang="en-GB" dirty="0" smtClean="0"/>
              <a:t>The </a:t>
            </a:r>
            <a:r>
              <a:rPr lang="en-GB" dirty="0"/>
              <a:t>general requirement for professional judges in England and Wales </a:t>
            </a:r>
            <a:r>
              <a:rPr lang="hr-HR" dirty="0"/>
              <a:t>-</a:t>
            </a:r>
            <a:r>
              <a:rPr lang="en-GB" dirty="0" smtClean="0"/>
              <a:t> </a:t>
            </a:r>
            <a:r>
              <a:rPr lang="en-GB" dirty="0"/>
              <a:t>a legal education and a certain number of years of standing as a solicitor or barrister, where experience in court appearance is of particular importance.</a:t>
            </a:r>
            <a:endParaRPr lang="hr-HR" dirty="0"/>
          </a:p>
          <a:p>
            <a:endParaRPr lang="en-US" dirty="0"/>
          </a:p>
        </p:txBody>
      </p:sp>
    </p:spTree>
    <p:extLst>
      <p:ext uri="{BB962C8B-B14F-4D97-AF65-F5344CB8AC3E}">
        <p14:creationId xmlns:p14="http://schemas.microsoft.com/office/powerpoint/2010/main" val="784112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The Crown Court</a:t>
            </a:r>
            <a:r>
              <a:rPr lang="en-GB" dirty="0"/>
              <a:t> </a:t>
            </a:r>
            <a:endParaRPr lang="en-US" dirty="0"/>
          </a:p>
        </p:txBody>
      </p:sp>
      <p:sp>
        <p:nvSpPr>
          <p:cNvPr id="3" name="Content Placeholder 2"/>
          <p:cNvSpPr>
            <a:spLocks noGrp="1"/>
          </p:cNvSpPr>
          <p:nvPr>
            <p:ph idx="1"/>
          </p:nvPr>
        </p:nvSpPr>
        <p:spPr/>
        <p:txBody>
          <a:bodyPr>
            <a:normAutofit fontScale="85000" lnSpcReduction="20000"/>
          </a:bodyPr>
          <a:lstStyle/>
          <a:p>
            <a:r>
              <a:rPr lang="hr-HR" dirty="0"/>
              <a:t>T</a:t>
            </a:r>
            <a:r>
              <a:rPr lang="en-GB" dirty="0" smtClean="0"/>
              <a:t>he </a:t>
            </a:r>
            <a:r>
              <a:rPr lang="en-GB" dirty="0"/>
              <a:t>higher criminal court of first instance with exclusive jurisdiction for trials on </a:t>
            </a:r>
            <a:r>
              <a:rPr lang="en-GB" b="1" dirty="0"/>
              <a:t>indictment.</a:t>
            </a:r>
            <a:r>
              <a:rPr lang="en-GB" dirty="0"/>
              <a:t> </a:t>
            </a:r>
            <a:endParaRPr lang="hr-HR" dirty="0" smtClean="0"/>
          </a:p>
          <a:p>
            <a:r>
              <a:rPr lang="hr-HR" dirty="0"/>
              <a:t>A</a:t>
            </a:r>
            <a:r>
              <a:rPr lang="en-GB" dirty="0" err="1" smtClean="0"/>
              <a:t>lso</a:t>
            </a:r>
            <a:r>
              <a:rPr lang="hr-HR" dirty="0"/>
              <a:t>:</a:t>
            </a:r>
            <a:r>
              <a:rPr lang="en-GB" dirty="0" smtClean="0"/>
              <a:t> </a:t>
            </a:r>
            <a:r>
              <a:rPr lang="en-GB" dirty="0"/>
              <a:t>an </a:t>
            </a:r>
            <a:r>
              <a:rPr lang="en-GB" b="1" dirty="0"/>
              <a:t>appellate jurisdiction</a:t>
            </a:r>
            <a:r>
              <a:rPr lang="en-GB" dirty="0"/>
              <a:t>, hearing appeals against rulings of magistrates’ </a:t>
            </a:r>
            <a:r>
              <a:rPr lang="en-GB" dirty="0" smtClean="0"/>
              <a:t>courts.</a:t>
            </a:r>
            <a:endParaRPr lang="hr-HR" dirty="0" smtClean="0"/>
          </a:p>
          <a:p>
            <a:r>
              <a:rPr lang="en-GB" dirty="0" smtClean="0"/>
              <a:t>Crown </a:t>
            </a:r>
            <a:r>
              <a:rPr lang="en-GB" dirty="0"/>
              <a:t>Court trials take place before a professional judge and a jury of twelve. </a:t>
            </a:r>
            <a:endParaRPr lang="hr-HR" dirty="0" smtClean="0"/>
          </a:p>
          <a:p>
            <a:r>
              <a:rPr lang="en-GB" dirty="0" smtClean="0"/>
              <a:t>The </a:t>
            </a:r>
            <a:r>
              <a:rPr lang="en-GB" dirty="0"/>
              <a:t>jury decides on matters of fact and renders a </a:t>
            </a:r>
            <a:r>
              <a:rPr lang="en-GB" b="1" dirty="0"/>
              <a:t>verdict</a:t>
            </a:r>
            <a:r>
              <a:rPr lang="en-GB" dirty="0"/>
              <a:t> of guilty or not guilty, while the judge passes </a:t>
            </a:r>
            <a:r>
              <a:rPr lang="en-GB" b="1" dirty="0"/>
              <a:t>sentence.</a:t>
            </a:r>
            <a:r>
              <a:rPr lang="en-GB" dirty="0"/>
              <a:t> </a:t>
            </a:r>
            <a:endParaRPr lang="hr-HR" dirty="0" smtClean="0"/>
          </a:p>
          <a:p>
            <a:r>
              <a:rPr lang="en-GB" dirty="0" smtClean="0"/>
              <a:t>The </a:t>
            </a:r>
            <a:r>
              <a:rPr lang="en-GB" dirty="0"/>
              <a:t>Crown Court is a single court whose main premises are in the City of London, although it sits in many other locations all over the </a:t>
            </a:r>
            <a:r>
              <a:rPr lang="en-GB" dirty="0" smtClean="0"/>
              <a:t>country</a:t>
            </a:r>
            <a:r>
              <a:rPr lang="hr-HR" dirty="0" smtClean="0"/>
              <a:t> (92 </a:t>
            </a:r>
            <a:r>
              <a:rPr lang="hr-HR" dirty="0" err="1" smtClean="0"/>
              <a:t>locations</a:t>
            </a:r>
            <a:r>
              <a:rPr lang="hr-HR" dirty="0" smtClean="0"/>
              <a:t>)</a:t>
            </a:r>
            <a:endParaRPr lang="hr-HR" dirty="0"/>
          </a:p>
          <a:p>
            <a:r>
              <a:rPr lang="en-GB" dirty="0"/>
              <a:t> </a:t>
            </a:r>
            <a:endParaRPr lang="hr-HR" dirty="0"/>
          </a:p>
          <a:p>
            <a:endParaRPr lang="en-US" dirty="0"/>
          </a:p>
        </p:txBody>
      </p:sp>
    </p:spTree>
    <p:extLst>
      <p:ext uri="{BB962C8B-B14F-4D97-AF65-F5344CB8AC3E}">
        <p14:creationId xmlns:p14="http://schemas.microsoft.com/office/powerpoint/2010/main" val="4189356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The</a:t>
            </a:r>
            <a:r>
              <a:rPr lang="hr-HR" dirty="0" smtClean="0"/>
              <a:t> </a:t>
            </a:r>
            <a:r>
              <a:rPr lang="hr-HR" dirty="0" err="1" smtClean="0"/>
              <a:t>Crown</a:t>
            </a:r>
            <a:r>
              <a:rPr lang="hr-HR" dirty="0" smtClean="0"/>
              <a:t> Court</a:t>
            </a:r>
            <a:endParaRPr lang="en-US" dirty="0"/>
          </a:p>
        </p:txBody>
      </p:sp>
      <p:sp>
        <p:nvSpPr>
          <p:cNvPr id="3" name="Content Placeholder 2"/>
          <p:cNvSpPr>
            <a:spLocks noGrp="1"/>
          </p:cNvSpPr>
          <p:nvPr>
            <p:ph idx="1"/>
          </p:nvPr>
        </p:nvSpPr>
        <p:spPr/>
        <p:txBody>
          <a:bodyPr/>
          <a:lstStyle/>
          <a:p>
            <a:r>
              <a:rPr lang="en-US" dirty="0"/>
              <a:t>When the Crown Court sits in the City of London it is known as the </a:t>
            </a:r>
            <a:r>
              <a:rPr lang="en-US" b="1" dirty="0"/>
              <a:t>Central Criminal Court</a:t>
            </a:r>
            <a:r>
              <a:rPr lang="en-US" dirty="0" smtClean="0"/>
              <a:t>.</a:t>
            </a:r>
            <a:endParaRPr lang="hr-HR" baseline="30000" dirty="0"/>
          </a:p>
          <a:p>
            <a:r>
              <a:rPr lang="en-US" dirty="0" smtClean="0"/>
              <a:t> </a:t>
            </a:r>
            <a:r>
              <a:rPr lang="en-US" dirty="0"/>
              <a:t>The </a:t>
            </a:r>
            <a:r>
              <a:rPr lang="en-US" dirty="0" smtClean="0"/>
              <a:t>Central </a:t>
            </a:r>
            <a:r>
              <a:rPr lang="en-US" dirty="0"/>
              <a:t>Criminal </a:t>
            </a:r>
            <a:r>
              <a:rPr lang="en-US" dirty="0" smtClean="0"/>
              <a:t>Court </a:t>
            </a:r>
            <a:r>
              <a:rPr lang="en-US" dirty="0"/>
              <a:t>at the Old Bailey, originally established by its own Act of Parliament, is a Crown Court </a:t>
            </a:r>
            <a:r>
              <a:rPr lang="en-US" dirty="0" err="1"/>
              <a:t>centre</a:t>
            </a:r>
            <a:r>
              <a:rPr lang="en-US" dirty="0"/>
              <a:t>, and is the venue at which many of the most serious criminal cases are heard. </a:t>
            </a:r>
          </a:p>
        </p:txBody>
      </p:sp>
    </p:spTree>
    <p:extLst>
      <p:ext uri="{BB962C8B-B14F-4D97-AF65-F5344CB8AC3E}">
        <p14:creationId xmlns:p14="http://schemas.microsoft.com/office/powerpoint/2010/main" val="3985785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The High Court of Justice </a:t>
            </a:r>
            <a:endParaRPr lang="en-US" dirty="0"/>
          </a:p>
        </p:txBody>
      </p:sp>
      <p:sp>
        <p:nvSpPr>
          <p:cNvPr id="3" name="Content Placeholder 2"/>
          <p:cNvSpPr>
            <a:spLocks noGrp="1"/>
          </p:cNvSpPr>
          <p:nvPr>
            <p:ph idx="1"/>
          </p:nvPr>
        </p:nvSpPr>
        <p:spPr/>
        <p:txBody>
          <a:bodyPr/>
          <a:lstStyle/>
          <a:p>
            <a:r>
              <a:rPr lang="hr-HR" dirty="0"/>
              <a:t>T</a:t>
            </a:r>
            <a:r>
              <a:rPr lang="en-GB" dirty="0" smtClean="0"/>
              <a:t>he </a:t>
            </a:r>
            <a:r>
              <a:rPr lang="en-GB" dirty="0"/>
              <a:t>highest civil court with original jurisdiction in civil matters and jurisdiction for appeals against judgments delivered by lower courts. </a:t>
            </a:r>
            <a:endParaRPr lang="hr-HR" dirty="0" smtClean="0"/>
          </a:p>
          <a:p>
            <a:r>
              <a:rPr lang="en-GB" dirty="0" smtClean="0"/>
              <a:t>It </a:t>
            </a:r>
            <a:r>
              <a:rPr lang="en-GB" dirty="0"/>
              <a:t>comprises three divisions: the </a:t>
            </a:r>
            <a:r>
              <a:rPr lang="en-GB" b="1" dirty="0"/>
              <a:t>Queen’s Bench Division </a:t>
            </a:r>
            <a:r>
              <a:rPr lang="en-GB" dirty="0"/>
              <a:t>(or King’s, as the case may be), the </a:t>
            </a:r>
            <a:r>
              <a:rPr lang="en-GB" b="1" dirty="0"/>
              <a:t>Family Division </a:t>
            </a:r>
            <a:r>
              <a:rPr lang="en-GB" dirty="0"/>
              <a:t>and the </a:t>
            </a:r>
            <a:r>
              <a:rPr lang="en-GB" b="1" dirty="0"/>
              <a:t>Chancery Division</a:t>
            </a:r>
            <a:r>
              <a:rPr lang="en-GB" dirty="0"/>
              <a:t>. </a:t>
            </a:r>
            <a:endParaRPr lang="hr-HR" dirty="0"/>
          </a:p>
          <a:p>
            <a:endParaRPr lang="en-US" dirty="0"/>
          </a:p>
        </p:txBody>
      </p:sp>
    </p:spTree>
    <p:extLst>
      <p:ext uri="{BB962C8B-B14F-4D97-AF65-F5344CB8AC3E}">
        <p14:creationId xmlns:p14="http://schemas.microsoft.com/office/powerpoint/2010/main" val="2657522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The</a:t>
            </a:r>
            <a:r>
              <a:rPr lang="hr-HR" dirty="0" smtClean="0"/>
              <a:t> </a:t>
            </a:r>
            <a:r>
              <a:rPr lang="hr-HR" dirty="0" err="1" smtClean="0"/>
              <a:t>High</a:t>
            </a:r>
            <a:r>
              <a:rPr lang="hr-HR" dirty="0" smtClean="0"/>
              <a:t> Court </a:t>
            </a:r>
            <a:r>
              <a:rPr lang="hr-HR" dirty="0" err="1" smtClean="0"/>
              <a:t>of</a:t>
            </a:r>
            <a:r>
              <a:rPr lang="hr-HR" dirty="0" smtClean="0"/>
              <a:t> </a:t>
            </a:r>
            <a:r>
              <a:rPr lang="hr-HR" dirty="0" err="1" smtClean="0"/>
              <a:t>Justice</a:t>
            </a:r>
            <a:endParaRPr lang="en-US" dirty="0"/>
          </a:p>
        </p:txBody>
      </p:sp>
      <p:sp>
        <p:nvSpPr>
          <p:cNvPr id="3" name="Content Placeholder 2"/>
          <p:cNvSpPr>
            <a:spLocks noGrp="1"/>
          </p:cNvSpPr>
          <p:nvPr>
            <p:ph idx="1"/>
          </p:nvPr>
        </p:nvSpPr>
        <p:spPr/>
        <p:txBody>
          <a:bodyPr/>
          <a:lstStyle/>
          <a:p>
            <a:r>
              <a:rPr lang="en-GB" dirty="0"/>
              <a:t>The jurisdiction of the Family and Chancery Divisions partly overlaps with that of county courts, but without a limit as to the amount of damages awarded. </a:t>
            </a:r>
            <a:endParaRPr lang="hr-HR" dirty="0" smtClean="0"/>
          </a:p>
          <a:p>
            <a:r>
              <a:rPr lang="en-GB" dirty="0" smtClean="0"/>
              <a:t>Apart </a:t>
            </a:r>
            <a:r>
              <a:rPr lang="en-GB" dirty="0"/>
              <a:t>from the amount of claim criterion, the High Court will have jurisdiction depending on convenience, the availability of judges specialising in pertinent areas, the complexity of facts and legal issues to be determined, the appropriateness of available remedies and procedures, and the importance of the case to non-parties, i.e. the general public.</a:t>
            </a:r>
            <a:endParaRPr lang="hr-HR" dirty="0"/>
          </a:p>
          <a:p>
            <a:endParaRPr lang="en-US" dirty="0"/>
          </a:p>
        </p:txBody>
      </p:sp>
    </p:spTree>
    <p:extLst>
      <p:ext uri="{BB962C8B-B14F-4D97-AF65-F5344CB8AC3E}">
        <p14:creationId xmlns:p14="http://schemas.microsoft.com/office/powerpoint/2010/main" val="3834645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High</a:t>
            </a:r>
            <a:r>
              <a:rPr lang="hr-HR" dirty="0" smtClean="0"/>
              <a:t> Court: </a:t>
            </a:r>
            <a:r>
              <a:rPr lang="hr-HR" dirty="0" err="1" smtClean="0"/>
              <a:t>Divisional</a:t>
            </a:r>
            <a:r>
              <a:rPr lang="hr-HR" dirty="0" smtClean="0"/>
              <a:t> </a:t>
            </a:r>
            <a:r>
              <a:rPr lang="hr-HR" dirty="0" err="1" smtClean="0"/>
              <a:t>courts</a:t>
            </a:r>
            <a:endParaRPr lang="en-US" dirty="0"/>
          </a:p>
        </p:txBody>
      </p:sp>
      <p:sp>
        <p:nvSpPr>
          <p:cNvPr id="3" name="SmartArt Placeholder 2"/>
          <p:cNvSpPr>
            <a:spLocks noGrp="1"/>
          </p:cNvSpPr>
          <p:nvPr>
            <p:ph type="dgm" idx="1"/>
          </p:nvPr>
        </p:nvSpPr>
        <p:spPr/>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1511" y="1800214"/>
            <a:ext cx="5040000" cy="3775126"/>
          </a:xfrm>
          <a:prstGeom prst="rect">
            <a:avLst/>
          </a:prstGeom>
        </p:spPr>
      </p:pic>
    </p:spTree>
    <p:extLst>
      <p:ext uri="{BB962C8B-B14F-4D97-AF65-F5344CB8AC3E}">
        <p14:creationId xmlns:p14="http://schemas.microsoft.com/office/powerpoint/2010/main" val="1613038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Queen’s Bench Division </a:t>
            </a:r>
            <a:endParaRPr lang="en-US" dirty="0"/>
          </a:p>
        </p:txBody>
      </p:sp>
      <p:sp>
        <p:nvSpPr>
          <p:cNvPr id="3" name="Content Placeholder 2"/>
          <p:cNvSpPr>
            <a:spLocks noGrp="1"/>
          </p:cNvSpPr>
          <p:nvPr>
            <p:ph idx="1"/>
          </p:nvPr>
        </p:nvSpPr>
        <p:spPr/>
        <p:txBody>
          <a:bodyPr/>
          <a:lstStyle/>
          <a:p>
            <a:r>
              <a:rPr lang="hr-HR" dirty="0" err="1" smtClean="0"/>
              <a:t>It</a:t>
            </a:r>
            <a:r>
              <a:rPr lang="hr-HR" dirty="0" smtClean="0"/>
              <a:t> </a:t>
            </a:r>
            <a:r>
              <a:rPr lang="hr-HR" dirty="0" err="1" smtClean="0"/>
              <a:t>includes</a:t>
            </a:r>
            <a:r>
              <a:rPr lang="hr-HR" dirty="0" smtClean="0"/>
              <a:t> </a:t>
            </a:r>
            <a:r>
              <a:rPr lang="en-GB" dirty="0" smtClean="0"/>
              <a:t>several </a:t>
            </a:r>
            <a:r>
              <a:rPr lang="en-GB" dirty="0"/>
              <a:t>specialised courts, such as the </a:t>
            </a:r>
            <a:r>
              <a:rPr lang="en-GB" b="1" dirty="0"/>
              <a:t>Administrative Court</a:t>
            </a:r>
            <a:r>
              <a:rPr lang="en-GB" dirty="0"/>
              <a:t>, the </a:t>
            </a:r>
            <a:r>
              <a:rPr lang="en-GB" b="1" dirty="0"/>
              <a:t>Admiralty Court </a:t>
            </a:r>
            <a:r>
              <a:rPr lang="en-GB" dirty="0"/>
              <a:t>and the </a:t>
            </a:r>
            <a:r>
              <a:rPr lang="en-GB" b="1" dirty="0"/>
              <a:t>Commercial Court. </a:t>
            </a:r>
            <a:endParaRPr lang="hr-HR" b="1" dirty="0" smtClean="0"/>
          </a:p>
          <a:p>
            <a:r>
              <a:rPr lang="en-GB" dirty="0" smtClean="0"/>
              <a:t>It </a:t>
            </a:r>
            <a:r>
              <a:rPr lang="en-GB" dirty="0"/>
              <a:t>also includes the </a:t>
            </a:r>
            <a:r>
              <a:rPr lang="en-GB" b="1" dirty="0"/>
              <a:t>Divisional Court </a:t>
            </a:r>
            <a:r>
              <a:rPr lang="en-GB" dirty="0"/>
              <a:t>of the Queen’s Bench, which hears </a:t>
            </a:r>
            <a:r>
              <a:rPr lang="en-GB" b="1" dirty="0"/>
              <a:t>criminal appeals </a:t>
            </a:r>
            <a:r>
              <a:rPr lang="en-GB" dirty="0"/>
              <a:t>from magistrates’ courts and those concerning </a:t>
            </a:r>
            <a:r>
              <a:rPr lang="en-GB" b="1" dirty="0"/>
              <a:t>extradition</a:t>
            </a:r>
            <a:r>
              <a:rPr lang="en-GB" dirty="0"/>
              <a:t>. </a:t>
            </a:r>
            <a:endParaRPr lang="hr-HR" dirty="0"/>
          </a:p>
          <a:p>
            <a:endParaRPr lang="en-US" dirty="0"/>
          </a:p>
        </p:txBody>
      </p:sp>
    </p:spTree>
    <p:extLst>
      <p:ext uri="{BB962C8B-B14F-4D97-AF65-F5344CB8AC3E}">
        <p14:creationId xmlns:p14="http://schemas.microsoft.com/office/powerpoint/2010/main" val="2801349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Queen’s</a:t>
            </a:r>
            <a:r>
              <a:rPr lang="hr-HR" dirty="0" smtClean="0"/>
              <a:t> </a:t>
            </a:r>
            <a:r>
              <a:rPr lang="hr-HR" dirty="0" err="1" smtClean="0"/>
              <a:t>Bench</a:t>
            </a:r>
            <a:r>
              <a:rPr lang="hr-HR" dirty="0" smtClean="0"/>
              <a:t> </a:t>
            </a:r>
            <a:r>
              <a:rPr lang="hr-HR" dirty="0" err="1" smtClean="0"/>
              <a:t>Division</a:t>
            </a:r>
            <a:endParaRPr lang="en-US" dirty="0"/>
          </a:p>
        </p:txBody>
      </p:sp>
      <p:sp>
        <p:nvSpPr>
          <p:cNvPr id="3" name="Content Placeholder 2"/>
          <p:cNvSpPr>
            <a:spLocks noGrp="1"/>
          </p:cNvSpPr>
          <p:nvPr>
            <p:ph idx="1"/>
          </p:nvPr>
        </p:nvSpPr>
        <p:spPr/>
        <p:txBody>
          <a:bodyPr>
            <a:normAutofit fontScale="92500" lnSpcReduction="20000"/>
          </a:bodyPr>
          <a:lstStyle/>
          <a:p>
            <a:r>
              <a:rPr lang="en-US" dirty="0"/>
              <a:t>personal injury</a:t>
            </a:r>
          </a:p>
          <a:p>
            <a:r>
              <a:rPr lang="en-US" dirty="0"/>
              <a:t>negligence</a:t>
            </a:r>
          </a:p>
          <a:p>
            <a:r>
              <a:rPr lang="en-US" dirty="0"/>
              <a:t>breach of contract</a:t>
            </a:r>
          </a:p>
          <a:p>
            <a:r>
              <a:rPr lang="en-US" dirty="0"/>
              <a:t>breach of a statutory duty</a:t>
            </a:r>
          </a:p>
          <a:p>
            <a:r>
              <a:rPr lang="en-US" dirty="0"/>
              <a:t>breach of the Human Rights Act 1998</a:t>
            </a:r>
          </a:p>
          <a:p>
            <a:r>
              <a:rPr lang="en-US" dirty="0"/>
              <a:t>libel, slander and other torts</a:t>
            </a:r>
          </a:p>
          <a:p>
            <a:r>
              <a:rPr lang="en-US" dirty="0"/>
              <a:t>non-payment of a debt and ‘enforcement orders’ which allow the court to ensure that a party complies with a judgment against them</a:t>
            </a:r>
          </a:p>
          <a:p>
            <a:endParaRPr lang="en-US" dirty="0"/>
          </a:p>
        </p:txBody>
      </p:sp>
    </p:spTree>
    <p:extLst>
      <p:ext uri="{BB962C8B-B14F-4D97-AF65-F5344CB8AC3E}">
        <p14:creationId xmlns:p14="http://schemas.microsoft.com/office/powerpoint/2010/main" val="4189296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Preview</a:t>
            </a:r>
            <a:endParaRPr lang="en-US" dirty="0"/>
          </a:p>
        </p:txBody>
      </p:sp>
      <p:sp>
        <p:nvSpPr>
          <p:cNvPr id="3" name="Content Placeholder 2"/>
          <p:cNvSpPr>
            <a:spLocks noGrp="1"/>
          </p:cNvSpPr>
          <p:nvPr>
            <p:ph idx="1"/>
          </p:nvPr>
        </p:nvSpPr>
        <p:spPr/>
        <p:txBody>
          <a:bodyPr>
            <a:normAutofit fontScale="92500" lnSpcReduction="20000"/>
          </a:bodyPr>
          <a:lstStyle/>
          <a:p>
            <a:r>
              <a:rPr lang="hr-HR" dirty="0" err="1" smtClean="0"/>
              <a:t>Hierarchy</a:t>
            </a:r>
            <a:r>
              <a:rPr lang="hr-HR" dirty="0" smtClean="0"/>
              <a:t> </a:t>
            </a:r>
            <a:r>
              <a:rPr lang="hr-HR" dirty="0" err="1" smtClean="0"/>
              <a:t>of</a:t>
            </a:r>
            <a:r>
              <a:rPr lang="hr-HR" dirty="0" smtClean="0"/>
              <a:t> </a:t>
            </a:r>
            <a:r>
              <a:rPr lang="hr-HR" dirty="0" err="1" smtClean="0"/>
              <a:t>courts</a:t>
            </a:r>
            <a:endParaRPr lang="hr-HR" dirty="0" smtClean="0"/>
          </a:p>
          <a:p>
            <a:r>
              <a:rPr lang="hr-HR" dirty="0" smtClean="0"/>
              <a:t>Stare </a:t>
            </a:r>
            <a:r>
              <a:rPr lang="hr-HR" dirty="0" err="1" smtClean="0"/>
              <a:t>decisis</a:t>
            </a:r>
            <a:endParaRPr lang="hr-HR" dirty="0" smtClean="0"/>
          </a:p>
          <a:p>
            <a:r>
              <a:rPr lang="hr-HR" dirty="0" smtClean="0"/>
              <a:t>Original </a:t>
            </a:r>
            <a:r>
              <a:rPr lang="hr-HR" dirty="0" err="1" smtClean="0"/>
              <a:t>precedent</a:t>
            </a:r>
            <a:endParaRPr lang="hr-HR" dirty="0" smtClean="0"/>
          </a:p>
          <a:p>
            <a:r>
              <a:rPr lang="hr-HR" dirty="0" err="1" smtClean="0"/>
              <a:t>Elements</a:t>
            </a:r>
            <a:r>
              <a:rPr lang="hr-HR" dirty="0" smtClean="0"/>
              <a:t> </a:t>
            </a:r>
            <a:r>
              <a:rPr lang="hr-HR" dirty="0" err="1" smtClean="0"/>
              <a:t>of</a:t>
            </a:r>
            <a:r>
              <a:rPr lang="hr-HR" dirty="0" smtClean="0"/>
              <a:t> a </a:t>
            </a:r>
            <a:r>
              <a:rPr lang="hr-HR" dirty="0" err="1" smtClean="0"/>
              <a:t>judgement</a:t>
            </a:r>
            <a:endParaRPr lang="hr-HR" dirty="0" smtClean="0"/>
          </a:p>
          <a:p>
            <a:r>
              <a:rPr lang="hr-HR" dirty="0" err="1"/>
              <a:t>R</a:t>
            </a:r>
            <a:r>
              <a:rPr lang="hr-HR" dirty="0" err="1" smtClean="0"/>
              <a:t>atio</a:t>
            </a:r>
            <a:r>
              <a:rPr lang="hr-HR" dirty="0" smtClean="0"/>
              <a:t> </a:t>
            </a:r>
            <a:r>
              <a:rPr lang="hr-HR" dirty="0" err="1" smtClean="0"/>
              <a:t>decidendi</a:t>
            </a:r>
            <a:r>
              <a:rPr lang="hr-HR" dirty="0" smtClean="0"/>
              <a:t> </a:t>
            </a:r>
          </a:p>
          <a:p>
            <a:r>
              <a:rPr lang="hr-HR" dirty="0" err="1"/>
              <a:t>O</a:t>
            </a:r>
            <a:r>
              <a:rPr lang="hr-HR" dirty="0" err="1" smtClean="0"/>
              <a:t>biter</a:t>
            </a:r>
            <a:r>
              <a:rPr lang="hr-HR" dirty="0" smtClean="0"/>
              <a:t> </a:t>
            </a:r>
            <a:r>
              <a:rPr lang="hr-HR" dirty="0" err="1" smtClean="0"/>
              <a:t>dicta</a:t>
            </a:r>
            <a:endParaRPr lang="hr-HR" dirty="0" smtClean="0"/>
          </a:p>
          <a:p>
            <a:r>
              <a:rPr lang="hr-HR" dirty="0" err="1" smtClean="0"/>
              <a:t>Departing</a:t>
            </a:r>
            <a:r>
              <a:rPr lang="hr-HR" dirty="0" smtClean="0"/>
              <a:t> </a:t>
            </a:r>
            <a:r>
              <a:rPr lang="hr-HR" dirty="0" err="1" smtClean="0"/>
              <a:t>from</a:t>
            </a:r>
            <a:r>
              <a:rPr lang="hr-HR" dirty="0" smtClean="0"/>
              <a:t> a </a:t>
            </a:r>
            <a:r>
              <a:rPr lang="hr-HR" dirty="0" err="1" smtClean="0"/>
              <a:t>precedent</a:t>
            </a:r>
            <a:r>
              <a:rPr lang="hr-HR" dirty="0" smtClean="0"/>
              <a:t>: </a:t>
            </a:r>
            <a:r>
              <a:rPr lang="hr-HR" dirty="0" err="1" smtClean="0"/>
              <a:t>distinguishing</a:t>
            </a:r>
            <a:r>
              <a:rPr lang="hr-HR" dirty="0" smtClean="0"/>
              <a:t>,  </a:t>
            </a:r>
            <a:r>
              <a:rPr lang="hr-HR" dirty="0" err="1" smtClean="0"/>
              <a:t>reversing</a:t>
            </a:r>
            <a:r>
              <a:rPr lang="hr-HR" dirty="0" smtClean="0"/>
              <a:t>, </a:t>
            </a:r>
            <a:r>
              <a:rPr lang="hr-HR" dirty="0" err="1" smtClean="0"/>
              <a:t>overruling</a:t>
            </a:r>
            <a:endParaRPr lang="hr-HR" dirty="0" smtClean="0"/>
          </a:p>
          <a:p>
            <a:r>
              <a:rPr lang="hr-HR" dirty="0" err="1" smtClean="0"/>
              <a:t>Law</a:t>
            </a:r>
            <a:r>
              <a:rPr lang="hr-HR" dirty="0" smtClean="0"/>
              <a:t> </a:t>
            </a:r>
            <a:r>
              <a:rPr lang="hr-HR" dirty="0" err="1" smtClean="0"/>
              <a:t>reports</a:t>
            </a:r>
            <a:endParaRPr lang="hr-HR" dirty="0" smtClean="0"/>
          </a:p>
          <a:p>
            <a:endParaRPr lang="en-US" dirty="0"/>
          </a:p>
        </p:txBody>
      </p:sp>
    </p:spTree>
    <p:extLst>
      <p:ext uri="{BB962C8B-B14F-4D97-AF65-F5344CB8AC3E}">
        <p14:creationId xmlns:p14="http://schemas.microsoft.com/office/powerpoint/2010/main" val="727759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dirty="0" err="1"/>
              <a:t>Chancery</a:t>
            </a:r>
            <a:r>
              <a:rPr lang="hr-HR" b="1" dirty="0"/>
              <a:t> </a:t>
            </a:r>
            <a:r>
              <a:rPr lang="hr-HR" b="1" dirty="0" err="1"/>
              <a:t>Division</a:t>
            </a:r>
            <a:endParaRPr lang="en-US" dirty="0"/>
          </a:p>
        </p:txBody>
      </p:sp>
      <p:sp>
        <p:nvSpPr>
          <p:cNvPr id="3" name="Content Placeholder 2"/>
          <p:cNvSpPr>
            <a:spLocks noGrp="1"/>
          </p:cNvSpPr>
          <p:nvPr>
            <p:ph idx="1"/>
          </p:nvPr>
        </p:nvSpPr>
        <p:spPr/>
        <p:txBody>
          <a:bodyPr/>
          <a:lstStyle/>
          <a:p>
            <a:r>
              <a:rPr lang="en-US" dirty="0"/>
              <a:t>The Chancery Division </a:t>
            </a:r>
            <a:r>
              <a:rPr lang="en-US" dirty="0" smtClean="0"/>
              <a:t>deals </a:t>
            </a:r>
            <a:r>
              <a:rPr lang="en-US" dirty="0"/>
              <a:t>with business law, trusts law, probate law, insolvency, and land law in relation to issues of equity. </a:t>
            </a:r>
            <a:endParaRPr lang="hr-HR" dirty="0" smtClean="0"/>
          </a:p>
          <a:p>
            <a:r>
              <a:rPr lang="en-US" dirty="0" smtClean="0"/>
              <a:t>It </a:t>
            </a:r>
            <a:r>
              <a:rPr lang="en-US" dirty="0"/>
              <a:t>has specialist courts (the Patents Court and the Companies Court) which deal with patents and registered designs and company law matters respectively. All tax appeals are assigned to the Chancery Division</a:t>
            </a:r>
          </a:p>
        </p:txBody>
      </p:sp>
    </p:spTree>
    <p:extLst>
      <p:ext uri="{BB962C8B-B14F-4D97-AF65-F5344CB8AC3E}">
        <p14:creationId xmlns:p14="http://schemas.microsoft.com/office/powerpoint/2010/main" val="3666847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Business </a:t>
            </a:r>
            <a:r>
              <a:rPr lang="hr-HR" dirty="0" err="1" smtClean="0"/>
              <a:t>and</a:t>
            </a:r>
            <a:r>
              <a:rPr lang="hr-HR" dirty="0" smtClean="0"/>
              <a:t> </a:t>
            </a:r>
            <a:r>
              <a:rPr lang="hr-HR" dirty="0" err="1" smtClean="0"/>
              <a:t>property</a:t>
            </a:r>
            <a:r>
              <a:rPr lang="hr-HR" dirty="0" smtClean="0"/>
              <a:t> </a:t>
            </a:r>
            <a:r>
              <a:rPr lang="hr-HR" dirty="0" err="1" smtClean="0"/>
              <a:t>courts</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The formation within the High Court of The Business and Property Courts of </a:t>
            </a:r>
            <a:r>
              <a:rPr lang="en-US" dirty="0" smtClean="0"/>
              <a:t>was </a:t>
            </a:r>
            <a:r>
              <a:rPr lang="en-US" dirty="0"/>
              <a:t>announced in March </a:t>
            </a:r>
            <a:r>
              <a:rPr lang="en-US" dirty="0" smtClean="0"/>
              <a:t>2017,</a:t>
            </a:r>
            <a:r>
              <a:rPr lang="hr-HR" baseline="30000" dirty="0"/>
              <a:t> </a:t>
            </a:r>
            <a:r>
              <a:rPr lang="en-US" dirty="0" smtClean="0"/>
              <a:t>and </a:t>
            </a:r>
            <a:r>
              <a:rPr lang="en-US" dirty="0"/>
              <a:t>launched in London in July 2017</a:t>
            </a:r>
            <a:r>
              <a:rPr lang="en-US" dirty="0" smtClean="0"/>
              <a:t>.</a:t>
            </a:r>
            <a:endParaRPr lang="hr-HR" baseline="30000" dirty="0"/>
          </a:p>
          <a:p>
            <a:r>
              <a:rPr lang="en-US" dirty="0" smtClean="0"/>
              <a:t> </a:t>
            </a:r>
            <a:r>
              <a:rPr lang="en-US" dirty="0"/>
              <a:t>The courts would in future administer the specialist jurisdictions previously administered in the Queen's Bench Division under the names of the Admiralty Court, the Commercial Court, and the Technology and Construction Court, and in the Chancery Division under the lists for Business, Company and Insolvency, Competition, Financial, Intellectual Property, Revenue, and Trusts and Probate. </a:t>
            </a:r>
            <a:endParaRPr lang="hr-HR" dirty="0" smtClean="0"/>
          </a:p>
          <a:p>
            <a:r>
              <a:rPr lang="en-US" dirty="0" smtClean="0"/>
              <a:t>The </a:t>
            </a:r>
            <a:r>
              <a:rPr lang="en-US" dirty="0"/>
              <a:t>change was meant to enable judges who have suitable expertise and experience in the specialist business and property jurisdictions to be cross-deployed to sit in the specialist courts, while continuing existing practices for cases that proceed in them</a:t>
            </a:r>
          </a:p>
        </p:txBody>
      </p:sp>
    </p:spTree>
    <p:extLst>
      <p:ext uri="{BB962C8B-B14F-4D97-AF65-F5344CB8AC3E}">
        <p14:creationId xmlns:p14="http://schemas.microsoft.com/office/powerpoint/2010/main" val="2717969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dirty="0" err="1"/>
              <a:t>Family</a:t>
            </a:r>
            <a:r>
              <a:rPr lang="hr-HR" b="1" dirty="0"/>
              <a:t> </a:t>
            </a:r>
            <a:r>
              <a:rPr lang="hr-HR" b="1" dirty="0" err="1"/>
              <a:t>Division</a:t>
            </a:r>
            <a:endParaRPr lang="en-US" dirty="0"/>
          </a:p>
        </p:txBody>
      </p:sp>
      <p:sp>
        <p:nvSpPr>
          <p:cNvPr id="3" name="Content Placeholder 2"/>
          <p:cNvSpPr>
            <a:spLocks noGrp="1"/>
          </p:cNvSpPr>
          <p:nvPr>
            <p:ph idx="1"/>
          </p:nvPr>
        </p:nvSpPr>
        <p:spPr/>
        <p:txBody>
          <a:bodyPr/>
          <a:lstStyle/>
          <a:p>
            <a:r>
              <a:rPr lang="en-US" dirty="0"/>
              <a:t>The Family Division deals with personal </a:t>
            </a:r>
            <a:r>
              <a:rPr lang="en-US" dirty="0" smtClean="0"/>
              <a:t>matters </a:t>
            </a:r>
            <a:r>
              <a:rPr lang="en-US" dirty="0"/>
              <a:t>such as divorce, children, probate and medical treatment. </a:t>
            </a:r>
            <a:endParaRPr lang="hr-HR" dirty="0" smtClean="0"/>
          </a:p>
          <a:p>
            <a:r>
              <a:rPr lang="en-US" dirty="0" smtClean="0"/>
              <a:t>Its </a:t>
            </a:r>
            <a:r>
              <a:rPr lang="en-US" dirty="0"/>
              <a:t>decisions </a:t>
            </a:r>
            <a:r>
              <a:rPr lang="hr-HR" dirty="0"/>
              <a:t>-</a:t>
            </a:r>
            <a:r>
              <a:rPr lang="en-US" dirty="0" smtClean="0"/>
              <a:t> </a:t>
            </a:r>
            <a:r>
              <a:rPr lang="en-US" dirty="0"/>
              <a:t>often of great importance only to the parties, but may concern life and death and are </a:t>
            </a:r>
            <a:r>
              <a:rPr lang="hr-HR" dirty="0" err="1" smtClean="0"/>
              <a:t>sometimes</a:t>
            </a:r>
            <a:r>
              <a:rPr lang="en-US" dirty="0" smtClean="0"/>
              <a:t> </a:t>
            </a:r>
            <a:r>
              <a:rPr lang="en-US" dirty="0"/>
              <a:t>regarded as controversial. For example, it permitted a hospital to separate conjoined twins without the parents' consent; and allowed one woman to have her life support machines turned </a:t>
            </a:r>
            <a:r>
              <a:rPr lang="en-US" dirty="0" smtClean="0"/>
              <a:t>off</a:t>
            </a:r>
            <a:endParaRPr lang="en-US" dirty="0"/>
          </a:p>
        </p:txBody>
      </p:sp>
    </p:spTree>
    <p:extLst>
      <p:ext uri="{BB962C8B-B14F-4D97-AF65-F5344CB8AC3E}">
        <p14:creationId xmlns:p14="http://schemas.microsoft.com/office/powerpoint/2010/main" val="2503775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Family</a:t>
            </a:r>
            <a:r>
              <a:rPr lang="hr-HR" dirty="0" smtClean="0"/>
              <a:t> </a:t>
            </a:r>
            <a:r>
              <a:rPr lang="hr-HR" dirty="0" err="1" smtClean="0"/>
              <a:t>Division</a:t>
            </a:r>
            <a:endParaRPr lang="en-US" dirty="0"/>
          </a:p>
        </p:txBody>
      </p:sp>
      <p:sp>
        <p:nvSpPr>
          <p:cNvPr id="3" name="Content Placeholder 2"/>
          <p:cNvSpPr>
            <a:spLocks noGrp="1"/>
          </p:cNvSpPr>
          <p:nvPr>
            <p:ph idx="1"/>
          </p:nvPr>
        </p:nvSpPr>
        <p:spPr/>
        <p:txBody>
          <a:bodyPr/>
          <a:lstStyle/>
          <a:p>
            <a:r>
              <a:rPr lang="en-US" dirty="0"/>
              <a:t>Family Division exercises jurisdiction to hear all cases relating to children's welfare, and has an exclusive jurisdiction in </a:t>
            </a:r>
            <a:r>
              <a:rPr lang="en-US" dirty="0" err="1"/>
              <a:t>wardship</a:t>
            </a:r>
            <a:r>
              <a:rPr lang="en-US" dirty="0"/>
              <a:t> cases</a:t>
            </a:r>
          </a:p>
        </p:txBody>
      </p:sp>
    </p:spTree>
    <p:extLst>
      <p:ext uri="{BB962C8B-B14F-4D97-AF65-F5344CB8AC3E}">
        <p14:creationId xmlns:p14="http://schemas.microsoft.com/office/powerpoint/2010/main" val="1610271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The Court of Appeal</a:t>
            </a:r>
            <a:r>
              <a:rPr lang="en-GB" dirty="0"/>
              <a:t> </a:t>
            </a:r>
            <a:endParaRPr lang="en-US" dirty="0"/>
          </a:p>
        </p:txBody>
      </p:sp>
      <p:sp>
        <p:nvSpPr>
          <p:cNvPr id="3" name="Content Placeholder 2"/>
          <p:cNvSpPr>
            <a:spLocks noGrp="1"/>
          </p:cNvSpPr>
          <p:nvPr>
            <p:ph idx="1"/>
          </p:nvPr>
        </p:nvSpPr>
        <p:spPr/>
        <p:txBody>
          <a:bodyPr>
            <a:normAutofit lnSpcReduction="10000"/>
          </a:bodyPr>
          <a:lstStyle/>
          <a:p>
            <a:r>
              <a:rPr lang="hr-HR" dirty="0"/>
              <a:t>A</a:t>
            </a:r>
            <a:r>
              <a:rPr lang="en-GB" dirty="0" smtClean="0"/>
              <a:t> </a:t>
            </a:r>
            <a:r>
              <a:rPr lang="en-GB" dirty="0"/>
              <a:t>civil and criminal division. </a:t>
            </a:r>
            <a:endParaRPr lang="hr-HR" dirty="0" smtClean="0"/>
          </a:p>
          <a:p>
            <a:r>
              <a:rPr lang="en-GB" dirty="0" smtClean="0"/>
              <a:t>Panels </a:t>
            </a:r>
            <a:r>
              <a:rPr lang="en-GB" dirty="0"/>
              <a:t>of usually three justices hear appeals against decisions of the county courts and the High Court in civil matters, and the Crown Court in criminal matters. </a:t>
            </a:r>
            <a:endParaRPr lang="hr-HR" dirty="0" smtClean="0"/>
          </a:p>
          <a:p>
            <a:r>
              <a:rPr lang="en-GB" dirty="0" smtClean="0"/>
              <a:t>The </a:t>
            </a:r>
            <a:r>
              <a:rPr lang="en-GB" dirty="0"/>
              <a:t>Court also hears appeals on rulings of some tribunals, which are specialised courts outside the court system (e.g. the Employment Tribunal, Lands Tribunal, Immigration and Asylum Tribunal, etc.)</a:t>
            </a:r>
            <a:endParaRPr lang="hr-HR" dirty="0"/>
          </a:p>
          <a:p>
            <a:r>
              <a:rPr lang="en-GB" dirty="0"/>
              <a:t> </a:t>
            </a:r>
            <a:endParaRPr lang="hr-HR" dirty="0"/>
          </a:p>
          <a:p>
            <a:endParaRPr lang="en-US" dirty="0"/>
          </a:p>
        </p:txBody>
      </p:sp>
    </p:spTree>
    <p:extLst>
      <p:ext uri="{BB962C8B-B14F-4D97-AF65-F5344CB8AC3E}">
        <p14:creationId xmlns:p14="http://schemas.microsoft.com/office/powerpoint/2010/main" val="38317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The UK Supreme Court </a:t>
            </a:r>
            <a:endParaRPr lang="en-US" dirty="0"/>
          </a:p>
        </p:txBody>
      </p:sp>
      <p:sp>
        <p:nvSpPr>
          <p:cNvPr id="3" name="Content Placeholder 2"/>
          <p:cNvSpPr>
            <a:spLocks noGrp="1"/>
          </p:cNvSpPr>
          <p:nvPr>
            <p:ph idx="1"/>
          </p:nvPr>
        </p:nvSpPr>
        <p:spPr/>
        <p:txBody>
          <a:bodyPr>
            <a:normAutofit/>
          </a:bodyPr>
          <a:lstStyle/>
          <a:p>
            <a:r>
              <a:rPr lang="hr-HR" dirty="0"/>
              <a:t>T</a:t>
            </a:r>
            <a:r>
              <a:rPr lang="en-GB" dirty="0" smtClean="0"/>
              <a:t>he </a:t>
            </a:r>
            <a:r>
              <a:rPr lang="en-GB" dirty="0"/>
              <a:t>highest court in the United Kingdom. </a:t>
            </a:r>
            <a:endParaRPr lang="hr-HR" dirty="0" smtClean="0"/>
          </a:p>
          <a:p>
            <a:r>
              <a:rPr lang="en-GB" dirty="0" smtClean="0"/>
              <a:t>It </a:t>
            </a:r>
            <a:r>
              <a:rPr lang="en-GB" dirty="0"/>
              <a:t>opened its doors on 1 October 2009, taking over the function of last instance for appeals from the former Judicial Committee of the House of Lords. </a:t>
            </a:r>
            <a:endParaRPr lang="hr-HR" dirty="0" smtClean="0"/>
          </a:p>
          <a:p>
            <a:r>
              <a:rPr lang="en-GB" dirty="0" smtClean="0"/>
              <a:t>It </a:t>
            </a:r>
            <a:r>
              <a:rPr lang="en-GB" dirty="0"/>
              <a:t>normally hears appeals against decisions of the Court of Appeal, but some appeals may ‘leapfrog’ directly from the High Court, when they involve a particularly sensitive or demanding issue of general public concern. </a:t>
            </a:r>
            <a:endParaRPr lang="en-US" dirty="0"/>
          </a:p>
        </p:txBody>
      </p:sp>
    </p:spTree>
    <p:extLst>
      <p:ext uri="{BB962C8B-B14F-4D97-AF65-F5344CB8AC3E}">
        <p14:creationId xmlns:p14="http://schemas.microsoft.com/office/powerpoint/2010/main" val="117946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The</a:t>
            </a:r>
            <a:r>
              <a:rPr lang="hr-HR" dirty="0" smtClean="0"/>
              <a:t> </a:t>
            </a:r>
            <a:r>
              <a:rPr lang="hr-HR" dirty="0" err="1" smtClean="0"/>
              <a:t>Supreme</a:t>
            </a:r>
            <a:r>
              <a:rPr lang="hr-HR" dirty="0" smtClean="0"/>
              <a:t> Court</a:t>
            </a:r>
            <a:endParaRPr lang="en-US" dirty="0"/>
          </a:p>
        </p:txBody>
      </p:sp>
      <p:sp>
        <p:nvSpPr>
          <p:cNvPr id="3" name="Content Placeholder 2"/>
          <p:cNvSpPr>
            <a:spLocks noGrp="1"/>
          </p:cNvSpPr>
          <p:nvPr>
            <p:ph idx="1"/>
          </p:nvPr>
        </p:nvSpPr>
        <p:spPr/>
        <p:txBody>
          <a:bodyPr/>
          <a:lstStyle/>
          <a:p>
            <a:r>
              <a:rPr lang="en-GB" dirty="0"/>
              <a:t>The Supreme Court also hears appeals against rulings of the Court of Appeal in Northern Ireland (civil and criminal) and the Court of Session (the last instance for civil matters in Scotland). </a:t>
            </a:r>
            <a:endParaRPr lang="hr-HR" dirty="0" smtClean="0"/>
          </a:p>
          <a:p>
            <a:r>
              <a:rPr lang="en-GB" dirty="0" smtClean="0"/>
              <a:t>The </a:t>
            </a:r>
            <a:r>
              <a:rPr lang="en-GB" dirty="0"/>
              <a:t>Court usually sits in panels of five, with panels of seven or nine judges convening when one of its previous decisions is asked to be revised. </a:t>
            </a:r>
            <a:endParaRPr lang="hr-HR" dirty="0" smtClean="0"/>
          </a:p>
          <a:p>
            <a:r>
              <a:rPr lang="en-GB" dirty="0" smtClean="0"/>
              <a:t>It </a:t>
            </a:r>
            <a:r>
              <a:rPr lang="en-GB" dirty="0"/>
              <a:t>should be noted that the Supreme Court has discretionary power to choose which appeals to hear.</a:t>
            </a:r>
            <a:endParaRPr lang="hr-HR" dirty="0"/>
          </a:p>
          <a:p>
            <a:endParaRPr lang="en-US" dirty="0"/>
          </a:p>
        </p:txBody>
      </p:sp>
    </p:spTree>
    <p:extLst>
      <p:ext uri="{BB962C8B-B14F-4D97-AF65-F5344CB8AC3E}">
        <p14:creationId xmlns:p14="http://schemas.microsoft.com/office/powerpoint/2010/main" val="937975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hr-HR" sz="4000"/>
              <a:t>Judicial appointments in England and Wales</a:t>
            </a:r>
          </a:p>
        </p:txBody>
      </p:sp>
      <p:graphicFrame>
        <p:nvGraphicFramePr>
          <p:cNvPr id="22597" name="Group 69"/>
          <p:cNvGraphicFramePr>
            <a:graphicFrameLocks noGrp="1"/>
          </p:cNvGraphicFramePr>
          <p:nvPr>
            <p:ph idx="1"/>
            <p:extLst>
              <p:ext uri="{D42A27DB-BD31-4B8C-83A1-F6EECF244321}">
                <p14:modId xmlns:p14="http://schemas.microsoft.com/office/powerpoint/2010/main" val="3076618986"/>
              </p:ext>
            </p:extLst>
          </p:nvPr>
        </p:nvGraphicFramePr>
        <p:xfrm>
          <a:off x="1981200" y="1600201"/>
          <a:ext cx="8229600" cy="5343524"/>
        </p:xfrm>
        <a:graphic>
          <a:graphicData uri="http://schemas.openxmlformats.org/drawingml/2006/table">
            <a:tbl>
              <a:tblPr/>
              <a:tblGrid>
                <a:gridCol w="2743200"/>
                <a:gridCol w="2743200"/>
                <a:gridCol w="2743200"/>
              </a:tblGrid>
              <a:tr h="40629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hr-HR" sz="1400" b="1" i="0" u="none" strike="noStrike" cap="none" normalizeH="0" baseline="0" dirty="0" err="1" smtClean="0">
                          <a:ln>
                            <a:noFill/>
                          </a:ln>
                          <a:solidFill>
                            <a:schemeClr val="tx1"/>
                          </a:solidFill>
                          <a:effectLst>
                            <a:outerShdw blurRad="38100" dist="38100" dir="2700000" algn="tl">
                              <a:srgbClr val="000000"/>
                            </a:outerShdw>
                          </a:effectLst>
                          <a:latin typeface="Tahoma" charset="0"/>
                        </a:rPr>
                        <a:t>Judicial</a:t>
                      </a:r>
                      <a:r>
                        <a:rPr kumimoji="0" lang="hr-HR" sz="1400" b="1" i="0" u="none" strike="noStrike" cap="none" normalizeH="0" baseline="0" dirty="0" smtClean="0">
                          <a:ln>
                            <a:noFill/>
                          </a:ln>
                          <a:solidFill>
                            <a:schemeClr val="tx1"/>
                          </a:solidFill>
                          <a:effectLst>
                            <a:outerShdw blurRad="38100" dist="38100" dir="2700000" algn="tl">
                              <a:srgbClr val="000000"/>
                            </a:outerShdw>
                          </a:effectLst>
                          <a:latin typeface="Tahoma" charset="0"/>
                        </a:rPr>
                        <a:t> office</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hr-HR" sz="1400" b="1" i="0" u="none" strike="noStrike" cap="none" normalizeH="0" baseline="0" smtClean="0">
                          <a:ln>
                            <a:noFill/>
                          </a:ln>
                          <a:solidFill>
                            <a:schemeClr val="tx1"/>
                          </a:solidFill>
                          <a:effectLst>
                            <a:outerShdw blurRad="38100" dist="38100" dir="2700000" algn="tl">
                              <a:srgbClr val="000000"/>
                            </a:outerShdw>
                          </a:effectLst>
                          <a:latin typeface="Tahoma" charset="0"/>
                        </a:rPr>
                        <a:t>Court</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hr-HR" sz="1400" b="1" i="0" u="none" strike="noStrike" cap="none" normalizeH="0" baseline="0" smtClean="0">
                          <a:ln>
                            <a:noFill/>
                          </a:ln>
                          <a:solidFill>
                            <a:schemeClr val="tx1"/>
                          </a:solidFill>
                          <a:effectLst>
                            <a:outerShdw blurRad="38100" dist="38100" dir="2700000" algn="tl">
                              <a:srgbClr val="000000"/>
                            </a:outerShdw>
                          </a:effectLst>
                          <a:latin typeface="Tahoma" charset="0"/>
                        </a:rPr>
                        <a:t>Number</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919">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hr-HR" sz="1400" b="0" i="0" u="none" strike="noStrike" cap="none" normalizeH="0" baseline="0" dirty="0" err="1" smtClean="0">
                          <a:ln>
                            <a:noFill/>
                          </a:ln>
                          <a:solidFill>
                            <a:schemeClr val="tx1"/>
                          </a:solidFill>
                          <a:effectLst>
                            <a:outerShdw blurRad="38100" dist="38100" dir="2700000" algn="tl">
                              <a:srgbClr val="000000"/>
                            </a:outerShdw>
                          </a:effectLst>
                          <a:latin typeface="Tahoma" charset="0"/>
                        </a:rPr>
                        <a:t>Supreme</a:t>
                      </a:r>
                      <a:r>
                        <a:rPr kumimoji="0" lang="hr-HR" sz="1400" b="0" i="0" u="none" strike="noStrike" cap="none" normalizeH="0" baseline="0" dirty="0" smtClean="0">
                          <a:ln>
                            <a:noFill/>
                          </a:ln>
                          <a:solidFill>
                            <a:schemeClr val="tx1"/>
                          </a:solidFill>
                          <a:effectLst>
                            <a:outerShdw blurRad="38100" dist="38100" dir="2700000" algn="tl">
                              <a:srgbClr val="000000"/>
                            </a:outerShdw>
                          </a:effectLst>
                          <a:latin typeface="Tahoma" charset="0"/>
                        </a:rPr>
                        <a:t> Court </a:t>
                      </a:r>
                      <a:r>
                        <a:rPr kumimoji="0" lang="hr-HR" sz="1400" b="0" i="0" u="none" strike="noStrike" cap="none" normalizeH="0" baseline="0" dirty="0" err="1" smtClean="0">
                          <a:ln>
                            <a:noFill/>
                          </a:ln>
                          <a:solidFill>
                            <a:schemeClr val="tx1"/>
                          </a:solidFill>
                          <a:effectLst>
                            <a:outerShdw blurRad="38100" dist="38100" dir="2700000" algn="tl">
                              <a:srgbClr val="000000"/>
                            </a:outerShdw>
                          </a:effectLst>
                          <a:latin typeface="Tahoma" charset="0"/>
                        </a:rPr>
                        <a:t>Judges</a:t>
                      </a:r>
                      <a:r>
                        <a:rPr kumimoji="0" lang="hr-HR" sz="1400" b="0" i="0" u="none" strike="noStrike" cap="none" normalizeH="0" baseline="0" dirty="0" smtClean="0">
                          <a:ln>
                            <a:noFill/>
                          </a:ln>
                          <a:solidFill>
                            <a:schemeClr val="tx1"/>
                          </a:solidFill>
                          <a:effectLst>
                            <a:outerShdw blurRad="38100" dist="38100" dir="2700000" algn="tl">
                              <a:srgbClr val="000000"/>
                            </a:outerShdw>
                          </a:effectLst>
                          <a:latin typeface="Tahoma" charset="0"/>
                        </a:rPr>
                        <a:t> (</a:t>
                      </a:r>
                      <a:r>
                        <a:rPr kumimoji="0" lang="hr-HR" sz="1400" b="0" i="0" u="none" strike="noStrike" cap="none" normalizeH="0" baseline="0" dirty="0" err="1" smtClean="0">
                          <a:ln>
                            <a:noFill/>
                          </a:ln>
                          <a:solidFill>
                            <a:schemeClr val="tx1"/>
                          </a:solidFill>
                          <a:effectLst>
                            <a:outerShdw blurRad="38100" dist="38100" dir="2700000" algn="tl">
                              <a:srgbClr val="000000"/>
                            </a:outerShdw>
                          </a:effectLst>
                          <a:latin typeface="Tahoma" charset="0"/>
                        </a:rPr>
                        <a:t>Lords</a:t>
                      </a:r>
                      <a:r>
                        <a:rPr kumimoji="0" lang="hr-HR" sz="1400" b="0" i="0" u="none" strike="noStrike" cap="none" normalizeH="0" baseline="0" dirty="0" smtClean="0">
                          <a:ln>
                            <a:noFill/>
                          </a:ln>
                          <a:solidFill>
                            <a:schemeClr val="tx1"/>
                          </a:solidFill>
                          <a:effectLst>
                            <a:outerShdw blurRad="38100" dist="38100" dir="2700000" algn="tl">
                              <a:srgbClr val="000000"/>
                            </a:outerShdw>
                          </a:effectLst>
                          <a:latin typeface="Tahoma" charset="0"/>
                        </a:rPr>
                        <a:t> </a:t>
                      </a:r>
                      <a:r>
                        <a:rPr kumimoji="0" lang="hr-HR" sz="1400" b="0" i="0" u="none" strike="noStrike" cap="none" normalizeH="0" baseline="0" dirty="0" err="1" smtClean="0">
                          <a:ln>
                            <a:noFill/>
                          </a:ln>
                          <a:solidFill>
                            <a:schemeClr val="tx1"/>
                          </a:solidFill>
                          <a:effectLst>
                            <a:outerShdw blurRad="38100" dist="38100" dir="2700000" algn="tl">
                              <a:srgbClr val="000000"/>
                            </a:outerShdw>
                          </a:effectLst>
                          <a:latin typeface="Tahoma" charset="0"/>
                        </a:rPr>
                        <a:t>of</a:t>
                      </a:r>
                      <a:r>
                        <a:rPr kumimoji="0" lang="hr-HR" sz="1400" b="0" i="0" u="none" strike="noStrike" cap="none" normalizeH="0" baseline="0" dirty="0" smtClean="0">
                          <a:ln>
                            <a:noFill/>
                          </a:ln>
                          <a:solidFill>
                            <a:schemeClr val="tx1"/>
                          </a:solidFill>
                          <a:effectLst>
                            <a:outerShdw blurRad="38100" dist="38100" dir="2700000" algn="tl">
                              <a:srgbClr val="000000"/>
                            </a:outerShdw>
                          </a:effectLst>
                          <a:latin typeface="Tahoma" charset="0"/>
                        </a:rPr>
                        <a:t> </a:t>
                      </a:r>
                      <a:r>
                        <a:rPr kumimoji="0" lang="hr-HR" sz="1400" b="0" i="0" u="none" strike="noStrike" cap="none" normalizeH="0" baseline="0" dirty="0" err="1" smtClean="0">
                          <a:ln>
                            <a:noFill/>
                          </a:ln>
                          <a:solidFill>
                            <a:schemeClr val="tx1"/>
                          </a:solidFill>
                          <a:effectLst>
                            <a:outerShdw blurRad="38100" dist="38100" dir="2700000" algn="tl">
                              <a:srgbClr val="000000"/>
                            </a:outerShdw>
                          </a:effectLst>
                          <a:latin typeface="Tahoma" charset="0"/>
                        </a:rPr>
                        <a:t>Appeal</a:t>
                      </a:r>
                      <a:r>
                        <a:rPr kumimoji="0" lang="hr-HR" sz="1400" b="0" i="0" u="none" strike="noStrike" cap="none" normalizeH="0" baseline="0" dirty="0" smtClean="0">
                          <a:ln>
                            <a:noFill/>
                          </a:ln>
                          <a:solidFill>
                            <a:schemeClr val="tx1"/>
                          </a:solidFill>
                          <a:effectLst>
                            <a:outerShdw blurRad="38100" dist="38100" dir="2700000" algn="tl">
                              <a:srgbClr val="000000"/>
                            </a:outerShdw>
                          </a:effectLst>
                          <a:latin typeface="Tahoma" charset="0"/>
                        </a:rPr>
                        <a:t> </a:t>
                      </a:r>
                      <a:r>
                        <a:rPr kumimoji="0" lang="hr-HR" sz="1400" b="0" i="0" u="none" strike="noStrike" cap="none" normalizeH="0" baseline="0" dirty="0" err="1" smtClean="0">
                          <a:ln>
                            <a:noFill/>
                          </a:ln>
                          <a:solidFill>
                            <a:schemeClr val="tx1"/>
                          </a:solidFill>
                          <a:effectLst>
                            <a:outerShdw blurRad="38100" dist="38100" dir="2700000" algn="tl">
                              <a:srgbClr val="000000"/>
                            </a:outerShdw>
                          </a:effectLst>
                          <a:latin typeface="Tahoma" charset="0"/>
                        </a:rPr>
                        <a:t>in</a:t>
                      </a:r>
                      <a:r>
                        <a:rPr kumimoji="0" lang="hr-HR" sz="1400" b="0" i="0" u="none" strike="noStrike" cap="none" normalizeH="0" baseline="0" dirty="0" smtClean="0">
                          <a:ln>
                            <a:noFill/>
                          </a:ln>
                          <a:solidFill>
                            <a:schemeClr val="tx1"/>
                          </a:solidFill>
                          <a:effectLst>
                            <a:outerShdw blurRad="38100" dist="38100" dir="2700000" algn="tl">
                              <a:srgbClr val="000000"/>
                            </a:outerShdw>
                          </a:effectLst>
                          <a:latin typeface="Tahoma" charset="0"/>
                        </a:rPr>
                        <a:t> </a:t>
                      </a:r>
                      <a:r>
                        <a:rPr kumimoji="0" lang="hr-HR" sz="1400" b="0" i="0" u="none" strike="noStrike" cap="none" normalizeH="0" baseline="0" dirty="0" err="1" smtClean="0">
                          <a:ln>
                            <a:noFill/>
                          </a:ln>
                          <a:solidFill>
                            <a:schemeClr val="tx1"/>
                          </a:solidFill>
                          <a:effectLst>
                            <a:outerShdw blurRad="38100" dist="38100" dir="2700000" algn="tl">
                              <a:srgbClr val="000000"/>
                            </a:outerShdw>
                          </a:effectLst>
                          <a:latin typeface="Tahoma" charset="0"/>
                        </a:rPr>
                        <a:t>Ordinary</a:t>
                      </a:r>
                      <a:r>
                        <a:rPr kumimoji="0" lang="hr-HR" sz="1400" b="0" i="0" u="none" strike="noStrike" cap="none" normalizeH="0" baseline="0" dirty="0" smtClean="0">
                          <a:ln>
                            <a:noFill/>
                          </a:ln>
                          <a:solidFill>
                            <a:schemeClr val="tx1"/>
                          </a:solidFill>
                          <a:effectLst>
                            <a:outerShdw blurRad="38100" dist="38100" dir="2700000" algn="tl">
                              <a:srgbClr val="000000"/>
                            </a:outerShdw>
                          </a:effectLst>
                          <a:latin typeface="Tahoma" charset="0"/>
                        </a:rPr>
                        <a:t> (</a:t>
                      </a:r>
                      <a:r>
                        <a:rPr kumimoji="0" lang="hr-HR" sz="1400" b="0" i="0" u="none" strike="noStrike" cap="none" normalizeH="0" baseline="0" dirty="0" err="1" smtClean="0">
                          <a:ln>
                            <a:noFill/>
                          </a:ln>
                          <a:solidFill>
                            <a:schemeClr val="tx1"/>
                          </a:solidFill>
                          <a:effectLst>
                            <a:outerShdw blurRad="38100" dist="38100" dir="2700000" algn="tl">
                              <a:srgbClr val="000000"/>
                            </a:outerShdw>
                          </a:effectLst>
                          <a:latin typeface="Tahoma" charset="0"/>
                        </a:rPr>
                        <a:t>Law</a:t>
                      </a:r>
                      <a:r>
                        <a:rPr kumimoji="0" lang="hr-HR" sz="1400" b="0" i="0" u="none" strike="noStrike" cap="none" normalizeH="0" baseline="0" dirty="0" smtClean="0">
                          <a:ln>
                            <a:noFill/>
                          </a:ln>
                          <a:solidFill>
                            <a:schemeClr val="tx1"/>
                          </a:solidFill>
                          <a:effectLst>
                            <a:outerShdw blurRad="38100" dist="38100" dir="2700000" algn="tl">
                              <a:srgbClr val="000000"/>
                            </a:outerShdw>
                          </a:effectLst>
                          <a:latin typeface="Tahoma" charset="0"/>
                        </a:rPr>
                        <a:t> </a:t>
                      </a:r>
                      <a:r>
                        <a:rPr kumimoji="0" lang="hr-HR" sz="1400" b="0" i="0" u="none" strike="noStrike" cap="none" normalizeH="0" baseline="0" dirty="0" err="1" smtClean="0">
                          <a:ln>
                            <a:noFill/>
                          </a:ln>
                          <a:solidFill>
                            <a:schemeClr val="tx1"/>
                          </a:solidFill>
                          <a:effectLst>
                            <a:outerShdw blurRad="38100" dist="38100" dir="2700000" algn="tl">
                              <a:srgbClr val="000000"/>
                            </a:outerShdw>
                          </a:effectLst>
                          <a:latin typeface="Tahoma" charset="0"/>
                        </a:rPr>
                        <a:t>Lords</a:t>
                      </a:r>
                      <a:r>
                        <a:rPr kumimoji="0" lang="hr-HR" sz="1400" b="0" i="0" u="none" strike="noStrike" cap="none" normalizeH="0" baseline="0" dirty="0" smtClean="0">
                          <a:ln>
                            <a:noFill/>
                          </a:ln>
                          <a:solidFill>
                            <a:schemeClr val="tx1"/>
                          </a:solidFill>
                          <a:effectLst>
                            <a:outerShdw blurRad="38100" dist="38100" dir="2700000" algn="tl">
                              <a:srgbClr val="000000"/>
                            </a:outerShdw>
                          </a:effectLst>
                          <a:latin typeface="Tahoma" charset="0"/>
                        </a:rPr>
                        <a:t>)</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hr-HR" sz="1400" b="0" i="0" u="none" strike="noStrike" cap="none" normalizeH="0" baseline="0" dirty="0" smtClean="0">
                          <a:ln>
                            <a:noFill/>
                          </a:ln>
                          <a:solidFill>
                            <a:schemeClr val="tx1"/>
                          </a:solidFill>
                          <a:effectLst>
                            <a:outerShdw blurRad="38100" dist="38100" dir="2700000" algn="tl">
                              <a:srgbClr val="000000"/>
                            </a:outerShdw>
                          </a:effectLst>
                          <a:latin typeface="Tahoma" charset="0"/>
                        </a:rPr>
                        <a:t>(</a:t>
                      </a:r>
                      <a:r>
                        <a:rPr kumimoji="0" lang="hr-HR" sz="1400" b="0" i="0" u="none" strike="noStrike" cap="none" normalizeH="0" baseline="0" dirty="0" err="1" smtClean="0">
                          <a:ln>
                            <a:noFill/>
                          </a:ln>
                          <a:solidFill>
                            <a:schemeClr val="tx1"/>
                          </a:solidFill>
                          <a:effectLst>
                            <a:outerShdw blurRad="38100" dist="38100" dir="2700000" algn="tl">
                              <a:srgbClr val="000000"/>
                            </a:outerShdw>
                          </a:effectLst>
                          <a:latin typeface="Tahoma" charset="0"/>
                        </a:rPr>
                        <a:t>Supreme</a:t>
                      </a:r>
                      <a:r>
                        <a:rPr kumimoji="0" lang="hr-HR" sz="1400" b="0" i="0" u="none" strike="noStrike" cap="none" normalizeH="0" baseline="0" dirty="0" smtClean="0">
                          <a:ln>
                            <a:noFill/>
                          </a:ln>
                          <a:solidFill>
                            <a:schemeClr val="tx1"/>
                          </a:solidFill>
                          <a:effectLst>
                            <a:outerShdw blurRad="38100" dist="38100" dir="2700000" algn="tl">
                              <a:srgbClr val="000000"/>
                            </a:outerShdw>
                          </a:effectLst>
                          <a:latin typeface="Tahoma" charset="0"/>
                        </a:rPr>
                        <a:t> Court/</a:t>
                      </a:r>
                      <a:r>
                        <a:rPr kumimoji="0" lang="hr-HR" sz="1400" b="0" i="0" u="none" strike="noStrike" cap="none" normalizeH="0" baseline="0" dirty="0" err="1" smtClean="0">
                          <a:ln>
                            <a:noFill/>
                          </a:ln>
                          <a:solidFill>
                            <a:schemeClr val="tx1"/>
                          </a:solidFill>
                          <a:effectLst>
                            <a:outerShdw blurRad="38100" dist="38100" dir="2700000" algn="tl">
                              <a:srgbClr val="000000"/>
                            </a:outerShdw>
                          </a:effectLst>
                          <a:latin typeface="Tahoma" charset="0"/>
                        </a:rPr>
                        <a:t>House</a:t>
                      </a:r>
                      <a:r>
                        <a:rPr kumimoji="0" lang="hr-HR" sz="1400" b="0" i="0" u="none" strike="noStrike" cap="none" normalizeH="0" baseline="0" dirty="0" smtClean="0">
                          <a:ln>
                            <a:noFill/>
                          </a:ln>
                          <a:solidFill>
                            <a:schemeClr val="tx1"/>
                          </a:solidFill>
                          <a:effectLst>
                            <a:outerShdw blurRad="38100" dist="38100" dir="2700000" algn="tl">
                              <a:srgbClr val="000000"/>
                            </a:outerShdw>
                          </a:effectLst>
                          <a:latin typeface="Tahoma" charset="0"/>
                        </a:rPr>
                        <a:t> </a:t>
                      </a:r>
                      <a:r>
                        <a:rPr kumimoji="0" lang="hr-HR" sz="1400" b="0" i="0" u="none" strike="noStrike" cap="none" normalizeH="0" baseline="0" dirty="0" err="1" smtClean="0">
                          <a:ln>
                            <a:noFill/>
                          </a:ln>
                          <a:solidFill>
                            <a:schemeClr val="tx1"/>
                          </a:solidFill>
                          <a:effectLst>
                            <a:outerShdw blurRad="38100" dist="38100" dir="2700000" algn="tl">
                              <a:srgbClr val="000000"/>
                            </a:outerShdw>
                          </a:effectLst>
                          <a:latin typeface="Tahoma" charset="0"/>
                        </a:rPr>
                        <a:t>of</a:t>
                      </a:r>
                      <a:r>
                        <a:rPr kumimoji="0" lang="hr-HR" sz="1400" b="0" i="0" u="none" strike="noStrike" cap="none" normalizeH="0" baseline="0" dirty="0" smtClean="0">
                          <a:ln>
                            <a:noFill/>
                          </a:ln>
                          <a:solidFill>
                            <a:schemeClr val="tx1"/>
                          </a:solidFill>
                          <a:effectLst>
                            <a:outerShdw blurRad="38100" dist="38100" dir="2700000" algn="tl">
                              <a:srgbClr val="000000"/>
                            </a:outerShdw>
                          </a:effectLst>
                          <a:latin typeface="Tahoma" charset="0"/>
                        </a:rPr>
                        <a:t> </a:t>
                      </a:r>
                      <a:r>
                        <a:rPr kumimoji="0" lang="hr-HR" sz="1400" b="0" i="0" u="none" strike="noStrike" cap="none" normalizeH="0" baseline="0" dirty="0" err="1" smtClean="0">
                          <a:ln>
                            <a:noFill/>
                          </a:ln>
                          <a:solidFill>
                            <a:schemeClr val="tx1"/>
                          </a:solidFill>
                          <a:effectLst>
                            <a:outerShdw blurRad="38100" dist="38100" dir="2700000" algn="tl">
                              <a:srgbClr val="000000"/>
                            </a:outerShdw>
                          </a:effectLst>
                          <a:latin typeface="Tahoma" charset="0"/>
                        </a:rPr>
                        <a:t>Lords</a:t>
                      </a:r>
                      <a:r>
                        <a:rPr kumimoji="0" lang="hr-HR" sz="1400" b="0" i="0" u="none" strike="noStrike" cap="none" normalizeH="0" baseline="0" dirty="0" smtClean="0">
                          <a:ln>
                            <a:noFill/>
                          </a:ln>
                          <a:solidFill>
                            <a:schemeClr val="tx1"/>
                          </a:solidFill>
                          <a:effectLst>
                            <a:outerShdw blurRad="38100" dist="38100" dir="2700000" algn="tl">
                              <a:srgbClr val="000000"/>
                            </a:outerShdw>
                          </a:effectLst>
                          <a:latin typeface="Tahoma" charset="0"/>
                        </a:rPr>
                        <a:t>)</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hr-HR" sz="1400" b="0" i="0" u="none" strike="noStrike" cap="none" normalizeH="0" baseline="0" dirty="0" smtClean="0">
                          <a:ln>
                            <a:noFill/>
                          </a:ln>
                          <a:solidFill>
                            <a:schemeClr val="tx1"/>
                          </a:solidFill>
                          <a:effectLst>
                            <a:outerShdw blurRad="38100" dist="38100" dir="2700000" algn="tl">
                              <a:srgbClr val="000000"/>
                            </a:outerShdw>
                          </a:effectLst>
                          <a:latin typeface="Tahoma" charset="0"/>
                        </a:rPr>
                        <a:t>12</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29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hr-HR" sz="1400" b="0" i="0" u="none" strike="noStrike" cap="none" normalizeH="0" baseline="0" dirty="0" smtClean="0">
                          <a:ln>
                            <a:noFill/>
                          </a:ln>
                          <a:solidFill>
                            <a:schemeClr val="tx1"/>
                          </a:solidFill>
                          <a:effectLst>
                            <a:outerShdw blurRad="38100" dist="38100" dir="2700000" algn="tl">
                              <a:srgbClr val="000000"/>
                            </a:outerShdw>
                          </a:effectLst>
                          <a:latin typeface="Tahoma" charset="0"/>
                        </a:rPr>
                        <a:t>Lord </a:t>
                      </a:r>
                      <a:r>
                        <a:rPr kumimoji="0" lang="hr-HR" sz="1400" b="0" i="0" u="none" strike="noStrike" cap="none" normalizeH="0" baseline="0" dirty="0" err="1" smtClean="0">
                          <a:ln>
                            <a:noFill/>
                          </a:ln>
                          <a:solidFill>
                            <a:schemeClr val="tx1"/>
                          </a:solidFill>
                          <a:effectLst>
                            <a:outerShdw blurRad="38100" dist="38100" dir="2700000" algn="tl">
                              <a:srgbClr val="000000"/>
                            </a:outerShdw>
                          </a:effectLst>
                          <a:latin typeface="Tahoma" charset="0"/>
                        </a:rPr>
                        <a:t>Justices</a:t>
                      </a:r>
                      <a:r>
                        <a:rPr kumimoji="0" lang="hr-HR" sz="1400" b="0" i="0" u="none" strike="noStrike" cap="none" normalizeH="0" baseline="0" dirty="0" smtClean="0">
                          <a:ln>
                            <a:noFill/>
                          </a:ln>
                          <a:solidFill>
                            <a:schemeClr val="tx1"/>
                          </a:solidFill>
                          <a:effectLst>
                            <a:outerShdw blurRad="38100" dist="38100" dir="2700000" algn="tl">
                              <a:srgbClr val="000000"/>
                            </a:outerShdw>
                          </a:effectLst>
                          <a:latin typeface="Tahoma" charset="0"/>
                        </a:rPr>
                        <a:t> </a:t>
                      </a:r>
                      <a:r>
                        <a:rPr kumimoji="0" lang="hr-HR" sz="1400" b="0" i="0" u="none" strike="noStrike" cap="none" normalizeH="0" baseline="0" dirty="0" err="1" smtClean="0">
                          <a:ln>
                            <a:noFill/>
                          </a:ln>
                          <a:solidFill>
                            <a:schemeClr val="tx1"/>
                          </a:solidFill>
                          <a:effectLst>
                            <a:outerShdw blurRad="38100" dist="38100" dir="2700000" algn="tl">
                              <a:srgbClr val="000000"/>
                            </a:outerShdw>
                          </a:effectLst>
                          <a:latin typeface="Tahoma" charset="0"/>
                        </a:rPr>
                        <a:t>of</a:t>
                      </a:r>
                      <a:r>
                        <a:rPr kumimoji="0" lang="hr-HR" sz="1400" b="0" i="0" u="none" strike="noStrike" cap="none" normalizeH="0" baseline="0" dirty="0" smtClean="0">
                          <a:ln>
                            <a:noFill/>
                          </a:ln>
                          <a:solidFill>
                            <a:schemeClr val="tx1"/>
                          </a:solidFill>
                          <a:effectLst>
                            <a:outerShdw blurRad="38100" dist="38100" dir="2700000" algn="tl">
                              <a:srgbClr val="000000"/>
                            </a:outerShdw>
                          </a:effectLst>
                          <a:latin typeface="Tahoma" charset="0"/>
                        </a:rPr>
                        <a:t> </a:t>
                      </a:r>
                      <a:r>
                        <a:rPr kumimoji="0" lang="hr-HR" sz="1400" b="0" i="0" u="none" strike="noStrike" cap="none" normalizeH="0" baseline="0" dirty="0" err="1" smtClean="0">
                          <a:ln>
                            <a:noFill/>
                          </a:ln>
                          <a:solidFill>
                            <a:schemeClr val="tx1"/>
                          </a:solidFill>
                          <a:effectLst>
                            <a:outerShdw blurRad="38100" dist="38100" dir="2700000" algn="tl">
                              <a:srgbClr val="000000"/>
                            </a:outerShdw>
                          </a:effectLst>
                          <a:latin typeface="Tahoma" charset="0"/>
                        </a:rPr>
                        <a:t>Appeal</a:t>
                      </a:r>
                      <a:endParaRPr kumimoji="0" lang="hr-HR" sz="1400" b="0" i="0" u="none" strike="noStrike" cap="none" normalizeH="0" baseline="0" dirty="0" smtClean="0">
                        <a:ln>
                          <a:noFill/>
                        </a:ln>
                        <a:solidFill>
                          <a:schemeClr val="tx1"/>
                        </a:solidFill>
                        <a:effectLst>
                          <a:outerShdw blurRad="38100" dist="38100" dir="2700000" algn="tl">
                            <a:srgbClr val="000000"/>
                          </a:outerShdw>
                        </a:effectLst>
                        <a:latin typeface="Tahoma"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hr-HR" sz="1400" b="0" i="0" u="none" strike="noStrike" cap="none" normalizeH="0" baseline="0" smtClean="0">
                          <a:ln>
                            <a:noFill/>
                          </a:ln>
                          <a:solidFill>
                            <a:schemeClr val="tx1"/>
                          </a:solidFill>
                          <a:effectLst>
                            <a:outerShdw blurRad="38100" dist="38100" dir="2700000" algn="tl">
                              <a:srgbClr val="000000"/>
                            </a:outerShdw>
                          </a:effectLst>
                          <a:latin typeface="Tahoma" charset="0"/>
                        </a:rPr>
                        <a:t>Court of Appeal</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hr-HR" sz="1400" b="0" i="0" u="none" strike="noStrike" cap="none" normalizeH="0" baseline="0" dirty="0" smtClean="0">
                          <a:ln>
                            <a:noFill/>
                          </a:ln>
                          <a:solidFill>
                            <a:schemeClr val="tx1"/>
                          </a:solidFill>
                          <a:effectLst>
                            <a:outerShdw blurRad="38100" dist="38100" dir="2700000" algn="tl">
                              <a:srgbClr val="000000"/>
                            </a:outerShdw>
                          </a:effectLst>
                          <a:latin typeface="Tahoma" charset="0"/>
                        </a:rPr>
                        <a:t>37</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29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hr-HR" sz="1400" b="0" i="0" u="none" strike="noStrike" cap="none" normalizeH="0" baseline="0" dirty="0" err="1" smtClean="0">
                          <a:ln>
                            <a:noFill/>
                          </a:ln>
                          <a:solidFill>
                            <a:schemeClr val="tx1"/>
                          </a:solidFill>
                          <a:effectLst>
                            <a:outerShdw blurRad="38100" dist="38100" dir="2700000" algn="tl">
                              <a:srgbClr val="000000"/>
                            </a:outerShdw>
                          </a:effectLst>
                          <a:latin typeface="Tahoma" charset="0"/>
                        </a:rPr>
                        <a:t>High</a:t>
                      </a:r>
                      <a:r>
                        <a:rPr kumimoji="0" lang="hr-HR" sz="1400" b="0" i="0" u="none" strike="noStrike" cap="none" normalizeH="0" baseline="0" dirty="0" smtClean="0">
                          <a:ln>
                            <a:noFill/>
                          </a:ln>
                          <a:solidFill>
                            <a:schemeClr val="tx1"/>
                          </a:solidFill>
                          <a:effectLst>
                            <a:outerShdw blurRad="38100" dist="38100" dir="2700000" algn="tl">
                              <a:srgbClr val="000000"/>
                            </a:outerShdw>
                          </a:effectLst>
                          <a:latin typeface="Tahoma" charset="0"/>
                        </a:rPr>
                        <a:t> Court </a:t>
                      </a:r>
                      <a:r>
                        <a:rPr kumimoji="0" lang="hr-HR" sz="1400" b="0" i="0" u="none" strike="noStrike" cap="none" normalizeH="0" baseline="0" dirty="0" err="1" smtClean="0">
                          <a:ln>
                            <a:noFill/>
                          </a:ln>
                          <a:solidFill>
                            <a:schemeClr val="tx1"/>
                          </a:solidFill>
                          <a:effectLst>
                            <a:outerShdw blurRad="38100" dist="38100" dir="2700000" algn="tl">
                              <a:srgbClr val="000000"/>
                            </a:outerShdw>
                          </a:effectLst>
                          <a:latin typeface="Tahoma" charset="0"/>
                        </a:rPr>
                        <a:t>Judges</a:t>
                      </a:r>
                      <a:endParaRPr kumimoji="0" lang="hr-HR" sz="1400" b="0" i="0" u="none" strike="noStrike" cap="none" normalizeH="0" baseline="0" dirty="0" smtClean="0">
                        <a:ln>
                          <a:noFill/>
                        </a:ln>
                        <a:solidFill>
                          <a:schemeClr val="tx1"/>
                        </a:solidFill>
                        <a:effectLst>
                          <a:outerShdw blurRad="38100" dist="38100" dir="2700000" algn="tl">
                            <a:srgbClr val="000000"/>
                          </a:outerShdw>
                        </a:effectLst>
                        <a:latin typeface="Tahoma"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hr-HR" sz="1400" b="0" i="0" u="none" strike="noStrike" cap="none" normalizeH="0" baseline="0" smtClean="0">
                          <a:ln>
                            <a:noFill/>
                          </a:ln>
                          <a:solidFill>
                            <a:schemeClr val="tx1"/>
                          </a:solidFill>
                          <a:effectLst>
                            <a:outerShdw blurRad="38100" dist="38100" dir="2700000" algn="tl">
                              <a:srgbClr val="000000"/>
                            </a:outerShdw>
                          </a:effectLst>
                          <a:latin typeface="Tahoma" charset="0"/>
                        </a:rPr>
                        <a:t>High Court of Justice</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hr-HR" sz="1400" b="0" i="0" u="none" strike="noStrike" cap="none" normalizeH="0" baseline="0" dirty="0" smtClean="0">
                          <a:ln>
                            <a:noFill/>
                          </a:ln>
                          <a:solidFill>
                            <a:schemeClr val="tx1"/>
                          </a:solidFill>
                          <a:effectLst>
                            <a:outerShdw blurRad="38100" dist="38100" dir="2700000" algn="tl">
                              <a:srgbClr val="000000"/>
                            </a:outerShdw>
                          </a:effectLst>
                          <a:latin typeface="Tahoma" charset="0"/>
                        </a:rPr>
                        <a:t>107</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08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hr-HR" sz="1400" b="0" i="0" u="none" strike="noStrike" cap="none" normalizeH="0" baseline="0" dirty="0" err="1" smtClean="0">
                          <a:ln>
                            <a:noFill/>
                          </a:ln>
                          <a:solidFill>
                            <a:schemeClr val="tx1"/>
                          </a:solidFill>
                          <a:effectLst>
                            <a:outerShdw blurRad="38100" dist="38100" dir="2700000" algn="tl">
                              <a:srgbClr val="000000"/>
                            </a:outerShdw>
                          </a:effectLst>
                          <a:latin typeface="Tahoma" charset="0"/>
                        </a:rPr>
                        <a:t>Circuit</a:t>
                      </a:r>
                      <a:r>
                        <a:rPr kumimoji="0" lang="hr-HR" sz="1400" b="0" i="0" u="none" strike="noStrike" cap="none" normalizeH="0" baseline="0" dirty="0" smtClean="0">
                          <a:ln>
                            <a:noFill/>
                          </a:ln>
                          <a:solidFill>
                            <a:schemeClr val="tx1"/>
                          </a:solidFill>
                          <a:effectLst>
                            <a:outerShdw blurRad="38100" dist="38100" dir="2700000" algn="tl">
                              <a:srgbClr val="000000"/>
                            </a:outerShdw>
                          </a:effectLst>
                          <a:latin typeface="Tahoma" charset="0"/>
                        </a:rPr>
                        <a:t> </a:t>
                      </a:r>
                      <a:r>
                        <a:rPr kumimoji="0" lang="hr-HR" sz="1400" b="0" i="0" u="none" strike="noStrike" cap="none" normalizeH="0" baseline="0" dirty="0" err="1" smtClean="0">
                          <a:ln>
                            <a:noFill/>
                          </a:ln>
                          <a:solidFill>
                            <a:schemeClr val="tx1"/>
                          </a:solidFill>
                          <a:effectLst>
                            <a:outerShdw blurRad="38100" dist="38100" dir="2700000" algn="tl">
                              <a:srgbClr val="000000"/>
                            </a:outerShdw>
                          </a:effectLst>
                          <a:latin typeface="Tahoma" charset="0"/>
                        </a:rPr>
                        <a:t>Judges</a:t>
                      </a:r>
                      <a:r>
                        <a:rPr kumimoji="0" lang="hr-HR" sz="1400" b="0" i="0" u="none" strike="noStrike" cap="none" normalizeH="0" baseline="0" dirty="0" smtClean="0">
                          <a:ln>
                            <a:noFill/>
                          </a:ln>
                          <a:solidFill>
                            <a:schemeClr val="tx1"/>
                          </a:solidFill>
                          <a:effectLst>
                            <a:outerShdw blurRad="38100" dist="38100" dir="2700000" algn="tl">
                              <a:srgbClr val="000000"/>
                            </a:outerShdw>
                          </a:effectLst>
                          <a:latin typeface="Tahoma" charset="0"/>
                        </a:rPr>
                        <a:t> </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hr-HR" sz="1400" b="0" i="0" u="none" strike="noStrike" cap="none" normalizeH="0" baseline="0" dirty="0" err="1" smtClean="0">
                          <a:ln>
                            <a:noFill/>
                          </a:ln>
                          <a:solidFill>
                            <a:schemeClr val="tx1"/>
                          </a:solidFill>
                          <a:effectLst>
                            <a:outerShdw blurRad="38100" dist="38100" dir="2700000" algn="tl">
                              <a:srgbClr val="000000"/>
                            </a:outerShdw>
                          </a:effectLst>
                          <a:latin typeface="Tahoma" charset="0"/>
                        </a:rPr>
                        <a:t>Crown</a:t>
                      </a:r>
                      <a:r>
                        <a:rPr kumimoji="0" lang="hr-HR" sz="1400" b="0" i="0" u="none" strike="noStrike" cap="none" normalizeH="0" baseline="0" dirty="0" smtClean="0">
                          <a:ln>
                            <a:noFill/>
                          </a:ln>
                          <a:solidFill>
                            <a:schemeClr val="tx1"/>
                          </a:solidFill>
                          <a:effectLst>
                            <a:outerShdw blurRad="38100" dist="38100" dir="2700000" algn="tl">
                              <a:srgbClr val="000000"/>
                            </a:outerShdw>
                          </a:effectLst>
                          <a:latin typeface="Tahoma" charset="0"/>
                        </a:rPr>
                        <a:t> Court </a:t>
                      </a:r>
                      <a:r>
                        <a:rPr kumimoji="0" lang="hr-HR" sz="1400" b="0" i="0" u="none" strike="noStrike" cap="none" normalizeH="0" baseline="0" dirty="0" err="1" smtClean="0">
                          <a:ln>
                            <a:noFill/>
                          </a:ln>
                          <a:solidFill>
                            <a:schemeClr val="tx1"/>
                          </a:solidFill>
                          <a:effectLst>
                            <a:outerShdw blurRad="38100" dist="38100" dir="2700000" algn="tl">
                              <a:srgbClr val="000000"/>
                            </a:outerShdw>
                          </a:effectLst>
                          <a:latin typeface="Tahoma" charset="0"/>
                        </a:rPr>
                        <a:t>and</a:t>
                      </a:r>
                      <a:r>
                        <a:rPr kumimoji="0" lang="hr-HR" sz="1400" b="0" i="0" u="none" strike="noStrike" cap="none" normalizeH="0" baseline="0" dirty="0" smtClean="0">
                          <a:ln>
                            <a:noFill/>
                          </a:ln>
                          <a:solidFill>
                            <a:schemeClr val="tx1"/>
                          </a:solidFill>
                          <a:effectLst>
                            <a:outerShdw blurRad="38100" dist="38100" dir="2700000" algn="tl">
                              <a:srgbClr val="000000"/>
                            </a:outerShdw>
                          </a:effectLst>
                          <a:latin typeface="Tahoma" charset="0"/>
                        </a:rPr>
                        <a:t> </a:t>
                      </a:r>
                      <a:r>
                        <a:rPr kumimoji="0" lang="hr-HR" sz="1400" b="0" i="0" u="none" strike="noStrike" cap="none" normalizeH="0" baseline="0" dirty="0" err="1" smtClean="0">
                          <a:ln>
                            <a:noFill/>
                          </a:ln>
                          <a:solidFill>
                            <a:schemeClr val="tx1"/>
                          </a:solidFill>
                          <a:effectLst>
                            <a:outerShdw blurRad="38100" dist="38100" dir="2700000" algn="tl">
                              <a:srgbClr val="000000"/>
                            </a:outerShdw>
                          </a:effectLst>
                          <a:latin typeface="Tahoma" charset="0"/>
                        </a:rPr>
                        <a:t>County</a:t>
                      </a:r>
                      <a:r>
                        <a:rPr kumimoji="0" lang="hr-HR" sz="1400" b="0" i="0" u="none" strike="noStrike" cap="none" normalizeH="0" baseline="0" dirty="0" smtClean="0">
                          <a:ln>
                            <a:noFill/>
                          </a:ln>
                          <a:solidFill>
                            <a:schemeClr val="tx1"/>
                          </a:solidFill>
                          <a:effectLst>
                            <a:outerShdw blurRad="38100" dist="38100" dir="2700000" algn="tl">
                              <a:srgbClr val="000000"/>
                            </a:outerShdw>
                          </a:effectLst>
                          <a:latin typeface="Tahoma" charset="0"/>
                        </a:rPr>
                        <a:t> Court</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hr-HR" sz="1400" b="0" i="0" u="none" strike="noStrike" cap="none" normalizeH="0" baseline="0" dirty="0" smtClean="0">
                          <a:ln>
                            <a:noFill/>
                          </a:ln>
                          <a:solidFill>
                            <a:schemeClr val="tx1"/>
                          </a:solidFill>
                          <a:effectLst>
                            <a:outerShdw blurRad="38100" dist="38100" dir="2700000" algn="tl">
                              <a:srgbClr val="000000"/>
                            </a:outerShdw>
                          </a:effectLst>
                          <a:latin typeface="Tahoma" charset="0"/>
                        </a:rPr>
                        <a:t>638</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08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hr-HR" sz="1400" b="0" i="0" u="none" strike="noStrike" cap="none" normalizeH="0" baseline="0" smtClean="0">
                          <a:ln>
                            <a:noFill/>
                          </a:ln>
                          <a:solidFill>
                            <a:schemeClr val="tx1"/>
                          </a:solidFill>
                          <a:effectLst>
                            <a:outerShdw blurRad="38100" dist="38100" dir="2700000" algn="tl">
                              <a:srgbClr val="000000"/>
                            </a:outerShdw>
                          </a:effectLst>
                          <a:latin typeface="Tahoma" charset="0"/>
                        </a:rPr>
                        <a:t>Recorders</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hr-HR" sz="1400" b="0" i="0" u="none" strike="noStrike" cap="none" normalizeH="0" baseline="0" dirty="0" err="1" smtClean="0">
                          <a:ln>
                            <a:noFill/>
                          </a:ln>
                          <a:solidFill>
                            <a:schemeClr val="tx1"/>
                          </a:solidFill>
                          <a:effectLst>
                            <a:outerShdw blurRad="38100" dist="38100" dir="2700000" algn="tl">
                              <a:srgbClr val="000000"/>
                            </a:outerShdw>
                          </a:effectLst>
                          <a:latin typeface="Tahoma" charset="0"/>
                        </a:rPr>
                        <a:t>Crown</a:t>
                      </a:r>
                      <a:r>
                        <a:rPr kumimoji="0" lang="hr-HR" sz="1400" b="0" i="0" u="none" strike="noStrike" cap="none" normalizeH="0" baseline="0" dirty="0" smtClean="0">
                          <a:ln>
                            <a:noFill/>
                          </a:ln>
                          <a:solidFill>
                            <a:schemeClr val="tx1"/>
                          </a:solidFill>
                          <a:effectLst>
                            <a:outerShdw blurRad="38100" dist="38100" dir="2700000" algn="tl">
                              <a:srgbClr val="000000"/>
                            </a:outerShdw>
                          </a:effectLst>
                          <a:latin typeface="Tahoma" charset="0"/>
                        </a:rPr>
                        <a:t> Court </a:t>
                      </a:r>
                      <a:r>
                        <a:rPr kumimoji="0" lang="hr-HR" sz="1400" b="0" i="0" u="none" strike="noStrike" cap="none" normalizeH="0" baseline="0" dirty="0" err="1" smtClean="0">
                          <a:ln>
                            <a:noFill/>
                          </a:ln>
                          <a:solidFill>
                            <a:schemeClr val="tx1"/>
                          </a:solidFill>
                          <a:effectLst>
                            <a:outerShdw blurRad="38100" dist="38100" dir="2700000" algn="tl">
                              <a:srgbClr val="000000"/>
                            </a:outerShdw>
                          </a:effectLst>
                          <a:latin typeface="Tahoma" charset="0"/>
                        </a:rPr>
                        <a:t>and</a:t>
                      </a:r>
                      <a:r>
                        <a:rPr kumimoji="0" lang="hr-HR" sz="1400" b="0" i="0" u="none" strike="noStrike" cap="none" normalizeH="0" baseline="0" dirty="0" smtClean="0">
                          <a:ln>
                            <a:noFill/>
                          </a:ln>
                          <a:solidFill>
                            <a:schemeClr val="tx1"/>
                          </a:solidFill>
                          <a:effectLst>
                            <a:outerShdw blurRad="38100" dist="38100" dir="2700000" algn="tl">
                              <a:srgbClr val="000000"/>
                            </a:outerShdw>
                          </a:effectLst>
                          <a:latin typeface="Tahoma" charset="0"/>
                        </a:rPr>
                        <a:t> </a:t>
                      </a:r>
                      <a:r>
                        <a:rPr kumimoji="0" lang="hr-HR" sz="1400" b="0" i="0" u="none" strike="noStrike" cap="none" normalizeH="0" baseline="0" dirty="0" err="1" smtClean="0">
                          <a:ln>
                            <a:noFill/>
                          </a:ln>
                          <a:solidFill>
                            <a:schemeClr val="tx1"/>
                          </a:solidFill>
                          <a:effectLst>
                            <a:outerShdw blurRad="38100" dist="38100" dir="2700000" algn="tl">
                              <a:srgbClr val="000000"/>
                            </a:outerShdw>
                          </a:effectLst>
                          <a:latin typeface="Tahoma" charset="0"/>
                        </a:rPr>
                        <a:t>County</a:t>
                      </a:r>
                      <a:r>
                        <a:rPr kumimoji="0" lang="hr-HR" sz="1400" b="0" i="0" u="none" strike="noStrike" cap="none" normalizeH="0" baseline="0" dirty="0" smtClean="0">
                          <a:ln>
                            <a:noFill/>
                          </a:ln>
                          <a:solidFill>
                            <a:schemeClr val="tx1"/>
                          </a:solidFill>
                          <a:effectLst>
                            <a:outerShdw blurRad="38100" dist="38100" dir="2700000" algn="tl">
                              <a:srgbClr val="000000"/>
                            </a:outerShdw>
                          </a:effectLst>
                          <a:latin typeface="Tahoma" charset="0"/>
                        </a:rPr>
                        <a:t> Court</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hr-HR" sz="1400" b="0" i="0" u="none" strike="noStrike" cap="none" normalizeH="0" baseline="0" dirty="0" smtClean="0">
                          <a:ln>
                            <a:noFill/>
                          </a:ln>
                          <a:solidFill>
                            <a:schemeClr val="tx1"/>
                          </a:solidFill>
                          <a:effectLst>
                            <a:outerShdw blurRad="38100" dist="38100" dir="2700000" algn="tl">
                              <a:srgbClr val="000000"/>
                            </a:outerShdw>
                          </a:effectLst>
                          <a:latin typeface="Tahoma" charset="0"/>
                        </a:rPr>
                        <a:t>1352</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29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hr-HR" sz="1400" b="0" i="0" u="none" strike="noStrike" cap="none" normalizeH="0" baseline="0" smtClean="0">
                          <a:ln>
                            <a:noFill/>
                          </a:ln>
                          <a:solidFill>
                            <a:schemeClr val="tx1"/>
                          </a:solidFill>
                          <a:effectLst>
                            <a:outerShdw blurRad="38100" dist="38100" dir="2700000" algn="tl">
                              <a:srgbClr val="000000"/>
                            </a:outerShdw>
                          </a:effectLst>
                          <a:latin typeface="Tahoma" charset="0"/>
                        </a:rPr>
                        <a:t>District Judges (Civil)</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hr-HR" sz="1400" b="0" i="0" u="none" strike="noStrike" cap="none" normalizeH="0" baseline="0" dirty="0" err="1" smtClean="0">
                          <a:ln>
                            <a:noFill/>
                          </a:ln>
                          <a:solidFill>
                            <a:schemeClr val="tx1"/>
                          </a:solidFill>
                          <a:effectLst>
                            <a:outerShdw blurRad="38100" dist="38100" dir="2700000" algn="tl">
                              <a:srgbClr val="000000"/>
                            </a:outerShdw>
                          </a:effectLst>
                          <a:latin typeface="Tahoma" charset="0"/>
                        </a:rPr>
                        <a:t>County</a:t>
                      </a:r>
                      <a:r>
                        <a:rPr kumimoji="0" lang="hr-HR" sz="1400" b="0" i="0" u="none" strike="noStrike" cap="none" normalizeH="0" baseline="0" dirty="0" smtClean="0">
                          <a:ln>
                            <a:noFill/>
                          </a:ln>
                          <a:solidFill>
                            <a:schemeClr val="tx1"/>
                          </a:solidFill>
                          <a:effectLst>
                            <a:outerShdw blurRad="38100" dist="38100" dir="2700000" algn="tl">
                              <a:srgbClr val="000000"/>
                            </a:outerShdw>
                          </a:effectLst>
                          <a:latin typeface="Tahoma" charset="0"/>
                        </a:rPr>
                        <a:t> Court</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hr-HR" sz="1400" b="0" i="0" u="none" strike="noStrike" cap="none" normalizeH="0" baseline="0" dirty="0" smtClean="0">
                          <a:ln>
                            <a:noFill/>
                          </a:ln>
                          <a:solidFill>
                            <a:schemeClr val="tx1"/>
                          </a:solidFill>
                          <a:effectLst>
                            <a:outerShdw blurRad="38100" dist="38100" dir="2700000" algn="tl">
                              <a:srgbClr val="000000"/>
                            </a:outerShdw>
                          </a:effectLst>
                          <a:latin typeface="Tahoma" charset="0"/>
                        </a:rPr>
                        <a:t>422</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08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hr-HR" sz="1400" b="0" i="0" u="none" strike="noStrike" cap="none" normalizeH="0" baseline="0" smtClean="0">
                          <a:ln>
                            <a:noFill/>
                          </a:ln>
                          <a:solidFill>
                            <a:schemeClr val="tx1"/>
                          </a:solidFill>
                          <a:effectLst>
                            <a:outerShdw blurRad="38100" dist="38100" dir="2700000" algn="tl">
                              <a:srgbClr val="000000"/>
                            </a:outerShdw>
                          </a:effectLst>
                          <a:latin typeface="Tahoma" charset="0"/>
                        </a:rPr>
                        <a:t>Deputy District Judges (Civil)</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hr-HR" sz="1400" b="0" i="0" u="none" strike="noStrike" cap="none" normalizeH="0" baseline="0" dirty="0" err="1" smtClean="0">
                          <a:ln>
                            <a:noFill/>
                          </a:ln>
                          <a:solidFill>
                            <a:schemeClr val="tx1"/>
                          </a:solidFill>
                          <a:effectLst>
                            <a:outerShdw blurRad="38100" dist="38100" dir="2700000" algn="tl">
                              <a:srgbClr val="000000"/>
                            </a:outerShdw>
                          </a:effectLst>
                          <a:latin typeface="Tahoma" charset="0"/>
                        </a:rPr>
                        <a:t>County</a:t>
                      </a:r>
                      <a:r>
                        <a:rPr kumimoji="0" lang="hr-HR" sz="1400" b="0" i="0" u="none" strike="noStrike" cap="none" normalizeH="0" baseline="0" dirty="0" smtClean="0">
                          <a:ln>
                            <a:noFill/>
                          </a:ln>
                          <a:solidFill>
                            <a:schemeClr val="tx1"/>
                          </a:solidFill>
                          <a:effectLst>
                            <a:outerShdw blurRad="38100" dist="38100" dir="2700000" algn="tl">
                              <a:srgbClr val="000000"/>
                            </a:outerShdw>
                          </a:effectLst>
                          <a:latin typeface="Tahoma" charset="0"/>
                        </a:rPr>
                        <a:t> Court</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hr-HR" sz="1400" b="0" i="0" u="none" strike="noStrike" cap="none" normalizeH="0" baseline="0" dirty="0" smtClean="0">
                          <a:ln>
                            <a:noFill/>
                          </a:ln>
                          <a:solidFill>
                            <a:schemeClr val="tx1"/>
                          </a:solidFill>
                          <a:effectLst>
                            <a:outerShdw blurRad="38100" dist="38100" dir="2700000" algn="tl">
                              <a:srgbClr val="000000"/>
                            </a:outerShdw>
                          </a:effectLst>
                          <a:latin typeface="Tahoma" charset="0"/>
                        </a:rPr>
                        <a:t>751</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08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hr-HR" sz="1400" b="0" i="0" u="none" strike="noStrike" cap="none" normalizeH="0" baseline="0" smtClean="0">
                          <a:ln>
                            <a:noFill/>
                          </a:ln>
                          <a:solidFill>
                            <a:schemeClr val="tx1"/>
                          </a:solidFill>
                          <a:effectLst>
                            <a:outerShdw blurRad="38100" dist="38100" dir="2700000" algn="tl">
                              <a:srgbClr val="000000"/>
                            </a:outerShdw>
                          </a:effectLst>
                          <a:latin typeface="Tahoma" charset="0"/>
                        </a:rPr>
                        <a:t>District Judges (Stipendiary Magistrates) (Criminal)</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hr-HR" sz="1400" b="0" i="0" u="none" strike="noStrike" cap="none" normalizeH="0" baseline="0" dirty="0" err="1" smtClean="0">
                          <a:ln>
                            <a:noFill/>
                          </a:ln>
                          <a:solidFill>
                            <a:schemeClr val="tx1"/>
                          </a:solidFill>
                          <a:effectLst>
                            <a:outerShdw blurRad="38100" dist="38100" dir="2700000" algn="tl">
                              <a:srgbClr val="000000"/>
                            </a:outerShdw>
                          </a:effectLst>
                          <a:latin typeface="Tahoma" charset="0"/>
                        </a:rPr>
                        <a:t>Magistrates</a:t>
                      </a:r>
                      <a:r>
                        <a:rPr kumimoji="0" lang="hr-HR" sz="1400" b="0" i="0" u="none" strike="noStrike" cap="none" normalizeH="0" baseline="0" dirty="0" smtClean="0">
                          <a:ln>
                            <a:noFill/>
                          </a:ln>
                          <a:solidFill>
                            <a:schemeClr val="tx1"/>
                          </a:solidFill>
                          <a:effectLst>
                            <a:outerShdw blurRad="38100" dist="38100" dir="2700000" algn="tl">
                              <a:srgbClr val="000000"/>
                            </a:outerShdw>
                          </a:effectLst>
                          <a:latin typeface="Tahoma" charset="0"/>
                        </a:rPr>
                        <a:t>’ Court</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hr-HR" sz="1400" b="0" i="0" u="none" strike="noStrike" cap="none" normalizeH="0" baseline="0" dirty="0" smtClean="0">
                          <a:ln>
                            <a:noFill/>
                          </a:ln>
                          <a:solidFill>
                            <a:schemeClr val="tx1"/>
                          </a:solidFill>
                          <a:effectLst>
                            <a:outerShdw blurRad="38100" dist="38100" dir="2700000" algn="tl">
                              <a:srgbClr val="000000"/>
                            </a:outerShdw>
                          </a:effectLst>
                          <a:latin typeface="Tahoma" charset="0"/>
                        </a:rPr>
                        <a:t>139</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08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hr-HR" sz="1400" b="0" i="0" u="none" strike="noStrike" cap="none" normalizeH="0" baseline="0" smtClean="0">
                          <a:ln>
                            <a:noFill/>
                          </a:ln>
                          <a:solidFill>
                            <a:schemeClr val="tx1"/>
                          </a:solidFill>
                          <a:effectLst>
                            <a:outerShdw blurRad="38100" dist="38100" dir="2700000" algn="tl">
                              <a:srgbClr val="000000"/>
                            </a:outerShdw>
                          </a:effectLst>
                          <a:latin typeface="Tahoma" charset="0"/>
                        </a:rPr>
                        <a:t>Magistrates, Justices of the Peace</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hr-HR" sz="1400" b="0" i="0" u="none" strike="noStrike" cap="none" normalizeH="0" baseline="0" smtClean="0">
                          <a:ln>
                            <a:noFill/>
                          </a:ln>
                          <a:solidFill>
                            <a:schemeClr val="tx1"/>
                          </a:solidFill>
                          <a:effectLst>
                            <a:outerShdw blurRad="38100" dist="38100" dir="2700000" algn="tl">
                              <a:srgbClr val="000000"/>
                            </a:outerShdw>
                          </a:effectLst>
                          <a:latin typeface="Tahoma" charset="0"/>
                        </a:rPr>
                        <a:t>Magistrates’ Court</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hr-HR" sz="1400" b="0" i="0" u="none" strike="noStrike" cap="none" normalizeH="0" baseline="0" dirty="0" smtClean="0">
                          <a:ln>
                            <a:noFill/>
                          </a:ln>
                          <a:solidFill>
                            <a:schemeClr val="tx1"/>
                          </a:solidFill>
                          <a:effectLst>
                            <a:outerShdw blurRad="38100" dist="38100" dir="2700000" algn="tl">
                              <a:srgbClr val="000000"/>
                            </a:outerShdw>
                          </a:effectLst>
                          <a:latin typeface="Tahoma" charset="0"/>
                        </a:rPr>
                        <a:t>28,000</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b="1" i="1" dirty="0" err="1"/>
              <a:t>Read</a:t>
            </a:r>
            <a:r>
              <a:rPr lang="hr-HR" b="1" i="1" dirty="0"/>
              <a:t> </a:t>
            </a:r>
            <a:r>
              <a:rPr lang="hr-HR" b="1" i="1" dirty="0" err="1"/>
              <a:t>the</a:t>
            </a:r>
            <a:r>
              <a:rPr lang="hr-HR" b="1" i="1" dirty="0"/>
              <a:t> </a:t>
            </a:r>
            <a:r>
              <a:rPr lang="hr-HR" b="1" i="1" dirty="0" err="1"/>
              <a:t>text</a:t>
            </a:r>
            <a:r>
              <a:rPr lang="hr-HR" b="1" i="1" dirty="0"/>
              <a:t> </a:t>
            </a:r>
            <a:r>
              <a:rPr lang="hr-HR" b="1" i="1" dirty="0" err="1"/>
              <a:t>carefully</a:t>
            </a:r>
            <a:r>
              <a:rPr lang="hr-HR" b="1" i="1" dirty="0"/>
              <a:t> </a:t>
            </a:r>
            <a:r>
              <a:rPr lang="hr-HR" b="1" i="1" dirty="0" err="1"/>
              <a:t>and</a:t>
            </a:r>
            <a:r>
              <a:rPr lang="hr-HR" b="1" i="1" dirty="0"/>
              <a:t> </a:t>
            </a:r>
            <a:r>
              <a:rPr lang="hr-HR" b="1" i="1" dirty="0" err="1"/>
              <a:t>decide</a:t>
            </a:r>
            <a:r>
              <a:rPr lang="hr-HR" b="1" i="1" dirty="0"/>
              <a:t> </a:t>
            </a:r>
            <a:r>
              <a:rPr lang="hr-HR" b="1" i="1" dirty="0" err="1"/>
              <a:t>whether</a:t>
            </a:r>
            <a:r>
              <a:rPr lang="hr-HR" b="1" i="1" dirty="0"/>
              <a:t> </a:t>
            </a:r>
            <a:r>
              <a:rPr lang="hr-HR" b="1" i="1" dirty="0" err="1"/>
              <a:t>the</a:t>
            </a:r>
            <a:r>
              <a:rPr lang="hr-HR" b="1" i="1" dirty="0"/>
              <a:t> </a:t>
            </a:r>
            <a:r>
              <a:rPr lang="hr-HR" b="1" i="1" dirty="0" err="1"/>
              <a:t>following</a:t>
            </a:r>
            <a:r>
              <a:rPr lang="hr-HR" b="1" i="1" dirty="0"/>
              <a:t> </a:t>
            </a:r>
            <a:r>
              <a:rPr lang="hr-HR" b="1" i="1" dirty="0" err="1"/>
              <a:t>statements</a:t>
            </a:r>
            <a:r>
              <a:rPr lang="hr-HR" b="1" i="1" dirty="0"/>
              <a:t> are </a:t>
            </a:r>
            <a:r>
              <a:rPr lang="hr-HR" b="1" i="1" dirty="0" err="1"/>
              <a:t>true</a:t>
            </a:r>
            <a:r>
              <a:rPr lang="hr-HR" b="1" i="1" dirty="0"/>
              <a:t> </a:t>
            </a:r>
            <a:r>
              <a:rPr lang="hr-HR" b="1" i="1" dirty="0" err="1"/>
              <a:t>or</a:t>
            </a:r>
            <a:r>
              <a:rPr lang="hr-HR" b="1" i="1" dirty="0"/>
              <a:t> </a:t>
            </a:r>
            <a:r>
              <a:rPr lang="hr-HR" b="1" i="1" dirty="0" err="1"/>
              <a:t>false</a:t>
            </a:r>
            <a:endParaRPr lang="en-US" dirty="0"/>
          </a:p>
        </p:txBody>
      </p:sp>
      <p:sp>
        <p:nvSpPr>
          <p:cNvPr id="3" name="Content Placeholder 2"/>
          <p:cNvSpPr>
            <a:spLocks noGrp="1"/>
          </p:cNvSpPr>
          <p:nvPr>
            <p:ph idx="1"/>
          </p:nvPr>
        </p:nvSpPr>
        <p:spPr/>
        <p:txBody>
          <a:bodyPr>
            <a:normAutofit fontScale="70000" lnSpcReduction="20000"/>
          </a:bodyPr>
          <a:lstStyle/>
          <a:p>
            <a:r>
              <a:rPr lang="en-GB" dirty="0"/>
              <a:t>The jurisdiction of county and magistrates’ courts may differ from court to court.</a:t>
            </a:r>
            <a:endParaRPr lang="hr-HR" dirty="0"/>
          </a:p>
          <a:p>
            <a:r>
              <a:rPr lang="en-GB" dirty="0"/>
              <a:t>2.  	County courts can hear claims in tort regardless of the amount of claim.</a:t>
            </a:r>
            <a:endParaRPr lang="hr-HR" dirty="0"/>
          </a:p>
          <a:p>
            <a:r>
              <a:rPr lang="en-GB" dirty="0"/>
              <a:t>3.  	Magistrates’ courts have no civil jurisdiction whatsoever.</a:t>
            </a:r>
            <a:endParaRPr lang="hr-HR" dirty="0"/>
          </a:p>
          <a:p>
            <a:r>
              <a:rPr lang="en-GB" dirty="0"/>
              <a:t>4.  	Trials on indictment start in the Crown Court.</a:t>
            </a:r>
            <a:endParaRPr lang="hr-HR" dirty="0"/>
          </a:p>
          <a:p>
            <a:r>
              <a:rPr lang="en-GB" dirty="0"/>
              <a:t>5.  	There is only one Crown Court for England and Wales.</a:t>
            </a:r>
            <a:endParaRPr lang="hr-HR" dirty="0"/>
          </a:p>
          <a:p>
            <a:r>
              <a:rPr lang="en-GB" dirty="0"/>
              <a:t>6.  	You must have experience as a solicitor or barrister in order to be appointed to judicial office.</a:t>
            </a:r>
            <a:endParaRPr lang="hr-HR" dirty="0"/>
          </a:p>
          <a:p>
            <a:r>
              <a:rPr lang="en-GB" dirty="0"/>
              <a:t>7.  	The Supreme Court hears appeals in civil and criminal matters for the whole of the United Kingdom.</a:t>
            </a:r>
            <a:endParaRPr lang="hr-HR" dirty="0"/>
          </a:p>
          <a:p>
            <a:r>
              <a:rPr lang="en-GB" dirty="0"/>
              <a:t>8.  	The same case may come under the jurisdiction of both a county court and the High Court of Justice.</a:t>
            </a:r>
            <a:endParaRPr lang="hr-HR" dirty="0"/>
          </a:p>
          <a:p>
            <a:endParaRPr lang="en-US" dirty="0"/>
          </a:p>
        </p:txBody>
      </p:sp>
    </p:spTree>
    <p:extLst>
      <p:ext uri="{BB962C8B-B14F-4D97-AF65-F5344CB8AC3E}">
        <p14:creationId xmlns:p14="http://schemas.microsoft.com/office/powerpoint/2010/main" val="18710578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Provide </a:t>
            </a:r>
            <a:r>
              <a:rPr lang="hr-HR" dirty="0" err="1" smtClean="0"/>
              <a:t>the</a:t>
            </a:r>
            <a:r>
              <a:rPr lang="hr-HR" dirty="0" smtClean="0"/>
              <a:t> </a:t>
            </a:r>
            <a:r>
              <a:rPr lang="hr-HR" dirty="0" err="1" smtClean="0"/>
              <a:t>terms</a:t>
            </a:r>
            <a:r>
              <a:rPr lang="hr-HR" dirty="0" smtClean="0"/>
              <a:t> for </a:t>
            </a:r>
            <a:r>
              <a:rPr lang="hr-HR" dirty="0" err="1" smtClean="0"/>
              <a:t>the</a:t>
            </a:r>
            <a:r>
              <a:rPr lang="hr-HR" dirty="0" smtClean="0"/>
              <a:t> </a:t>
            </a:r>
            <a:r>
              <a:rPr lang="hr-HR" dirty="0" err="1" smtClean="0"/>
              <a:t>following</a:t>
            </a:r>
            <a:r>
              <a:rPr lang="hr-HR" dirty="0" smtClean="0"/>
              <a:t> </a:t>
            </a:r>
            <a:r>
              <a:rPr lang="hr-HR" dirty="0" err="1" smtClean="0"/>
              <a:t>definitions</a:t>
            </a:r>
            <a:r>
              <a:rPr lang="hr-HR" dirty="0" smtClean="0"/>
              <a:t>:</a:t>
            </a:r>
            <a:endParaRPr lang="en-US" dirty="0"/>
          </a:p>
        </p:txBody>
      </p:sp>
      <p:sp>
        <p:nvSpPr>
          <p:cNvPr id="3" name="Content Placeholder 2"/>
          <p:cNvSpPr>
            <a:spLocks noGrp="1"/>
          </p:cNvSpPr>
          <p:nvPr>
            <p:ph idx="1"/>
          </p:nvPr>
        </p:nvSpPr>
        <p:spPr/>
        <p:txBody>
          <a:bodyPr>
            <a:normAutofit lnSpcReduction="10000"/>
          </a:bodyPr>
          <a:lstStyle/>
          <a:p>
            <a:r>
              <a:rPr lang="en-US" dirty="0"/>
              <a:t>assign to a category, especially inaccurately or restrictively</a:t>
            </a:r>
          </a:p>
          <a:p>
            <a:r>
              <a:rPr lang="hr-HR" dirty="0" smtClean="0"/>
              <a:t>To </a:t>
            </a:r>
            <a:r>
              <a:rPr lang="hr-HR" dirty="0" err="1" smtClean="0"/>
              <a:t>label</a:t>
            </a:r>
            <a:endParaRPr lang="hr-HR" dirty="0" smtClean="0"/>
          </a:p>
          <a:p>
            <a:r>
              <a:rPr lang="en-US" dirty="0" smtClean="0"/>
              <a:t>done</a:t>
            </a:r>
            <a:r>
              <a:rPr lang="en-US" dirty="0"/>
              <a:t>, made, or accomplished piece by piece or in a fragmentary way </a:t>
            </a:r>
            <a:endParaRPr lang="hr-HR" dirty="0" smtClean="0"/>
          </a:p>
          <a:p>
            <a:r>
              <a:rPr lang="hr-HR" dirty="0" err="1" smtClean="0"/>
              <a:t>Piecemeal</a:t>
            </a:r>
            <a:endParaRPr lang="hr-HR" dirty="0" smtClean="0"/>
          </a:p>
          <a:p>
            <a:r>
              <a:rPr lang="en-US" i="1" dirty="0"/>
              <a:t>(UK LAW)</a:t>
            </a:r>
            <a:r>
              <a:rPr lang="en-US" dirty="0"/>
              <a:t> the formal authority of a lawyer to appear and represent clients in </a:t>
            </a:r>
            <a:r>
              <a:rPr lang="en-US" dirty="0" smtClean="0"/>
              <a:t>court</a:t>
            </a:r>
            <a:endParaRPr lang="hr-HR" dirty="0" smtClean="0"/>
          </a:p>
          <a:p>
            <a:r>
              <a:rPr lang="hr-HR" dirty="0" err="1" smtClean="0"/>
              <a:t>Right</a:t>
            </a:r>
            <a:r>
              <a:rPr lang="hr-HR" dirty="0" smtClean="0"/>
              <a:t> </a:t>
            </a:r>
            <a:r>
              <a:rPr lang="hr-HR" dirty="0" err="1" smtClean="0"/>
              <a:t>of</a:t>
            </a:r>
            <a:r>
              <a:rPr lang="hr-HR" dirty="0" smtClean="0"/>
              <a:t> </a:t>
            </a:r>
            <a:r>
              <a:rPr lang="hr-HR" dirty="0" err="1" smtClean="0"/>
              <a:t>audience</a:t>
            </a:r>
            <a:endParaRPr lang="hr-HR" dirty="0" smtClean="0"/>
          </a:p>
          <a:p>
            <a:endParaRPr lang="en-US" dirty="0"/>
          </a:p>
        </p:txBody>
      </p:sp>
    </p:spTree>
    <p:extLst>
      <p:ext uri="{BB962C8B-B14F-4D97-AF65-F5344CB8AC3E}">
        <p14:creationId xmlns:p14="http://schemas.microsoft.com/office/powerpoint/2010/main" val="137133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Hierarchy</a:t>
            </a:r>
            <a:r>
              <a:rPr lang="hr-HR" dirty="0" smtClean="0"/>
              <a:t> </a:t>
            </a:r>
            <a:r>
              <a:rPr lang="hr-HR" dirty="0" err="1" smtClean="0"/>
              <a:t>of</a:t>
            </a:r>
            <a:r>
              <a:rPr lang="hr-HR" dirty="0" smtClean="0"/>
              <a:t> </a:t>
            </a:r>
            <a:r>
              <a:rPr lang="hr-HR" dirty="0" err="1" smtClean="0"/>
              <a:t>courts</a:t>
            </a:r>
            <a:endParaRPr lang="en-US" dirty="0"/>
          </a:p>
        </p:txBody>
      </p:sp>
      <p:sp>
        <p:nvSpPr>
          <p:cNvPr id="3" name="SmartArt Placeholder 2"/>
          <p:cNvSpPr>
            <a:spLocks noGrp="1"/>
          </p:cNvSpPr>
          <p:nvPr>
            <p:ph type="dgm" idx="1"/>
          </p:nvPr>
        </p:nvSpPr>
        <p:spPr/>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3925" y="2590801"/>
            <a:ext cx="4896000" cy="3012927"/>
          </a:xfrm>
          <a:prstGeom prst="rect">
            <a:avLst/>
          </a:prstGeom>
        </p:spPr>
      </p:pic>
    </p:spTree>
    <p:extLst>
      <p:ext uri="{BB962C8B-B14F-4D97-AF65-F5344CB8AC3E}">
        <p14:creationId xmlns:p14="http://schemas.microsoft.com/office/powerpoint/2010/main" val="16314602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a:t>Provide </a:t>
            </a:r>
            <a:r>
              <a:rPr lang="hr-HR" dirty="0" err="1"/>
              <a:t>the</a:t>
            </a:r>
            <a:r>
              <a:rPr lang="hr-HR" dirty="0"/>
              <a:t> </a:t>
            </a:r>
            <a:r>
              <a:rPr lang="hr-HR" dirty="0" err="1"/>
              <a:t>terms</a:t>
            </a:r>
            <a:r>
              <a:rPr lang="hr-HR" dirty="0"/>
              <a:t> for </a:t>
            </a:r>
            <a:r>
              <a:rPr lang="hr-HR" dirty="0" err="1"/>
              <a:t>the</a:t>
            </a:r>
            <a:r>
              <a:rPr lang="hr-HR" dirty="0"/>
              <a:t> </a:t>
            </a:r>
            <a:r>
              <a:rPr lang="hr-HR" dirty="0" err="1"/>
              <a:t>following</a:t>
            </a:r>
            <a:r>
              <a:rPr lang="hr-HR" dirty="0"/>
              <a:t> </a:t>
            </a:r>
            <a:r>
              <a:rPr lang="hr-HR" dirty="0" err="1"/>
              <a:t>definitions</a:t>
            </a:r>
            <a:endParaRPr lang="en-US" dirty="0"/>
          </a:p>
        </p:txBody>
      </p:sp>
      <p:sp>
        <p:nvSpPr>
          <p:cNvPr id="3" name="Content Placeholder 2"/>
          <p:cNvSpPr>
            <a:spLocks noGrp="1"/>
          </p:cNvSpPr>
          <p:nvPr>
            <p:ph idx="1"/>
          </p:nvPr>
        </p:nvSpPr>
        <p:spPr/>
        <p:txBody>
          <a:bodyPr/>
          <a:lstStyle/>
          <a:p>
            <a:r>
              <a:rPr lang="en-US" dirty="0"/>
              <a:t>The </a:t>
            </a:r>
            <a:r>
              <a:rPr lang="en-US" b="1" dirty="0"/>
              <a:t>landed </a:t>
            </a:r>
            <a:r>
              <a:rPr lang="hr-HR" b="1" dirty="0" smtClean="0"/>
              <a:t>_______</a:t>
            </a:r>
            <a:r>
              <a:rPr lang="en-US" dirty="0" smtClean="0"/>
              <a:t>, </a:t>
            </a:r>
            <a:r>
              <a:rPr lang="en-US" dirty="0"/>
              <a:t>or simply the </a:t>
            </a:r>
            <a:r>
              <a:rPr lang="en-US" b="1" dirty="0" smtClean="0"/>
              <a:t>g</a:t>
            </a:r>
            <a:r>
              <a:rPr lang="hr-HR" b="1" dirty="0" smtClean="0"/>
              <a:t>_______</a:t>
            </a:r>
            <a:r>
              <a:rPr lang="en-US" dirty="0" smtClean="0"/>
              <a:t>, </a:t>
            </a:r>
            <a:r>
              <a:rPr lang="en-US" dirty="0"/>
              <a:t>is a largely historical British social class consisting in theory of landowners who could live entirely from rental income, or at least had a country </a:t>
            </a:r>
            <a:r>
              <a:rPr lang="en-US" dirty="0" smtClean="0"/>
              <a:t>estate</a:t>
            </a:r>
            <a:endParaRPr lang="hr-HR" dirty="0" smtClean="0"/>
          </a:p>
          <a:p>
            <a:r>
              <a:rPr lang="hr-HR" dirty="0" err="1" smtClean="0"/>
              <a:t>Gentry</a:t>
            </a:r>
            <a:endParaRPr lang="hr-HR" dirty="0" smtClean="0"/>
          </a:p>
          <a:p>
            <a:r>
              <a:rPr lang="en-US" dirty="0"/>
              <a:t>the act of judging a case, competition, or argument, or of making a formal decision about </a:t>
            </a:r>
            <a:r>
              <a:rPr lang="en-US" dirty="0" smtClean="0"/>
              <a:t>something</a:t>
            </a:r>
            <a:endParaRPr lang="hr-HR" dirty="0" smtClean="0"/>
          </a:p>
          <a:p>
            <a:r>
              <a:rPr lang="hr-HR" dirty="0" err="1" smtClean="0"/>
              <a:t>adjudication</a:t>
            </a:r>
            <a:endParaRPr lang="en-US" dirty="0"/>
          </a:p>
        </p:txBody>
      </p:sp>
    </p:spTree>
    <p:extLst>
      <p:ext uri="{BB962C8B-B14F-4D97-AF65-F5344CB8AC3E}">
        <p14:creationId xmlns:p14="http://schemas.microsoft.com/office/powerpoint/2010/main" val="1561320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a:t>Provide </a:t>
            </a:r>
            <a:r>
              <a:rPr lang="hr-HR" dirty="0" err="1"/>
              <a:t>the</a:t>
            </a:r>
            <a:r>
              <a:rPr lang="hr-HR" dirty="0"/>
              <a:t> </a:t>
            </a:r>
            <a:r>
              <a:rPr lang="hr-HR" dirty="0" err="1"/>
              <a:t>terms</a:t>
            </a:r>
            <a:r>
              <a:rPr lang="hr-HR" dirty="0"/>
              <a:t> for </a:t>
            </a:r>
            <a:r>
              <a:rPr lang="hr-HR" dirty="0" err="1"/>
              <a:t>the</a:t>
            </a:r>
            <a:r>
              <a:rPr lang="hr-HR" dirty="0"/>
              <a:t> </a:t>
            </a:r>
            <a:r>
              <a:rPr lang="hr-HR" dirty="0" err="1"/>
              <a:t>following</a:t>
            </a:r>
            <a:r>
              <a:rPr lang="hr-HR" dirty="0"/>
              <a:t> </a:t>
            </a:r>
            <a:r>
              <a:rPr lang="hr-HR" dirty="0" err="1"/>
              <a:t>definitions</a:t>
            </a:r>
            <a:endParaRPr lang="en-US" dirty="0"/>
          </a:p>
        </p:txBody>
      </p:sp>
      <p:sp>
        <p:nvSpPr>
          <p:cNvPr id="3" name="Content Placeholder 2"/>
          <p:cNvSpPr>
            <a:spLocks noGrp="1"/>
          </p:cNvSpPr>
          <p:nvPr>
            <p:ph idx="1"/>
          </p:nvPr>
        </p:nvSpPr>
        <p:spPr/>
        <p:txBody>
          <a:bodyPr>
            <a:normAutofit/>
          </a:bodyPr>
          <a:lstStyle/>
          <a:p>
            <a:r>
              <a:rPr lang="hr-HR" dirty="0" err="1" smtClean="0"/>
              <a:t>Less</a:t>
            </a:r>
            <a:r>
              <a:rPr lang="hr-HR" dirty="0" smtClean="0"/>
              <a:t> </a:t>
            </a:r>
            <a:r>
              <a:rPr lang="hr-HR" dirty="0" err="1" smtClean="0"/>
              <a:t>serious</a:t>
            </a:r>
            <a:r>
              <a:rPr lang="hr-HR" dirty="0" smtClean="0"/>
              <a:t> </a:t>
            </a:r>
            <a:r>
              <a:rPr lang="hr-HR" dirty="0" err="1" smtClean="0"/>
              <a:t>offence</a:t>
            </a:r>
            <a:endParaRPr lang="hr-HR" dirty="0" smtClean="0"/>
          </a:p>
          <a:p>
            <a:r>
              <a:rPr lang="hr-HR" dirty="0" smtClean="0"/>
              <a:t>Summary </a:t>
            </a:r>
            <a:r>
              <a:rPr lang="hr-HR" dirty="0" err="1" smtClean="0"/>
              <a:t>offence</a:t>
            </a:r>
            <a:endParaRPr lang="hr-HR" dirty="0" smtClean="0"/>
          </a:p>
          <a:p>
            <a:r>
              <a:rPr lang="hr-HR" dirty="0" err="1" smtClean="0"/>
              <a:t>Serious</a:t>
            </a:r>
            <a:r>
              <a:rPr lang="hr-HR" dirty="0" smtClean="0"/>
              <a:t> </a:t>
            </a:r>
            <a:r>
              <a:rPr lang="hr-HR" dirty="0" err="1" smtClean="0"/>
              <a:t>offence</a:t>
            </a:r>
            <a:endParaRPr lang="hr-HR" dirty="0" smtClean="0"/>
          </a:p>
          <a:p>
            <a:r>
              <a:rPr lang="hr-HR" dirty="0" err="1" smtClean="0"/>
              <a:t>Indictable</a:t>
            </a:r>
            <a:r>
              <a:rPr lang="hr-HR" dirty="0" smtClean="0"/>
              <a:t> </a:t>
            </a:r>
            <a:r>
              <a:rPr lang="hr-HR" dirty="0" err="1" smtClean="0"/>
              <a:t>offence</a:t>
            </a:r>
            <a:endParaRPr lang="hr-HR" dirty="0" smtClean="0"/>
          </a:p>
        </p:txBody>
      </p:sp>
    </p:spTree>
    <p:extLst>
      <p:ext uri="{BB962C8B-B14F-4D97-AF65-F5344CB8AC3E}">
        <p14:creationId xmlns:p14="http://schemas.microsoft.com/office/powerpoint/2010/main" val="2509786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a:t>Provide </a:t>
            </a:r>
            <a:r>
              <a:rPr lang="hr-HR" dirty="0" err="1"/>
              <a:t>the</a:t>
            </a:r>
            <a:r>
              <a:rPr lang="hr-HR" dirty="0"/>
              <a:t> </a:t>
            </a:r>
            <a:r>
              <a:rPr lang="hr-HR" dirty="0" err="1"/>
              <a:t>terms</a:t>
            </a:r>
            <a:r>
              <a:rPr lang="hr-HR" dirty="0"/>
              <a:t> for </a:t>
            </a:r>
            <a:r>
              <a:rPr lang="hr-HR" dirty="0" err="1"/>
              <a:t>the</a:t>
            </a:r>
            <a:r>
              <a:rPr lang="hr-HR" dirty="0"/>
              <a:t> </a:t>
            </a:r>
            <a:r>
              <a:rPr lang="hr-HR" dirty="0" err="1"/>
              <a:t>following</a:t>
            </a:r>
            <a:r>
              <a:rPr lang="hr-HR" dirty="0"/>
              <a:t> </a:t>
            </a:r>
            <a:r>
              <a:rPr lang="hr-HR" dirty="0" err="1"/>
              <a:t>definitions</a:t>
            </a:r>
            <a:endParaRPr lang="en-US" dirty="0"/>
          </a:p>
        </p:txBody>
      </p:sp>
      <p:sp>
        <p:nvSpPr>
          <p:cNvPr id="3" name="Content Placeholder 2"/>
          <p:cNvSpPr>
            <a:spLocks noGrp="1"/>
          </p:cNvSpPr>
          <p:nvPr>
            <p:ph idx="1"/>
          </p:nvPr>
        </p:nvSpPr>
        <p:spPr/>
        <p:txBody>
          <a:bodyPr>
            <a:normAutofit lnSpcReduction="10000"/>
          </a:bodyPr>
          <a:lstStyle/>
          <a:p>
            <a:r>
              <a:rPr lang="en-US" dirty="0"/>
              <a:t>a procedure by which a convicted defendant is sent from a magistrates’ court to a Crown Court for sentencing following the magistrates’ court’s determination that the seriousness of the offense or offenses warrants a more severe penalty than it is authorized to impose </a:t>
            </a:r>
            <a:endParaRPr lang="hr-HR" dirty="0"/>
          </a:p>
          <a:p>
            <a:r>
              <a:rPr lang="hr-HR" dirty="0" err="1"/>
              <a:t>Commit</a:t>
            </a:r>
            <a:r>
              <a:rPr lang="hr-HR" dirty="0"/>
              <a:t> for </a:t>
            </a:r>
            <a:r>
              <a:rPr lang="hr-HR" dirty="0" err="1"/>
              <a:t>sentencing</a:t>
            </a:r>
            <a:endParaRPr lang="en-US" dirty="0"/>
          </a:p>
          <a:p>
            <a:r>
              <a:rPr lang="en-US" dirty="0"/>
              <a:t>an official or authoritative decision, decree, statement, or interpretation (as by a judge on a point of law) </a:t>
            </a:r>
          </a:p>
          <a:p>
            <a:r>
              <a:rPr lang="hr-HR" dirty="0" err="1" smtClean="0"/>
              <a:t>ruling</a:t>
            </a:r>
            <a:endParaRPr lang="en-US" dirty="0"/>
          </a:p>
        </p:txBody>
      </p:sp>
    </p:spTree>
    <p:extLst>
      <p:ext uri="{BB962C8B-B14F-4D97-AF65-F5344CB8AC3E}">
        <p14:creationId xmlns:p14="http://schemas.microsoft.com/office/powerpoint/2010/main" val="3781230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a:t>Provide </a:t>
            </a:r>
            <a:r>
              <a:rPr lang="hr-HR" dirty="0" err="1"/>
              <a:t>the</a:t>
            </a:r>
            <a:r>
              <a:rPr lang="hr-HR" dirty="0"/>
              <a:t> </a:t>
            </a:r>
            <a:r>
              <a:rPr lang="hr-HR" dirty="0" err="1"/>
              <a:t>terms</a:t>
            </a:r>
            <a:r>
              <a:rPr lang="hr-HR" dirty="0"/>
              <a:t> for </a:t>
            </a:r>
            <a:r>
              <a:rPr lang="hr-HR" dirty="0" err="1"/>
              <a:t>the</a:t>
            </a:r>
            <a:r>
              <a:rPr lang="hr-HR" dirty="0"/>
              <a:t> </a:t>
            </a:r>
            <a:r>
              <a:rPr lang="hr-HR" dirty="0" err="1"/>
              <a:t>following</a:t>
            </a:r>
            <a:r>
              <a:rPr lang="hr-HR" dirty="0"/>
              <a:t> </a:t>
            </a:r>
            <a:r>
              <a:rPr lang="hr-HR" dirty="0" err="1"/>
              <a:t>definitions</a:t>
            </a:r>
            <a:endParaRPr lang="en-US" dirty="0"/>
          </a:p>
        </p:txBody>
      </p:sp>
      <p:sp>
        <p:nvSpPr>
          <p:cNvPr id="3" name="Content Placeholder 2"/>
          <p:cNvSpPr>
            <a:spLocks noGrp="1"/>
          </p:cNvSpPr>
          <p:nvPr>
            <p:ph idx="1"/>
          </p:nvPr>
        </p:nvSpPr>
        <p:spPr/>
        <p:txBody>
          <a:bodyPr>
            <a:normAutofit lnSpcReduction="10000"/>
          </a:bodyPr>
          <a:lstStyle/>
          <a:p>
            <a:r>
              <a:rPr lang="en-US" dirty="0"/>
              <a:t>the finding or answer of a jury given to the court concerning a matter submitted to their </a:t>
            </a:r>
            <a:r>
              <a:rPr lang="en-US" dirty="0" smtClean="0"/>
              <a:t>judgment</a:t>
            </a:r>
            <a:endParaRPr lang="hr-HR" dirty="0" smtClean="0"/>
          </a:p>
          <a:p>
            <a:r>
              <a:rPr lang="hr-HR" dirty="0" err="1" smtClean="0"/>
              <a:t>Verdict</a:t>
            </a:r>
            <a:endParaRPr lang="hr-HR" dirty="0" smtClean="0"/>
          </a:p>
          <a:p>
            <a:r>
              <a:rPr lang="en-US" dirty="0"/>
              <a:t>punishment </a:t>
            </a:r>
            <a:r>
              <a:rPr lang="en-US" dirty="0" smtClean="0"/>
              <a:t>ordered</a:t>
            </a:r>
            <a:r>
              <a:rPr lang="hr-HR" dirty="0" smtClean="0"/>
              <a:t> </a:t>
            </a:r>
            <a:r>
              <a:rPr lang="en-US" dirty="0" smtClean="0"/>
              <a:t>by </a:t>
            </a:r>
            <a:r>
              <a:rPr lang="en-US" dirty="0"/>
              <a:t>a trial court in a criminal </a:t>
            </a:r>
            <a:r>
              <a:rPr lang="en-US" dirty="0" smtClean="0"/>
              <a:t>procedure</a:t>
            </a:r>
            <a:endParaRPr lang="hr-HR" dirty="0" smtClean="0"/>
          </a:p>
          <a:p>
            <a:r>
              <a:rPr lang="hr-HR" dirty="0" smtClean="0"/>
              <a:t>Sentence</a:t>
            </a:r>
          </a:p>
          <a:p>
            <a:r>
              <a:rPr lang="en-US" dirty="0"/>
              <a:t>to officially say in a court of law what a criminal’s punishment will </a:t>
            </a:r>
            <a:r>
              <a:rPr lang="en-US" dirty="0" smtClean="0"/>
              <a:t>be</a:t>
            </a:r>
            <a:endParaRPr lang="hr-HR" dirty="0" smtClean="0"/>
          </a:p>
          <a:p>
            <a:r>
              <a:rPr lang="hr-HR" dirty="0" smtClean="0"/>
              <a:t>To </a:t>
            </a:r>
            <a:r>
              <a:rPr lang="hr-HR" dirty="0" err="1" smtClean="0"/>
              <a:t>pass</a:t>
            </a:r>
            <a:r>
              <a:rPr lang="hr-HR" dirty="0" smtClean="0"/>
              <a:t> (a) sentence</a:t>
            </a:r>
            <a:endParaRPr lang="en-US" dirty="0"/>
          </a:p>
        </p:txBody>
      </p:sp>
    </p:spTree>
    <p:extLst>
      <p:ext uri="{BB962C8B-B14F-4D97-AF65-F5344CB8AC3E}">
        <p14:creationId xmlns:p14="http://schemas.microsoft.com/office/powerpoint/2010/main" val="257831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a:t>Provide </a:t>
            </a:r>
            <a:r>
              <a:rPr lang="hr-HR" dirty="0" err="1"/>
              <a:t>the</a:t>
            </a:r>
            <a:r>
              <a:rPr lang="hr-HR" dirty="0"/>
              <a:t> </a:t>
            </a:r>
            <a:r>
              <a:rPr lang="hr-HR" dirty="0" err="1"/>
              <a:t>terms</a:t>
            </a:r>
            <a:r>
              <a:rPr lang="hr-HR" dirty="0"/>
              <a:t> for </a:t>
            </a:r>
            <a:r>
              <a:rPr lang="hr-HR" dirty="0" err="1"/>
              <a:t>the</a:t>
            </a:r>
            <a:r>
              <a:rPr lang="hr-HR" dirty="0"/>
              <a:t> </a:t>
            </a:r>
            <a:r>
              <a:rPr lang="hr-HR" dirty="0" err="1"/>
              <a:t>following</a:t>
            </a:r>
            <a:r>
              <a:rPr lang="hr-HR" dirty="0"/>
              <a:t> </a:t>
            </a:r>
            <a:r>
              <a:rPr lang="hr-HR" dirty="0" err="1"/>
              <a:t>definitions</a:t>
            </a:r>
            <a:endParaRPr lang="en-US" dirty="0"/>
          </a:p>
        </p:txBody>
      </p:sp>
      <p:sp>
        <p:nvSpPr>
          <p:cNvPr id="3" name="Content Placeholder 2"/>
          <p:cNvSpPr>
            <a:spLocks noGrp="1"/>
          </p:cNvSpPr>
          <p:nvPr>
            <p:ph idx="1"/>
          </p:nvPr>
        </p:nvSpPr>
        <p:spPr/>
        <p:txBody>
          <a:bodyPr/>
          <a:lstStyle/>
          <a:p>
            <a:r>
              <a:rPr lang="en-US" dirty="0"/>
              <a:t>a formal statement of accusing someone</a:t>
            </a:r>
            <a:r>
              <a:rPr lang="en-US" dirty="0" smtClean="0"/>
              <a:t>:</a:t>
            </a:r>
            <a:endParaRPr lang="hr-HR" dirty="0" smtClean="0"/>
          </a:p>
          <a:p>
            <a:r>
              <a:rPr lang="hr-HR" dirty="0" err="1" smtClean="0"/>
              <a:t>Indictment</a:t>
            </a:r>
            <a:endParaRPr lang="hr-HR" dirty="0" smtClean="0"/>
          </a:p>
          <a:p>
            <a:r>
              <a:rPr lang="en-US" dirty="0"/>
              <a:t>house or other building and the land on which it is </a:t>
            </a:r>
            <a:r>
              <a:rPr lang="en-US" dirty="0" smtClean="0"/>
              <a:t>built</a:t>
            </a:r>
            <a:endParaRPr lang="hr-HR" dirty="0" smtClean="0"/>
          </a:p>
          <a:p>
            <a:r>
              <a:rPr lang="hr-HR" dirty="0" err="1" smtClean="0"/>
              <a:t>premises</a:t>
            </a:r>
            <a:endParaRPr lang="en-US" dirty="0"/>
          </a:p>
        </p:txBody>
      </p:sp>
    </p:spTree>
    <p:extLst>
      <p:ext uri="{BB962C8B-B14F-4D97-AF65-F5344CB8AC3E}">
        <p14:creationId xmlns:p14="http://schemas.microsoft.com/office/powerpoint/2010/main" val="244865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a:t>Provide </a:t>
            </a:r>
            <a:r>
              <a:rPr lang="hr-HR" dirty="0" err="1"/>
              <a:t>the</a:t>
            </a:r>
            <a:r>
              <a:rPr lang="hr-HR" dirty="0"/>
              <a:t> </a:t>
            </a:r>
            <a:r>
              <a:rPr lang="hr-HR" dirty="0" err="1"/>
              <a:t>terms</a:t>
            </a:r>
            <a:r>
              <a:rPr lang="hr-HR" dirty="0"/>
              <a:t> for </a:t>
            </a:r>
            <a:r>
              <a:rPr lang="hr-HR" dirty="0" err="1"/>
              <a:t>the</a:t>
            </a:r>
            <a:r>
              <a:rPr lang="hr-HR" dirty="0"/>
              <a:t> </a:t>
            </a:r>
            <a:r>
              <a:rPr lang="hr-HR" dirty="0" err="1"/>
              <a:t>following</a:t>
            </a:r>
            <a:r>
              <a:rPr lang="hr-HR" dirty="0"/>
              <a:t> </a:t>
            </a:r>
            <a:r>
              <a:rPr lang="hr-HR" dirty="0" err="1"/>
              <a:t>definitions</a:t>
            </a:r>
            <a:endParaRPr lang="en-US" dirty="0"/>
          </a:p>
        </p:txBody>
      </p:sp>
      <p:sp>
        <p:nvSpPr>
          <p:cNvPr id="3" name="Content Placeholder 2"/>
          <p:cNvSpPr>
            <a:spLocks noGrp="1"/>
          </p:cNvSpPr>
          <p:nvPr>
            <p:ph idx="1"/>
          </p:nvPr>
        </p:nvSpPr>
        <p:spPr/>
        <p:txBody>
          <a:bodyPr>
            <a:normAutofit lnSpcReduction="10000"/>
          </a:bodyPr>
          <a:lstStyle/>
          <a:p>
            <a:r>
              <a:rPr lang="en-US" dirty="0"/>
              <a:t>the means with which a court of law, usually in the exercise of civil law jurisdiction, enforces a right, imposes a penalty, or makes another court order to impose its will. </a:t>
            </a:r>
            <a:endParaRPr lang="hr-HR" dirty="0" smtClean="0"/>
          </a:p>
          <a:p>
            <a:r>
              <a:rPr lang="hr-HR" dirty="0" err="1" smtClean="0"/>
              <a:t>Remedy</a:t>
            </a:r>
            <a:endParaRPr lang="hr-HR" dirty="0" smtClean="0"/>
          </a:p>
          <a:p>
            <a:r>
              <a:rPr lang="en-US" dirty="0"/>
              <a:t>acting on one's own authority and judgement. </a:t>
            </a:r>
            <a:r>
              <a:rPr lang="en-US" dirty="0" smtClean="0"/>
              <a:t>Those </a:t>
            </a:r>
            <a:r>
              <a:rPr lang="en-US" dirty="0"/>
              <a:t>in a position of </a:t>
            </a:r>
            <a:r>
              <a:rPr lang="en-US" i="1" dirty="0"/>
              <a:t>power</a:t>
            </a:r>
            <a:r>
              <a:rPr lang="en-US" dirty="0"/>
              <a:t> are most often able to exercise </a:t>
            </a:r>
            <a:r>
              <a:rPr lang="en-US" i="1" dirty="0" smtClean="0"/>
              <a:t>d</a:t>
            </a:r>
            <a:r>
              <a:rPr lang="hr-HR" i="1" dirty="0" smtClean="0"/>
              <a:t>.</a:t>
            </a:r>
            <a:r>
              <a:rPr lang="en-US" dirty="0" smtClean="0"/>
              <a:t> </a:t>
            </a:r>
            <a:r>
              <a:rPr lang="en-US" dirty="0"/>
              <a:t>as to how they will apply or exercise that </a:t>
            </a:r>
            <a:r>
              <a:rPr lang="en-US" i="1" dirty="0"/>
              <a:t>power</a:t>
            </a:r>
            <a:r>
              <a:rPr lang="en-US" dirty="0"/>
              <a:t>. </a:t>
            </a:r>
            <a:endParaRPr lang="hr-HR" dirty="0" smtClean="0"/>
          </a:p>
          <a:p>
            <a:r>
              <a:rPr lang="hr-HR" dirty="0" err="1" smtClean="0"/>
              <a:t>discretion</a:t>
            </a:r>
            <a:endParaRPr lang="en-US" dirty="0"/>
          </a:p>
        </p:txBody>
      </p:sp>
    </p:spTree>
    <p:extLst>
      <p:ext uri="{BB962C8B-B14F-4D97-AF65-F5344CB8AC3E}">
        <p14:creationId xmlns:p14="http://schemas.microsoft.com/office/powerpoint/2010/main" val="131767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Provide </a:t>
            </a:r>
            <a:r>
              <a:rPr lang="hr-HR" dirty="0" err="1" smtClean="0"/>
              <a:t>synonymous</a:t>
            </a:r>
            <a:r>
              <a:rPr lang="hr-HR" dirty="0" smtClean="0"/>
              <a:t> </a:t>
            </a:r>
            <a:r>
              <a:rPr lang="hr-HR" dirty="0" err="1" smtClean="0"/>
              <a:t>expressions</a:t>
            </a:r>
            <a:r>
              <a:rPr lang="hr-HR" dirty="0" smtClean="0"/>
              <a:t> for </a:t>
            </a:r>
            <a:r>
              <a:rPr lang="hr-HR" dirty="0" err="1" smtClean="0"/>
              <a:t>the</a:t>
            </a:r>
            <a:r>
              <a:rPr lang="hr-HR" dirty="0" smtClean="0"/>
              <a:t> </a:t>
            </a:r>
            <a:r>
              <a:rPr lang="hr-HR" dirty="0" err="1" smtClean="0"/>
              <a:t>followig</a:t>
            </a:r>
            <a:r>
              <a:rPr lang="hr-HR" dirty="0" smtClean="0"/>
              <a:t> </a:t>
            </a:r>
            <a:r>
              <a:rPr lang="hr-HR" dirty="0" err="1" smtClean="0"/>
              <a:t>terms</a:t>
            </a:r>
            <a:r>
              <a:rPr lang="hr-HR" dirty="0" smtClean="0"/>
              <a:t>:</a:t>
            </a:r>
            <a:endParaRPr lang="en-US" dirty="0"/>
          </a:p>
        </p:txBody>
      </p:sp>
      <p:sp>
        <p:nvSpPr>
          <p:cNvPr id="3" name="Content Placeholder 2"/>
          <p:cNvSpPr>
            <a:spLocks noGrp="1"/>
          </p:cNvSpPr>
          <p:nvPr>
            <p:ph idx="1"/>
          </p:nvPr>
        </p:nvSpPr>
        <p:spPr/>
        <p:txBody>
          <a:bodyPr>
            <a:normAutofit fontScale="92500" lnSpcReduction="20000"/>
          </a:bodyPr>
          <a:lstStyle/>
          <a:p>
            <a:r>
              <a:rPr lang="hr-HR" dirty="0" err="1" smtClean="0"/>
              <a:t>Accuse</a:t>
            </a:r>
            <a:endParaRPr lang="hr-HR" dirty="0" smtClean="0"/>
          </a:p>
          <a:p>
            <a:r>
              <a:rPr lang="hr-HR" dirty="0" err="1" smtClean="0"/>
              <a:t>Bring</a:t>
            </a:r>
            <a:r>
              <a:rPr lang="hr-HR" dirty="0" smtClean="0"/>
              <a:t> </a:t>
            </a:r>
            <a:r>
              <a:rPr lang="hr-HR" dirty="0" err="1" smtClean="0"/>
              <a:t>charges</a:t>
            </a:r>
            <a:r>
              <a:rPr lang="hr-HR" dirty="0" smtClean="0"/>
              <a:t> </a:t>
            </a:r>
            <a:r>
              <a:rPr lang="hr-HR" dirty="0" err="1" smtClean="0"/>
              <a:t>against</a:t>
            </a:r>
            <a:endParaRPr lang="hr-HR" dirty="0" smtClean="0"/>
          </a:p>
          <a:p>
            <a:r>
              <a:rPr lang="hr-HR" dirty="0" err="1" smtClean="0"/>
              <a:t>Justice</a:t>
            </a:r>
            <a:r>
              <a:rPr lang="hr-HR" dirty="0" smtClean="0"/>
              <a:t> </a:t>
            </a:r>
            <a:r>
              <a:rPr lang="hr-HR" dirty="0" err="1" smtClean="0"/>
              <a:t>of</a:t>
            </a:r>
            <a:r>
              <a:rPr lang="hr-HR" dirty="0" smtClean="0"/>
              <a:t> </a:t>
            </a:r>
            <a:r>
              <a:rPr lang="hr-HR" dirty="0" err="1" smtClean="0"/>
              <a:t>the</a:t>
            </a:r>
            <a:r>
              <a:rPr lang="hr-HR" dirty="0" smtClean="0"/>
              <a:t> </a:t>
            </a:r>
            <a:r>
              <a:rPr lang="hr-HR" dirty="0" err="1" smtClean="0"/>
              <a:t>peace</a:t>
            </a:r>
            <a:endParaRPr lang="hr-HR" dirty="0" smtClean="0"/>
          </a:p>
          <a:p>
            <a:r>
              <a:rPr lang="hr-HR" dirty="0" smtClean="0"/>
              <a:t>Magistrate</a:t>
            </a:r>
          </a:p>
          <a:p>
            <a:r>
              <a:rPr lang="hr-HR" dirty="0" err="1" smtClean="0"/>
              <a:t>Consist</a:t>
            </a:r>
            <a:r>
              <a:rPr lang="hr-HR" dirty="0" smtClean="0"/>
              <a:t> </a:t>
            </a:r>
            <a:r>
              <a:rPr lang="hr-HR" dirty="0" err="1" smtClean="0"/>
              <a:t>of</a:t>
            </a:r>
            <a:r>
              <a:rPr lang="hr-HR" dirty="0" smtClean="0"/>
              <a:t> </a:t>
            </a:r>
          </a:p>
          <a:p>
            <a:r>
              <a:rPr lang="hr-HR" dirty="0" err="1" smtClean="0"/>
              <a:t>Comprise</a:t>
            </a:r>
            <a:endParaRPr lang="hr-HR" dirty="0" smtClean="0"/>
          </a:p>
          <a:p>
            <a:r>
              <a:rPr lang="hr-HR" dirty="0" err="1" smtClean="0"/>
              <a:t>Relevant</a:t>
            </a:r>
            <a:r>
              <a:rPr lang="hr-HR" dirty="0" smtClean="0"/>
              <a:t>, </a:t>
            </a:r>
            <a:r>
              <a:rPr lang="hr-HR" dirty="0" err="1" smtClean="0"/>
              <a:t>applicable</a:t>
            </a:r>
            <a:r>
              <a:rPr lang="hr-HR" dirty="0" smtClean="0"/>
              <a:t> </a:t>
            </a:r>
          </a:p>
          <a:p>
            <a:r>
              <a:rPr lang="hr-HR" dirty="0" err="1" smtClean="0"/>
              <a:t>pertinent</a:t>
            </a:r>
            <a:endParaRPr lang="hr-HR" dirty="0" smtClean="0"/>
          </a:p>
          <a:p>
            <a:endParaRPr lang="en-US" dirty="0"/>
          </a:p>
        </p:txBody>
      </p:sp>
    </p:spTree>
    <p:extLst>
      <p:ext uri="{BB962C8B-B14F-4D97-AF65-F5344CB8AC3E}">
        <p14:creationId xmlns:p14="http://schemas.microsoft.com/office/powerpoint/2010/main" val="326441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200" b="1" i="1" dirty="0" err="1"/>
              <a:t>Match</a:t>
            </a:r>
            <a:r>
              <a:rPr lang="hr-HR" sz="3200" b="1" i="1" dirty="0"/>
              <a:t> </a:t>
            </a:r>
            <a:r>
              <a:rPr lang="hr-HR" sz="3200" b="1" i="1" dirty="0" err="1"/>
              <a:t>the</a:t>
            </a:r>
            <a:r>
              <a:rPr lang="hr-HR" sz="3200" b="1" i="1" dirty="0"/>
              <a:t> </a:t>
            </a:r>
            <a:r>
              <a:rPr lang="hr-HR" sz="3200" b="1" i="1" dirty="0" err="1"/>
              <a:t>verbs</a:t>
            </a:r>
            <a:r>
              <a:rPr lang="hr-HR" sz="3200" b="1" i="1" dirty="0"/>
              <a:t> </a:t>
            </a:r>
            <a:r>
              <a:rPr lang="hr-HR" sz="3200" b="1" i="1" dirty="0" err="1"/>
              <a:t>in</a:t>
            </a:r>
            <a:r>
              <a:rPr lang="hr-HR" sz="3200" b="1" i="1" dirty="0"/>
              <a:t> </a:t>
            </a:r>
            <a:r>
              <a:rPr lang="hr-HR" sz="3200" b="1" i="1" dirty="0" err="1"/>
              <a:t>the</a:t>
            </a:r>
            <a:r>
              <a:rPr lang="hr-HR" sz="3200" b="1" i="1" dirty="0"/>
              <a:t> </a:t>
            </a:r>
            <a:r>
              <a:rPr lang="hr-HR" sz="3200" b="1" i="1" dirty="0" err="1"/>
              <a:t>left</a:t>
            </a:r>
            <a:r>
              <a:rPr lang="hr-HR" sz="3200" b="1" i="1" dirty="0"/>
              <a:t> </a:t>
            </a:r>
            <a:r>
              <a:rPr lang="hr-HR" sz="3200" b="1" i="1" dirty="0" err="1"/>
              <a:t>column</a:t>
            </a:r>
            <a:r>
              <a:rPr lang="hr-HR" sz="3200" b="1" i="1" dirty="0"/>
              <a:t> </a:t>
            </a:r>
            <a:r>
              <a:rPr lang="hr-HR" sz="3200" b="1" i="1" dirty="0" err="1"/>
              <a:t>with</a:t>
            </a:r>
            <a:r>
              <a:rPr lang="hr-HR" sz="3200" b="1" i="1" dirty="0"/>
              <a:t> </a:t>
            </a:r>
            <a:r>
              <a:rPr lang="hr-HR" sz="3200" b="1" i="1" dirty="0" err="1"/>
              <a:t>the</a:t>
            </a:r>
            <a:r>
              <a:rPr lang="hr-HR" sz="3200" b="1" i="1" dirty="0"/>
              <a:t> </a:t>
            </a:r>
            <a:r>
              <a:rPr lang="hr-HR" sz="3200" b="1" i="1" dirty="0" err="1"/>
              <a:t>nouns</a:t>
            </a:r>
            <a:r>
              <a:rPr lang="hr-HR" sz="3200" b="1" i="1" dirty="0"/>
              <a:t> </a:t>
            </a:r>
            <a:r>
              <a:rPr lang="hr-HR" sz="3200" b="1" i="1" dirty="0" err="1"/>
              <a:t>in</a:t>
            </a:r>
            <a:r>
              <a:rPr lang="hr-HR" sz="3200" b="1" i="1" dirty="0"/>
              <a:t> </a:t>
            </a:r>
            <a:r>
              <a:rPr lang="hr-HR" sz="3200" b="1" i="1" dirty="0" err="1"/>
              <a:t>the</a:t>
            </a:r>
            <a:r>
              <a:rPr lang="hr-HR" sz="3200" b="1" i="1" dirty="0"/>
              <a:t> </a:t>
            </a:r>
            <a:r>
              <a:rPr lang="hr-HR" sz="3200" b="1" i="1" dirty="0" err="1"/>
              <a:t>right</a:t>
            </a:r>
            <a:r>
              <a:rPr lang="hr-HR" sz="3200" b="1" i="1" dirty="0"/>
              <a:t> </a:t>
            </a:r>
            <a:r>
              <a:rPr lang="hr-HR" sz="3200" b="1" i="1" dirty="0" err="1"/>
              <a:t>column</a:t>
            </a:r>
            <a:r>
              <a:rPr lang="hr-HR" sz="3200" b="1" i="1" dirty="0"/>
              <a:t>. </a:t>
            </a:r>
            <a:r>
              <a:rPr lang="hr-HR" sz="3200" b="1" i="1" dirty="0" err="1"/>
              <a:t>Multiple</a:t>
            </a:r>
            <a:r>
              <a:rPr lang="hr-HR" sz="3200" b="1" i="1" dirty="0"/>
              <a:t> </a:t>
            </a:r>
            <a:r>
              <a:rPr lang="hr-HR" sz="3200" b="1" i="1" dirty="0" err="1"/>
              <a:t>matches</a:t>
            </a:r>
            <a:r>
              <a:rPr lang="hr-HR" sz="3200" b="1" i="1" dirty="0"/>
              <a:t> </a:t>
            </a:r>
            <a:r>
              <a:rPr lang="hr-HR" sz="3200" b="1" i="1" dirty="0" err="1"/>
              <a:t>may</a:t>
            </a:r>
            <a:r>
              <a:rPr lang="hr-HR" sz="3200" b="1" i="1" dirty="0"/>
              <a:t> </a:t>
            </a:r>
            <a:r>
              <a:rPr lang="hr-HR" sz="3200" b="1" i="1" dirty="0" err="1"/>
              <a:t>be</a:t>
            </a:r>
            <a:r>
              <a:rPr lang="hr-HR" sz="3200" b="1" i="1" dirty="0"/>
              <a:t> </a:t>
            </a:r>
            <a:r>
              <a:rPr lang="hr-HR" sz="3200" b="1" i="1" dirty="0" err="1"/>
              <a:t>possible</a:t>
            </a:r>
            <a:r>
              <a:rPr lang="hr-HR" sz="3200" b="1" i="1" dirty="0"/>
              <a:t>.</a:t>
            </a:r>
            <a:endParaRPr lang="en-US" sz="3200" dirty="0"/>
          </a:p>
        </p:txBody>
      </p:sp>
      <p:graphicFrame>
        <p:nvGraphicFramePr>
          <p:cNvPr id="4" name="Content Placeholder 3"/>
          <p:cNvGraphicFramePr>
            <a:graphicFrameLocks noGrp="1"/>
          </p:cNvGraphicFramePr>
          <p:nvPr>
            <p:ph idx="1"/>
          </p:nvPr>
        </p:nvGraphicFramePr>
        <p:xfrm>
          <a:off x="4405321" y="2531476"/>
          <a:ext cx="3381357" cy="3369850"/>
        </p:xfrm>
        <a:graphic>
          <a:graphicData uri="http://schemas.openxmlformats.org/drawingml/2006/table">
            <a:tbl>
              <a:tblPr>
                <a:tableStyleId>{5C22544A-7EE6-4342-B048-85BDC9FD1C3A}</a:tableStyleId>
              </a:tblPr>
              <a:tblGrid>
                <a:gridCol w="1720489"/>
                <a:gridCol w="1660868"/>
              </a:tblGrid>
              <a:tr h="301625">
                <a:tc>
                  <a:txBody>
                    <a:bodyPr/>
                    <a:lstStyle/>
                    <a:p>
                      <a:pPr marL="342900" lvl="0" indent="-342900" algn="just">
                        <a:lnSpc>
                          <a:spcPct val="115000"/>
                        </a:lnSpc>
                        <a:spcAft>
                          <a:spcPts val="0"/>
                        </a:spcAft>
                        <a:buFont typeface="+mj-lt"/>
                        <a:buAutoNum type="arabicPeriod"/>
                      </a:pPr>
                      <a:r>
                        <a:rPr lang="en-GB" sz="1100">
                          <a:effectLst/>
                        </a:rPr>
                        <a:t>appear</a:t>
                      </a:r>
                      <a:endParaRPr lang="hr-HR" sz="900">
                        <a:effectLst/>
                        <a:latin typeface="Calibri" panose="020F0502020204030204" pitchFamily="34" charset="0"/>
                        <a:cs typeface="Times New Roman" panose="02020603050405020304" pitchFamily="18" charset="0"/>
                      </a:endParaRPr>
                    </a:p>
                  </a:txBody>
                  <a:tcPr marL="56782" marR="56782" marT="56782" marB="56782"/>
                </a:tc>
                <a:tc>
                  <a:txBody>
                    <a:bodyPr/>
                    <a:lstStyle/>
                    <a:p>
                      <a:pPr algn="just">
                        <a:lnSpc>
                          <a:spcPct val="115000"/>
                        </a:lnSpc>
                        <a:spcAft>
                          <a:spcPts val="0"/>
                        </a:spcAft>
                      </a:pPr>
                      <a:r>
                        <a:rPr lang="en-GB" sz="1000">
                          <a:effectLst/>
                        </a:rPr>
                        <a:t> </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56782" marR="56782" marT="56782" marB="56782"/>
                </a:tc>
              </a:tr>
              <a:tr h="301625">
                <a:tc>
                  <a:txBody>
                    <a:bodyPr/>
                    <a:lstStyle/>
                    <a:p>
                      <a:pPr marL="342900" lvl="0" indent="-342900" algn="just">
                        <a:lnSpc>
                          <a:spcPct val="115000"/>
                        </a:lnSpc>
                        <a:spcAft>
                          <a:spcPts val="0"/>
                        </a:spcAft>
                        <a:buFont typeface="+mj-lt"/>
                        <a:buAutoNum type="arabicPeriod"/>
                      </a:pPr>
                      <a:r>
                        <a:rPr lang="en-GB" sz="1100">
                          <a:effectLst/>
                        </a:rPr>
                        <a:t>sit</a:t>
                      </a:r>
                      <a:endParaRPr lang="hr-HR" sz="900">
                        <a:effectLst/>
                        <a:latin typeface="Calibri" panose="020F0502020204030204" pitchFamily="34" charset="0"/>
                        <a:cs typeface="Times New Roman" panose="02020603050405020304" pitchFamily="18" charset="0"/>
                      </a:endParaRPr>
                    </a:p>
                  </a:txBody>
                  <a:tcPr marL="56782" marR="56782" marT="56782" marB="56782"/>
                </a:tc>
                <a:tc>
                  <a:txBody>
                    <a:bodyPr/>
                    <a:lstStyle/>
                    <a:p>
                      <a:pPr algn="just">
                        <a:lnSpc>
                          <a:spcPct val="115000"/>
                        </a:lnSpc>
                        <a:spcAft>
                          <a:spcPts val="0"/>
                        </a:spcAft>
                      </a:pPr>
                      <a:r>
                        <a:rPr lang="en-GB" sz="1100">
                          <a:effectLst/>
                        </a:rPr>
                        <a:t>a. a sentence</a:t>
                      </a:r>
                      <a:endParaRPr lang="hr-HR" sz="900">
                        <a:effectLst/>
                        <a:latin typeface="Calibri" panose="020F0502020204030204" pitchFamily="34" charset="0"/>
                        <a:cs typeface="Times New Roman" panose="02020603050405020304" pitchFamily="18" charset="0"/>
                      </a:endParaRPr>
                    </a:p>
                  </a:txBody>
                  <a:tcPr marL="56782" marR="56782" marT="56782" marB="56782"/>
                </a:tc>
              </a:tr>
              <a:tr h="301625">
                <a:tc>
                  <a:txBody>
                    <a:bodyPr/>
                    <a:lstStyle/>
                    <a:p>
                      <a:pPr marL="342900" lvl="0" indent="-342900" algn="just">
                        <a:lnSpc>
                          <a:spcPct val="115000"/>
                        </a:lnSpc>
                        <a:spcAft>
                          <a:spcPts val="0"/>
                        </a:spcAft>
                        <a:buFont typeface="+mj-lt"/>
                        <a:buAutoNum type="arabicPeriod"/>
                      </a:pPr>
                      <a:r>
                        <a:rPr lang="en-GB" sz="1100">
                          <a:effectLst/>
                        </a:rPr>
                        <a:t>deliver</a:t>
                      </a:r>
                      <a:endParaRPr lang="hr-HR" sz="900">
                        <a:effectLst/>
                        <a:latin typeface="Calibri" panose="020F0502020204030204" pitchFamily="34" charset="0"/>
                        <a:cs typeface="Times New Roman" panose="02020603050405020304" pitchFamily="18" charset="0"/>
                      </a:endParaRPr>
                    </a:p>
                  </a:txBody>
                  <a:tcPr marL="56782" marR="56782" marT="56782" marB="56782"/>
                </a:tc>
                <a:tc>
                  <a:txBody>
                    <a:bodyPr/>
                    <a:lstStyle/>
                    <a:p>
                      <a:pPr algn="just">
                        <a:lnSpc>
                          <a:spcPct val="115000"/>
                        </a:lnSpc>
                        <a:spcAft>
                          <a:spcPts val="0"/>
                        </a:spcAft>
                      </a:pPr>
                      <a:r>
                        <a:rPr lang="en-GB" sz="1100">
                          <a:effectLst/>
                        </a:rPr>
                        <a:t>b. damages</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56782" marR="56782" marT="56782" marB="56782"/>
                </a:tc>
              </a:tr>
              <a:tr h="301625">
                <a:tc>
                  <a:txBody>
                    <a:bodyPr/>
                    <a:lstStyle/>
                    <a:p>
                      <a:pPr marL="342900" lvl="0" indent="-342900" algn="just">
                        <a:lnSpc>
                          <a:spcPct val="115000"/>
                        </a:lnSpc>
                        <a:spcAft>
                          <a:spcPts val="0"/>
                        </a:spcAft>
                        <a:buFont typeface="+mj-lt"/>
                        <a:buAutoNum type="arabicPeriod"/>
                      </a:pPr>
                      <a:r>
                        <a:rPr lang="en-GB" sz="1100">
                          <a:effectLst/>
                        </a:rPr>
                        <a:t>award</a:t>
                      </a:r>
                      <a:endParaRPr lang="hr-HR" sz="900">
                        <a:effectLst/>
                        <a:latin typeface="Calibri" panose="020F0502020204030204" pitchFamily="34" charset="0"/>
                        <a:cs typeface="Times New Roman" panose="02020603050405020304" pitchFamily="18" charset="0"/>
                      </a:endParaRPr>
                    </a:p>
                  </a:txBody>
                  <a:tcPr marL="56782" marR="56782" marT="56782" marB="56782"/>
                </a:tc>
                <a:tc>
                  <a:txBody>
                    <a:bodyPr/>
                    <a:lstStyle/>
                    <a:p>
                      <a:pPr algn="just">
                        <a:lnSpc>
                          <a:spcPct val="115000"/>
                        </a:lnSpc>
                        <a:spcAft>
                          <a:spcPts val="0"/>
                        </a:spcAft>
                      </a:pPr>
                      <a:r>
                        <a:rPr lang="en-GB" sz="1100">
                          <a:effectLst/>
                        </a:rPr>
                        <a:t>c. a verdict</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56782" marR="56782" marT="56782" marB="56782"/>
                </a:tc>
              </a:tr>
              <a:tr h="301625">
                <a:tc>
                  <a:txBody>
                    <a:bodyPr/>
                    <a:lstStyle/>
                    <a:p>
                      <a:pPr marL="342900" lvl="0" indent="-342900" algn="just">
                        <a:lnSpc>
                          <a:spcPct val="115000"/>
                        </a:lnSpc>
                        <a:spcAft>
                          <a:spcPts val="0"/>
                        </a:spcAft>
                        <a:buFont typeface="+mj-lt"/>
                        <a:buAutoNum type="arabicPeriod"/>
                      </a:pPr>
                      <a:r>
                        <a:rPr lang="en-GB" sz="1100">
                          <a:effectLst/>
                        </a:rPr>
                        <a:t>issue</a:t>
                      </a:r>
                      <a:endParaRPr lang="hr-HR" sz="900">
                        <a:effectLst/>
                        <a:latin typeface="Calibri" panose="020F0502020204030204" pitchFamily="34" charset="0"/>
                        <a:cs typeface="Times New Roman" panose="02020603050405020304" pitchFamily="18" charset="0"/>
                      </a:endParaRPr>
                    </a:p>
                  </a:txBody>
                  <a:tcPr marL="56782" marR="56782" marT="56782" marB="56782"/>
                </a:tc>
                <a:tc>
                  <a:txBody>
                    <a:bodyPr/>
                    <a:lstStyle/>
                    <a:p>
                      <a:pPr algn="just">
                        <a:lnSpc>
                          <a:spcPct val="115000"/>
                        </a:lnSpc>
                        <a:spcAft>
                          <a:spcPts val="0"/>
                        </a:spcAft>
                      </a:pPr>
                      <a:r>
                        <a:rPr lang="en-GB" sz="1100">
                          <a:effectLst/>
                        </a:rPr>
                        <a:t>d. an appeal</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56782" marR="56782" marT="56782" marB="56782"/>
                </a:tc>
              </a:tr>
              <a:tr h="301625">
                <a:tc>
                  <a:txBody>
                    <a:bodyPr/>
                    <a:lstStyle/>
                    <a:p>
                      <a:pPr marL="342900" lvl="0" indent="-342900" algn="just">
                        <a:lnSpc>
                          <a:spcPct val="115000"/>
                        </a:lnSpc>
                        <a:spcAft>
                          <a:spcPts val="0"/>
                        </a:spcAft>
                        <a:buFont typeface="+mj-lt"/>
                        <a:buAutoNum type="arabicPeriod"/>
                      </a:pPr>
                      <a:r>
                        <a:rPr lang="en-GB" sz="1100">
                          <a:effectLst/>
                        </a:rPr>
                        <a:t>pass</a:t>
                      </a:r>
                      <a:endParaRPr lang="hr-HR" sz="900">
                        <a:effectLst/>
                        <a:latin typeface="Calibri" panose="020F0502020204030204" pitchFamily="34" charset="0"/>
                        <a:cs typeface="Times New Roman" panose="02020603050405020304" pitchFamily="18" charset="0"/>
                      </a:endParaRPr>
                    </a:p>
                  </a:txBody>
                  <a:tcPr marL="56782" marR="56782" marT="56782" marB="56782"/>
                </a:tc>
                <a:tc>
                  <a:txBody>
                    <a:bodyPr/>
                    <a:lstStyle/>
                    <a:p>
                      <a:pPr algn="just">
                        <a:lnSpc>
                          <a:spcPct val="115000"/>
                        </a:lnSpc>
                        <a:spcAft>
                          <a:spcPts val="0"/>
                        </a:spcAft>
                      </a:pPr>
                      <a:r>
                        <a:rPr lang="en-GB" sz="1100">
                          <a:effectLst/>
                        </a:rPr>
                        <a:t>e. a search warrant</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56782" marR="56782" marT="56782" marB="56782"/>
                </a:tc>
              </a:tr>
              <a:tr h="301625">
                <a:tc>
                  <a:txBody>
                    <a:bodyPr/>
                    <a:lstStyle/>
                    <a:p>
                      <a:pPr marL="342900" lvl="0" indent="-342900" algn="just">
                        <a:lnSpc>
                          <a:spcPct val="115000"/>
                        </a:lnSpc>
                        <a:spcAft>
                          <a:spcPts val="0"/>
                        </a:spcAft>
                        <a:buFont typeface="+mj-lt"/>
                        <a:buAutoNum type="arabicPeriod"/>
                      </a:pPr>
                      <a:r>
                        <a:rPr lang="en-GB" sz="1100">
                          <a:effectLst/>
                        </a:rPr>
                        <a:t>render</a:t>
                      </a:r>
                      <a:endParaRPr lang="hr-HR" sz="900">
                        <a:effectLst/>
                        <a:latin typeface="Calibri" panose="020F0502020204030204" pitchFamily="34" charset="0"/>
                        <a:cs typeface="Times New Roman" panose="02020603050405020304" pitchFamily="18" charset="0"/>
                      </a:endParaRPr>
                    </a:p>
                  </a:txBody>
                  <a:tcPr marL="56782" marR="56782" marT="56782" marB="56782"/>
                </a:tc>
                <a:tc>
                  <a:txBody>
                    <a:bodyPr/>
                    <a:lstStyle/>
                    <a:p>
                      <a:pPr algn="just">
                        <a:lnSpc>
                          <a:spcPct val="115000"/>
                        </a:lnSpc>
                        <a:spcAft>
                          <a:spcPts val="0"/>
                        </a:spcAft>
                      </a:pPr>
                      <a:r>
                        <a:rPr lang="en-GB" sz="1100">
                          <a:effectLst/>
                        </a:rPr>
                        <a:t>f. an offender</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56782" marR="56782" marT="56782" marB="56782"/>
                </a:tc>
              </a:tr>
              <a:tr h="301625">
                <a:tc>
                  <a:txBody>
                    <a:bodyPr/>
                    <a:lstStyle/>
                    <a:p>
                      <a:pPr marL="342900" lvl="0" indent="-342900" algn="just">
                        <a:lnSpc>
                          <a:spcPct val="115000"/>
                        </a:lnSpc>
                        <a:spcAft>
                          <a:spcPts val="0"/>
                        </a:spcAft>
                        <a:buFont typeface="+mj-lt"/>
                        <a:buAutoNum type="arabicPeriod"/>
                      </a:pPr>
                      <a:r>
                        <a:rPr lang="en-GB" sz="1100">
                          <a:effectLst/>
                        </a:rPr>
                        <a:t>commit</a:t>
                      </a:r>
                      <a:endParaRPr lang="hr-HR" sz="900">
                        <a:effectLst/>
                        <a:latin typeface="Calibri" panose="020F0502020204030204" pitchFamily="34" charset="0"/>
                        <a:cs typeface="Times New Roman" panose="02020603050405020304" pitchFamily="18" charset="0"/>
                      </a:endParaRPr>
                    </a:p>
                  </a:txBody>
                  <a:tcPr marL="56782" marR="56782" marT="56782" marB="56782"/>
                </a:tc>
                <a:tc>
                  <a:txBody>
                    <a:bodyPr/>
                    <a:lstStyle/>
                    <a:p>
                      <a:pPr algn="just">
                        <a:lnSpc>
                          <a:spcPct val="115000"/>
                        </a:lnSpc>
                        <a:spcAft>
                          <a:spcPts val="0"/>
                        </a:spcAft>
                      </a:pPr>
                      <a:r>
                        <a:rPr lang="en-GB" sz="1100">
                          <a:effectLst/>
                        </a:rPr>
                        <a:t>g. for trial</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56782" marR="56782" marT="56782" marB="56782"/>
                </a:tc>
              </a:tr>
              <a:tr h="301625">
                <a:tc>
                  <a:txBody>
                    <a:bodyPr/>
                    <a:lstStyle/>
                    <a:p>
                      <a:pPr marL="342900" lvl="0" indent="-342900" algn="just">
                        <a:lnSpc>
                          <a:spcPct val="115000"/>
                        </a:lnSpc>
                        <a:spcAft>
                          <a:spcPts val="0"/>
                        </a:spcAft>
                        <a:buFont typeface="+mj-lt"/>
                        <a:buAutoNum type="arabicPeriod"/>
                      </a:pPr>
                      <a:r>
                        <a:rPr lang="en-GB" sz="1100">
                          <a:effectLst/>
                        </a:rPr>
                        <a:t>convict</a:t>
                      </a:r>
                      <a:endParaRPr lang="hr-HR" sz="900">
                        <a:effectLst/>
                        <a:latin typeface="Calibri" panose="020F0502020204030204" pitchFamily="34" charset="0"/>
                        <a:cs typeface="Times New Roman" panose="02020603050405020304" pitchFamily="18" charset="0"/>
                      </a:endParaRPr>
                    </a:p>
                  </a:txBody>
                  <a:tcPr marL="56782" marR="56782" marT="56782" marB="56782"/>
                </a:tc>
                <a:tc>
                  <a:txBody>
                    <a:bodyPr/>
                    <a:lstStyle/>
                    <a:p>
                      <a:pPr algn="just">
                        <a:lnSpc>
                          <a:spcPct val="115000"/>
                        </a:lnSpc>
                        <a:spcAft>
                          <a:spcPts val="0"/>
                        </a:spcAft>
                      </a:pPr>
                      <a:r>
                        <a:rPr lang="en-GB" sz="1100">
                          <a:effectLst/>
                        </a:rPr>
                        <a:t>h. in court</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56782" marR="56782" marT="56782" marB="56782"/>
                </a:tc>
              </a:tr>
              <a:tr h="301625">
                <a:tc>
                  <a:txBody>
                    <a:bodyPr/>
                    <a:lstStyle/>
                    <a:p>
                      <a:pPr marL="342900" lvl="0" indent="-342900" algn="just">
                        <a:lnSpc>
                          <a:spcPct val="115000"/>
                        </a:lnSpc>
                        <a:spcAft>
                          <a:spcPts val="0"/>
                        </a:spcAft>
                        <a:buFont typeface="+mj-lt"/>
                        <a:buAutoNum type="arabicPeriod"/>
                      </a:pPr>
                      <a:r>
                        <a:rPr lang="en-GB" sz="1100">
                          <a:effectLst/>
                        </a:rPr>
                        <a:t>hear</a:t>
                      </a:r>
                      <a:endParaRPr lang="hr-HR" sz="900">
                        <a:effectLst/>
                        <a:latin typeface="Calibri" panose="020F0502020204030204" pitchFamily="34" charset="0"/>
                        <a:cs typeface="Times New Roman" panose="02020603050405020304" pitchFamily="18" charset="0"/>
                      </a:endParaRPr>
                    </a:p>
                  </a:txBody>
                  <a:tcPr marL="56782" marR="56782" marT="56782" marB="56782"/>
                </a:tc>
                <a:tc>
                  <a:txBody>
                    <a:bodyPr/>
                    <a:lstStyle/>
                    <a:p>
                      <a:pPr algn="just">
                        <a:lnSpc>
                          <a:spcPct val="115000"/>
                        </a:lnSpc>
                        <a:spcAft>
                          <a:spcPts val="0"/>
                        </a:spcAft>
                      </a:pPr>
                      <a:r>
                        <a:rPr lang="en-GB" sz="1100">
                          <a:effectLst/>
                        </a:rPr>
                        <a:t>i. a judgment</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56782" marR="56782" marT="56782" marB="56782"/>
                </a:tc>
              </a:tr>
              <a:tr h="301625">
                <a:tc>
                  <a:txBody>
                    <a:bodyPr/>
                    <a:lstStyle/>
                    <a:p>
                      <a:pPr marL="342900" lvl="0" indent="-342900" algn="just">
                        <a:lnSpc>
                          <a:spcPct val="115000"/>
                        </a:lnSpc>
                        <a:spcAft>
                          <a:spcPts val="0"/>
                        </a:spcAft>
                        <a:buFont typeface="+mj-lt"/>
                        <a:buAutoNum type="arabicPeriod"/>
                      </a:pPr>
                      <a:r>
                        <a:rPr lang="en-GB" sz="1100">
                          <a:effectLst/>
                        </a:rPr>
                        <a:t>prosecute</a:t>
                      </a:r>
                      <a:endParaRPr lang="hr-HR" sz="900">
                        <a:effectLst/>
                        <a:latin typeface="Calibri" panose="020F0502020204030204" pitchFamily="34" charset="0"/>
                        <a:cs typeface="Times New Roman" panose="02020603050405020304" pitchFamily="18" charset="0"/>
                      </a:endParaRPr>
                    </a:p>
                  </a:txBody>
                  <a:tcPr marL="56782" marR="56782" marT="56782" marB="56782"/>
                </a:tc>
                <a:tc>
                  <a:txBody>
                    <a:bodyPr/>
                    <a:lstStyle/>
                    <a:p>
                      <a:pPr algn="just">
                        <a:lnSpc>
                          <a:spcPct val="115000"/>
                        </a:lnSpc>
                        <a:spcAft>
                          <a:spcPts val="0"/>
                        </a:spcAft>
                      </a:pPr>
                      <a:r>
                        <a:rPr lang="en-GB" sz="1000" dirty="0">
                          <a:effectLst/>
                        </a:rPr>
                        <a:t> </a:t>
                      </a:r>
                      <a:endParaRPr lang="hr-H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6782" marR="56782" marT="56782" marB="56782"/>
                </a:tc>
              </a:tr>
            </a:tbl>
          </a:graphicData>
        </a:graphic>
      </p:graphicFrame>
    </p:spTree>
    <p:extLst>
      <p:ext uri="{BB962C8B-B14F-4D97-AF65-F5344CB8AC3E}">
        <p14:creationId xmlns:p14="http://schemas.microsoft.com/office/powerpoint/2010/main" val="39158036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b="1" i="1" dirty="0" err="1"/>
              <a:t>Replace</a:t>
            </a:r>
            <a:r>
              <a:rPr lang="hr-HR" b="1" i="1" dirty="0"/>
              <a:t> </a:t>
            </a:r>
            <a:r>
              <a:rPr lang="hr-HR" b="1" i="1" dirty="0" err="1"/>
              <a:t>the</a:t>
            </a:r>
            <a:r>
              <a:rPr lang="hr-HR" b="1" i="1" dirty="0"/>
              <a:t> </a:t>
            </a:r>
            <a:r>
              <a:rPr lang="hr-HR" b="1" i="1" dirty="0" err="1"/>
              <a:t>underlined</a:t>
            </a:r>
            <a:r>
              <a:rPr lang="hr-HR" b="1" i="1" dirty="0"/>
              <a:t> </a:t>
            </a:r>
            <a:r>
              <a:rPr lang="hr-HR" b="1" i="1" dirty="0" err="1"/>
              <a:t>expressions</a:t>
            </a:r>
            <a:r>
              <a:rPr lang="hr-HR" b="1" i="1" dirty="0"/>
              <a:t> </a:t>
            </a:r>
            <a:r>
              <a:rPr lang="hr-HR" b="1" i="1" dirty="0" err="1"/>
              <a:t>with</a:t>
            </a:r>
            <a:r>
              <a:rPr lang="hr-HR" b="1" i="1" dirty="0"/>
              <a:t> </a:t>
            </a:r>
            <a:r>
              <a:rPr lang="hr-HR" b="1" i="1" dirty="0" err="1"/>
              <a:t>expressions</a:t>
            </a:r>
            <a:r>
              <a:rPr lang="hr-HR" b="1" i="1" dirty="0"/>
              <a:t> </a:t>
            </a:r>
            <a:r>
              <a:rPr lang="hr-HR" b="1" i="1" dirty="0" err="1"/>
              <a:t>from</a:t>
            </a:r>
            <a:r>
              <a:rPr lang="hr-HR" b="1" i="1" dirty="0"/>
              <a:t> </a:t>
            </a:r>
            <a:r>
              <a:rPr lang="hr-HR" b="1" i="1" dirty="0" err="1"/>
              <a:t>the</a:t>
            </a:r>
            <a:r>
              <a:rPr lang="hr-HR" b="1" i="1" dirty="0"/>
              <a:t> </a:t>
            </a:r>
            <a:r>
              <a:rPr lang="hr-HR" b="1" i="1" dirty="0" err="1"/>
              <a:t>text</a:t>
            </a:r>
            <a:r>
              <a:rPr lang="hr-HR" b="1" i="1" dirty="0"/>
              <a:t>.</a:t>
            </a:r>
            <a:r>
              <a:rPr lang="hr-HR" dirty="0"/>
              <a:t/>
            </a:r>
            <a:br>
              <a:rPr lang="hr-HR" dirty="0"/>
            </a:br>
            <a:endParaRPr lang="en-US" dirty="0"/>
          </a:p>
        </p:txBody>
      </p:sp>
      <p:sp>
        <p:nvSpPr>
          <p:cNvPr id="3" name="Content Placeholder 2"/>
          <p:cNvSpPr>
            <a:spLocks noGrp="1"/>
          </p:cNvSpPr>
          <p:nvPr>
            <p:ph idx="1"/>
          </p:nvPr>
        </p:nvSpPr>
        <p:spPr/>
        <p:txBody>
          <a:bodyPr>
            <a:normAutofit fontScale="92500" lnSpcReduction="10000"/>
          </a:bodyPr>
          <a:lstStyle/>
          <a:p>
            <a:r>
              <a:rPr lang="en-GB" dirty="0"/>
              <a:t>In magistrates’ courts, decision are made by </a:t>
            </a:r>
            <a:r>
              <a:rPr lang="en-GB" u="sng" dirty="0"/>
              <a:t>magistrates</a:t>
            </a:r>
            <a:r>
              <a:rPr lang="en-GB" dirty="0"/>
              <a:t> sitting in </a:t>
            </a:r>
            <a:r>
              <a:rPr lang="en-GB" u="sng" dirty="0"/>
              <a:t>panels</a:t>
            </a:r>
            <a:r>
              <a:rPr lang="en-GB" dirty="0"/>
              <a:t> of 2 or 3. </a:t>
            </a:r>
            <a:endParaRPr lang="hr-HR" dirty="0"/>
          </a:p>
          <a:p>
            <a:r>
              <a:rPr lang="en-GB" dirty="0"/>
              <a:t>2.  	The High Court of Justice can hear appeals against </a:t>
            </a:r>
            <a:r>
              <a:rPr lang="en-GB" u="sng" dirty="0"/>
              <a:t>decisions</a:t>
            </a:r>
            <a:r>
              <a:rPr lang="en-GB" dirty="0"/>
              <a:t> of lower courts. </a:t>
            </a:r>
            <a:endParaRPr lang="hr-HR" dirty="0"/>
          </a:p>
          <a:p>
            <a:r>
              <a:rPr lang="en-GB" dirty="0"/>
              <a:t>3.  	Jurisdiction in civil procedures may depend on the </a:t>
            </a:r>
            <a:r>
              <a:rPr lang="en-GB" u="sng" dirty="0"/>
              <a:t>amount of damages sought in a case</a:t>
            </a:r>
            <a:r>
              <a:rPr lang="en-GB" dirty="0"/>
              <a:t>. </a:t>
            </a:r>
            <a:endParaRPr lang="hr-HR" dirty="0"/>
          </a:p>
          <a:p>
            <a:r>
              <a:rPr lang="en-GB" dirty="0"/>
              <a:t>4.  	The Crown Court has </a:t>
            </a:r>
            <a:r>
              <a:rPr lang="en-GB" u="sng" dirty="0"/>
              <a:t>original</a:t>
            </a:r>
            <a:r>
              <a:rPr lang="en-GB" dirty="0"/>
              <a:t> jurisdiction for </a:t>
            </a:r>
            <a:r>
              <a:rPr lang="en-GB" u="sng" dirty="0"/>
              <a:t>serious criminal offences</a:t>
            </a:r>
            <a:r>
              <a:rPr lang="en-GB" dirty="0"/>
              <a:t>. </a:t>
            </a:r>
            <a:endParaRPr lang="hr-HR" dirty="0"/>
          </a:p>
          <a:p>
            <a:r>
              <a:rPr lang="en-GB" dirty="0"/>
              <a:t>5.  	County courts may have a limit as to the amount of damages they can </a:t>
            </a:r>
            <a:r>
              <a:rPr lang="en-GB" u="sng" dirty="0"/>
              <a:t>order to be paid</a:t>
            </a:r>
            <a:r>
              <a:rPr lang="en-GB" dirty="0"/>
              <a:t>. </a:t>
            </a:r>
            <a:endParaRPr lang="hr-HR" dirty="0"/>
          </a:p>
          <a:p>
            <a:r>
              <a:rPr lang="en-GB" dirty="0"/>
              <a:t>6.  	An appellate court can </a:t>
            </a:r>
            <a:r>
              <a:rPr lang="en-GB" u="sng" dirty="0"/>
              <a:t>consider</a:t>
            </a:r>
            <a:r>
              <a:rPr lang="en-GB" dirty="0"/>
              <a:t> appeals against a judgment of a </a:t>
            </a:r>
            <a:r>
              <a:rPr lang="en-GB" u="sng" dirty="0"/>
              <a:t>lower</a:t>
            </a:r>
            <a:r>
              <a:rPr lang="en-GB" dirty="0"/>
              <a:t> court</a:t>
            </a:r>
            <a:endParaRPr lang="en-US" dirty="0"/>
          </a:p>
        </p:txBody>
      </p:sp>
    </p:spTree>
    <p:extLst>
      <p:ext uri="{BB962C8B-B14F-4D97-AF65-F5344CB8AC3E}">
        <p14:creationId xmlns:p14="http://schemas.microsoft.com/office/powerpoint/2010/main" val="1131385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Discussion</a:t>
            </a:r>
            <a:endParaRPr lang="en-US" dirty="0"/>
          </a:p>
        </p:txBody>
      </p:sp>
      <p:sp>
        <p:nvSpPr>
          <p:cNvPr id="3" name="Content Placeholder 2"/>
          <p:cNvSpPr>
            <a:spLocks noGrp="1"/>
          </p:cNvSpPr>
          <p:nvPr>
            <p:ph idx="1"/>
          </p:nvPr>
        </p:nvSpPr>
        <p:spPr/>
        <p:txBody>
          <a:bodyPr>
            <a:normAutofit lnSpcReduction="10000"/>
          </a:bodyPr>
          <a:lstStyle/>
          <a:p>
            <a:r>
              <a:rPr lang="hr-HR" dirty="0" smtClean="0"/>
              <a:t>1</a:t>
            </a:r>
            <a:r>
              <a:rPr lang="en-GB" dirty="0" smtClean="0"/>
              <a:t>.      </a:t>
            </a:r>
            <a:r>
              <a:rPr lang="en-GB" dirty="0"/>
              <a:t>Consider the criteria for appointment as a magistrate. How do you think these qualities can be assessed?</a:t>
            </a:r>
            <a:endParaRPr lang="hr-HR" dirty="0"/>
          </a:p>
          <a:p>
            <a:r>
              <a:rPr lang="en-GB" dirty="0"/>
              <a:t>2.  	Do you think that involving lay people (magistrates, juries) in court procedure is beneficial? Think of reasons for and against.</a:t>
            </a:r>
            <a:endParaRPr lang="hr-HR" dirty="0"/>
          </a:p>
          <a:p>
            <a:r>
              <a:rPr lang="en-GB" dirty="0"/>
              <a:t>3.  	The text mentions that the complexity of the court systems is due to many reforms over centuries. Do you believe the current system might be confusing for the average person? Can you suggest ways to improve it in that regard?</a:t>
            </a:r>
            <a:endParaRPr lang="hr-HR" dirty="0"/>
          </a:p>
          <a:p>
            <a:endParaRPr lang="en-US" dirty="0"/>
          </a:p>
        </p:txBody>
      </p:sp>
    </p:spTree>
    <p:extLst>
      <p:ext uri="{BB962C8B-B14F-4D97-AF65-F5344CB8AC3E}">
        <p14:creationId xmlns:p14="http://schemas.microsoft.com/office/powerpoint/2010/main" val="36784313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Inferior</a:t>
            </a:r>
            <a:r>
              <a:rPr lang="hr-HR" dirty="0" smtClean="0"/>
              <a:t> </a:t>
            </a:r>
            <a:r>
              <a:rPr lang="hr-HR" dirty="0" err="1" smtClean="0"/>
              <a:t>courts</a:t>
            </a:r>
            <a:endParaRPr lang="en-US" dirty="0"/>
          </a:p>
        </p:txBody>
      </p:sp>
      <p:sp>
        <p:nvSpPr>
          <p:cNvPr id="3" name="Content Placeholder 2"/>
          <p:cNvSpPr>
            <a:spLocks noGrp="1"/>
          </p:cNvSpPr>
          <p:nvPr>
            <p:ph idx="1"/>
          </p:nvPr>
        </p:nvSpPr>
        <p:spPr/>
        <p:txBody>
          <a:bodyPr/>
          <a:lstStyle/>
          <a:p>
            <a:r>
              <a:rPr lang="hr-HR" dirty="0" err="1" smtClean="0"/>
              <a:t>County</a:t>
            </a:r>
            <a:r>
              <a:rPr lang="hr-HR" dirty="0" smtClean="0"/>
              <a:t> </a:t>
            </a:r>
            <a:r>
              <a:rPr lang="hr-HR" dirty="0" err="1" smtClean="0"/>
              <a:t>courts</a:t>
            </a:r>
            <a:endParaRPr lang="hr-HR" dirty="0" smtClean="0"/>
          </a:p>
          <a:p>
            <a:r>
              <a:rPr lang="hr-HR" dirty="0" err="1" smtClean="0"/>
              <a:t>Magistrates</a:t>
            </a:r>
            <a:r>
              <a:rPr lang="hr-HR" dirty="0" smtClean="0"/>
              <a:t> </a:t>
            </a:r>
            <a:r>
              <a:rPr lang="hr-HR" dirty="0" err="1" smtClean="0"/>
              <a:t>courts</a:t>
            </a:r>
            <a:endParaRPr lang="en-US" dirty="0"/>
          </a:p>
        </p:txBody>
      </p:sp>
    </p:spTree>
    <p:extLst>
      <p:ext uri="{BB962C8B-B14F-4D97-AF65-F5344CB8AC3E}">
        <p14:creationId xmlns:p14="http://schemas.microsoft.com/office/powerpoint/2010/main" val="1284825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Part</a:t>
            </a:r>
            <a:r>
              <a:rPr lang="hr-HR" dirty="0" smtClean="0"/>
              <a:t> 2</a:t>
            </a:r>
            <a:endParaRPr lang="en-US" dirty="0"/>
          </a:p>
        </p:txBody>
      </p:sp>
      <p:sp>
        <p:nvSpPr>
          <p:cNvPr id="3" name="Content Placeholder 2"/>
          <p:cNvSpPr>
            <a:spLocks noGrp="1"/>
          </p:cNvSpPr>
          <p:nvPr>
            <p:ph idx="1"/>
          </p:nvPr>
        </p:nvSpPr>
        <p:spPr/>
        <p:txBody>
          <a:bodyPr>
            <a:normAutofit/>
          </a:bodyPr>
          <a:lstStyle/>
          <a:p>
            <a:pPr algn="ctr"/>
            <a:r>
              <a:rPr lang="hr-HR" sz="4400" dirty="0" smtClean="0"/>
              <a:t>Who </a:t>
            </a:r>
            <a:r>
              <a:rPr lang="hr-HR" sz="4400" dirty="0" err="1" smtClean="0"/>
              <a:t>sits</a:t>
            </a:r>
            <a:r>
              <a:rPr lang="hr-HR" sz="4400" dirty="0" smtClean="0"/>
              <a:t> </a:t>
            </a:r>
            <a:r>
              <a:rPr lang="hr-HR" sz="4400" dirty="0" err="1" smtClean="0"/>
              <a:t>in</a:t>
            </a:r>
            <a:r>
              <a:rPr lang="hr-HR" sz="4400" dirty="0" smtClean="0"/>
              <a:t> a </a:t>
            </a:r>
            <a:r>
              <a:rPr lang="hr-HR" sz="4400" dirty="0" err="1" smtClean="0"/>
              <a:t>County</a:t>
            </a:r>
            <a:r>
              <a:rPr lang="hr-HR" sz="4400" dirty="0" smtClean="0"/>
              <a:t> Court?</a:t>
            </a:r>
            <a:endParaRPr lang="en-US" sz="4400" dirty="0"/>
          </a:p>
        </p:txBody>
      </p:sp>
    </p:spTree>
    <p:extLst>
      <p:ext uri="{BB962C8B-B14F-4D97-AF65-F5344CB8AC3E}">
        <p14:creationId xmlns:p14="http://schemas.microsoft.com/office/powerpoint/2010/main" val="10385863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Civil </a:t>
            </a:r>
            <a:r>
              <a:rPr lang="hr-HR" dirty="0" err="1" smtClean="0"/>
              <a:t>cases</a:t>
            </a:r>
            <a:endParaRPr lang="en-US" dirty="0"/>
          </a:p>
        </p:txBody>
      </p:sp>
      <p:sp>
        <p:nvSpPr>
          <p:cNvPr id="3" name="Content Placeholder 2"/>
          <p:cNvSpPr>
            <a:spLocks noGrp="1"/>
          </p:cNvSpPr>
          <p:nvPr>
            <p:ph idx="1"/>
          </p:nvPr>
        </p:nvSpPr>
        <p:spPr/>
        <p:txBody>
          <a:bodyPr/>
          <a:lstStyle/>
          <a:p>
            <a:r>
              <a:rPr lang="hr-HR" dirty="0" smtClean="0"/>
              <a:t>Most</a:t>
            </a:r>
            <a:r>
              <a:rPr lang="en-GB" dirty="0" smtClean="0"/>
              <a:t> </a:t>
            </a:r>
            <a:r>
              <a:rPr lang="en-GB" dirty="0"/>
              <a:t>civil </a:t>
            </a:r>
            <a:r>
              <a:rPr lang="en-GB" dirty="0" smtClean="0"/>
              <a:t>cases</a:t>
            </a:r>
            <a:r>
              <a:rPr lang="hr-HR" dirty="0" smtClean="0"/>
              <a:t> -</a:t>
            </a:r>
            <a:r>
              <a:rPr lang="en-GB" dirty="0" smtClean="0"/>
              <a:t> </a:t>
            </a:r>
            <a:r>
              <a:rPr lang="en-GB" dirty="0"/>
              <a:t>tried </a:t>
            </a:r>
            <a:r>
              <a:rPr lang="hr-HR" dirty="0" err="1" smtClean="0"/>
              <a:t>without</a:t>
            </a:r>
            <a:r>
              <a:rPr lang="en-GB" dirty="0" smtClean="0"/>
              <a:t> </a:t>
            </a:r>
            <a:r>
              <a:rPr lang="en-GB" dirty="0"/>
              <a:t>a jury (libel and slander trials are the main exceptions) and the judge hears them on his own, deciding them by finding facts, applying the relevant law to them – and there may be considerable argument about what that law actually is – and then giving a reasoned judgment.</a:t>
            </a:r>
            <a:endParaRPr lang="hr-HR" dirty="0"/>
          </a:p>
          <a:p>
            <a:r>
              <a:rPr lang="en-GB" dirty="0"/>
              <a:t>Judges also play an active role in managing civil cases once they have started, helping to ensure they proceed as quickly and efficiently as possible.</a:t>
            </a:r>
            <a:endParaRPr lang="hr-HR" dirty="0"/>
          </a:p>
          <a:p>
            <a:endParaRPr lang="en-US" dirty="0"/>
          </a:p>
        </p:txBody>
      </p:sp>
    </p:spTree>
    <p:extLst>
      <p:ext uri="{BB962C8B-B14F-4D97-AF65-F5344CB8AC3E}">
        <p14:creationId xmlns:p14="http://schemas.microsoft.com/office/powerpoint/2010/main" val="11801342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Judges</a:t>
            </a:r>
            <a:r>
              <a:rPr lang="hr-HR" dirty="0" smtClean="0"/>
              <a:t> </a:t>
            </a:r>
            <a:r>
              <a:rPr lang="hr-HR" dirty="0" err="1" smtClean="0"/>
              <a:t>in</a:t>
            </a:r>
            <a:r>
              <a:rPr lang="hr-HR" dirty="0" smtClean="0"/>
              <a:t> civil </a:t>
            </a:r>
            <a:r>
              <a:rPr lang="hr-HR" dirty="0" err="1" smtClean="0"/>
              <a:t>cases</a:t>
            </a:r>
            <a:endParaRPr lang="en-US" dirty="0"/>
          </a:p>
        </p:txBody>
      </p:sp>
      <p:sp>
        <p:nvSpPr>
          <p:cNvPr id="3" name="Content Placeholder 2"/>
          <p:cNvSpPr>
            <a:spLocks noGrp="1"/>
          </p:cNvSpPr>
          <p:nvPr>
            <p:ph idx="1"/>
          </p:nvPr>
        </p:nvSpPr>
        <p:spPr/>
        <p:txBody>
          <a:bodyPr/>
          <a:lstStyle/>
          <a:p>
            <a:r>
              <a:rPr lang="en-GB" dirty="0"/>
              <a:t>·       </a:t>
            </a:r>
            <a:r>
              <a:rPr lang="en-GB" dirty="0" err="1" smtClean="0"/>
              <a:t>encourag</a:t>
            </a:r>
            <a:r>
              <a:rPr lang="hr-HR" dirty="0" smtClean="0"/>
              <a:t>e</a:t>
            </a:r>
            <a:r>
              <a:rPr lang="en-GB" dirty="0" smtClean="0"/>
              <a:t> </a:t>
            </a:r>
            <a:r>
              <a:rPr lang="en-GB" dirty="0"/>
              <a:t>the parties to co-operate with each other in the conduct of the case;</a:t>
            </a:r>
            <a:endParaRPr lang="hr-HR" dirty="0"/>
          </a:p>
          <a:p>
            <a:r>
              <a:rPr lang="en-GB" dirty="0"/>
              <a:t>·       </a:t>
            </a:r>
            <a:r>
              <a:rPr lang="en-GB" dirty="0" smtClean="0"/>
              <a:t>help </a:t>
            </a:r>
            <a:r>
              <a:rPr lang="en-GB" dirty="0"/>
              <a:t>the parties to settle the case;</a:t>
            </a:r>
            <a:endParaRPr lang="hr-HR" dirty="0"/>
          </a:p>
          <a:p>
            <a:r>
              <a:rPr lang="en-GB" dirty="0"/>
              <a:t>·       </a:t>
            </a:r>
            <a:r>
              <a:rPr lang="en-GB" dirty="0" err="1" smtClean="0"/>
              <a:t>encourag</a:t>
            </a:r>
            <a:r>
              <a:rPr lang="hr-HR" dirty="0" smtClean="0"/>
              <a:t>e</a:t>
            </a:r>
            <a:r>
              <a:rPr lang="en-GB" dirty="0" smtClean="0"/>
              <a:t> </a:t>
            </a:r>
            <a:r>
              <a:rPr lang="en-GB" dirty="0"/>
              <a:t>the parties to use an alternative dispute resolution procedure if appropriate and;</a:t>
            </a:r>
            <a:endParaRPr lang="hr-HR" dirty="0"/>
          </a:p>
          <a:p>
            <a:r>
              <a:rPr lang="en-GB" dirty="0"/>
              <a:t>·       </a:t>
            </a:r>
            <a:r>
              <a:rPr lang="en-GB" dirty="0" smtClean="0"/>
              <a:t>control </a:t>
            </a:r>
            <a:r>
              <a:rPr lang="en-GB" dirty="0"/>
              <a:t>the progress of the case.</a:t>
            </a:r>
            <a:endParaRPr lang="hr-HR" dirty="0"/>
          </a:p>
          <a:p>
            <a:endParaRPr lang="en-US" dirty="0"/>
          </a:p>
        </p:txBody>
      </p:sp>
    </p:spTree>
    <p:extLst>
      <p:ext uri="{BB962C8B-B14F-4D97-AF65-F5344CB8AC3E}">
        <p14:creationId xmlns:p14="http://schemas.microsoft.com/office/powerpoint/2010/main" val="900063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Civil </a:t>
            </a:r>
            <a:r>
              <a:rPr lang="hr-HR" dirty="0" err="1" smtClean="0"/>
              <a:t>cases</a:t>
            </a:r>
            <a:endParaRPr lang="en-US" dirty="0"/>
          </a:p>
        </p:txBody>
      </p:sp>
      <p:sp>
        <p:nvSpPr>
          <p:cNvPr id="3" name="Content Placeholder 2"/>
          <p:cNvSpPr>
            <a:spLocks noGrp="1"/>
          </p:cNvSpPr>
          <p:nvPr>
            <p:ph idx="1"/>
          </p:nvPr>
        </p:nvSpPr>
        <p:spPr/>
        <p:txBody>
          <a:bodyPr>
            <a:normAutofit/>
          </a:bodyPr>
          <a:lstStyle/>
          <a:p>
            <a:r>
              <a:rPr lang="en-GB" dirty="0"/>
              <a:t>Occasionally, the parties </a:t>
            </a:r>
            <a:r>
              <a:rPr lang="en-GB" dirty="0" smtClean="0"/>
              <a:t>agreed</a:t>
            </a:r>
            <a:r>
              <a:rPr lang="hr-HR" dirty="0" smtClean="0"/>
              <a:t> on</a:t>
            </a:r>
            <a:r>
              <a:rPr lang="en-GB" dirty="0" smtClean="0"/>
              <a:t> </a:t>
            </a:r>
            <a:r>
              <a:rPr lang="en-GB" dirty="0"/>
              <a:t>the relevant facts and it </a:t>
            </a:r>
            <a:r>
              <a:rPr lang="hr-HR" dirty="0" err="1" smtClean="0"/>
              <a:t>is</a:t>
            </a:r>
            <a:r>
              <a:rPr lang="en-GB" dirty="0" smtClean="0"/>
              <a:t> not </a:t>
            </a:r>
            <a:r>
              <a:rPr lang="en-GB" dirty="0"/>
              <a:t>necessary for the judge to hear any live evidence. </a:t>
            </a:r>
            <a:endParaRPr lang="hr-HR" dirty="0" smtClean="0"/>
          </a:p>
          <a:p>
            <a:r>
              <a:rPr lang="en-GB" dirty="0" smtClean="0"/>
              <a:t>The </a:t>
            </a:r>
            <a:r>
              <a:rPr lang="en-GB" dirty="0"/>
              <a:t>issues may concern the law to be applied or the terms of the judgment to be given. </a:t>
            </a:r>
            <a:endParaRPr lang="hr-HR" dirty="0" smtClean="0"/>
          </a:p>
          <a:p>
            <a:r>
              <a:rPr lang="hr-HR" dirty="0"/>
              <a:t>O</a:t>
            </a:r>
            <a:r>
              <a:rPr lang="en-GB" dirty="0" err="1" smtClean="0"/>
              <a:t>ften</a:t>
            </a:r>
            <a:r>
              <a:rPr lang="en-GB" dirty="0" smtClean="0"/>
              <a:t> written </a:t>
            </a:r>
            <a:r>
              <a:rPr lang="en-GB" dirty="0"/>
              <a:t>and live evidence </a:t>
            </a:r>
            <a:r>
              <a:rPr lang="hr-HR" dirty="0" err="1" smtClean="0"/>
              <a:t>is</a:t>
            </a:r>
            <a:r>
              <a:rPr lang="en-GB" dirty="0" smtClean="0"/>
              <a:t> </a:t>
            </a:r>
            <a:r>
              <a:rPr lang="en-GB" dirty="0"/>
              <a:t>given by the parties and their witnesses and the </a:t>
            </a:r>
            <a:r>
              <a:rPr lang="en-GB" dirty="0" smtClean="0"/>
              <a:t>witnesses </a:t>
            </a:r>
            <a:r>
              <a:rPr lang="en-GB" dirty="0"/>
              <a:t>may be cross-examined. </a:t>
            </a:r>
            <a:endParaRPr lang="hr-HR" dirty="0" smtClean="0"/>
          </a:p>
          <a:p>
            <a:endParaRPr lang="en-US" dirty="0"/>
          </a:p>
        </p:txBody>
      </p:sp>
    </p:spTree>
    <p:extLst>
      <p:ext uri="{BB962C8B-B14F-4D97-AF65-F5344CB8AC3E}">
        <p14:creationId xmlns:p14="http://schemas.microsoft.com/office/powerpoint/2010/main" val="29062602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Civil </a:t>
            </a:r>
            <a:r>
              <a:rPr lang="hr-HR" dirty="0" err="1" smtClean="0"/>
              <a:t>cases</a:t>
            </a:r>
            <a:endParaRPr lang="en-US" dirty="0"/>
          </a:p>
        </p:txBody>
      </p:sp>
      <p:sp>
        <p:nvSpPr>
          <p:cNvPr id="3" name="Content Placeholder 2"/>
          <p:cNvSpPr>
            <a:spLocks noGrp="1"/>
          </p:cNvSpPr>
          <p:nvPr>
            <p:ph idx="1"/>
          </p:nvPr>
        </p:nvSpPr>
        <p:spPr/>
        <p:txBody>
          <a:bodyPr/>
          <a:lstStyle/>
          <a:p>
            <a:r>
              <a:rPr lang="en-GB" dirty="0"/>
              <a:t>The judge ensures that all parties involved are given the opportunity to have their case presented and considered as fully and fairly as possible. </a:t>
            </a:r>
            <a:endParaRPr lang="hr-HR" dirty="0" smtClean="0"/>
          </a:p>
          <a:p>
            <a:r>
              <a:rPr lang="en-GB" dirty="0" smtClean="0"/>
              <a:t>During </a:t>
            </a:r>
            <a:r>
              <a:rPr lang="en-GB" dirty="0"/>
              <a:t>the case the judge will ask questions on any point </a:t>
            </a:r>
            <a:r>
              <a:rPr lang="hr-HR" dirty="0" err="1" smtClean="0"/>
              <a:t>that</a:t>
            </a:r>
            <a:r>
              <a:rPr lang="hr-HR" dirty="0" smtClean="0"/>
              <a:t> </a:t>
            </a:r>
            <a:r>
              <a:rPr lang="en-GB" dirty="0" smtClean="0"/>
              <a:t>needs </a:t>
            </a:r>
            <a:r>
              <a:rPr lang="en-GB" dirty="0"/>
              <a:t>clarification. </a:t>
            </a:r>
            <a:endParaRPr lang="hr-HR" dirty="0" smtClean="0"/>
          </a:p>
          <a:p>
            <a:r>
              <a:rPr lang="en-GB" dirty="0" smtClean="0"/>
              <a:t>The </a:t>
            </a:r>
            <a:r>
              <a:rPr lang="en-GB" dirty="0"/>
              <a:t>judge also decides on all matters of procedure which may arise during a hearing.</a:t>
            </a:r>
            <a:endParaRPr lang="hr-HR" dirty="0"/>
          </a:p>
          <a:p>
            <a:r>
              <a:rPr lang="en-GB" dirty="0"/>
              <a:t> </a:t>
            </a:r>
            <a:endParaRPr lang="hr-HR" dirty="0"/>
          </a:p>
          <a:p>
            <a:endParaRPr lang="en-US" dirty="0"/>
          </a:p>
        </p:txBody>
      </p:sp>
    </p:spTree>
    <p:extLst>
      <p:ext uri="{BB962C8B-B14F-4D97-AF65-F5344CB8AC3E}">
        <p14:creationId xmlns:p14="http://schemas.microsoft.com/office/powerpoint/2010/main" val="26151667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hr-HR" sz="3200" b="1" i="1" dirty="0" err="1"/>
              <a:t>Read</a:t>
            </a:r>
            <a:r>
              <a:rPr lang="hr-HR" sz="3200" b="1" i="1" dirty="0"/>
              <a:t> </a:t>
            </a:r>
            <a:r>
              <a:rPr lang="hr-HR" sz="3200" b="1" i="1" dirty="0" err="1"/>
              <a:t>the</a:t>
            </a:r>
            <a:r>
              <a:rPr lang="hr-HR" sz="3200" b="1" i="1" dirty="0"/>
              <a:t> </a:t>
            </a:r>
            <a:r>
              <a:rPr lang="hr-HR" sz="3200" b="1" i="1" dirty="0" err="1"/>
              <a:t>text</a:t>
            </a:r>
            <a:r>
              <a:rPr lang="hr-HR" sz="3200" b="1" i="1" dirty="0"/>
              <a:t> </a:t>
            </a:r>
            <a:r>
              <a:rPr lang="hr-HR" sz="3200" b="1" i="1" dirty="0" err="1"/>
              <a:t>section</a:t>
            </a:r>
            <a:r>
              <a:rPr lang="hr-HR" sz="3200" b="1" i="1" dirty="0"/>
              <a:t> </a:t>
            </a:r>
            <a:r>
              <a:rPr lang="hr-HR" sz="3200" b="1" i="1" dirty="0" err="1"/>
              <a:t>by</a:t>
            </a:r>
            <a:r>
              <a:rPr lang="hr-HR" sz="3200" b="1" i="1" dirty="0"/>
              <a:t> </a:t>
            </a:r>
            <a:r>
              <a:rPr lang="hr-HR" sz="3200" b="1" i="1" dirty="0" err="1"/>
              <a:t>section</a:t>
            </a:r>
            <a:r>
              <a:rPr lang="hr-HR" sz="3200" b="1" i="1" dirty="0"/>
              <a:t> </a:t>
            </a:r>
            <a:r>
              <a:rPr lang="hr-HR" sz="3200" b="1" i="1" dirty="0" err="1"/>
              <a:t>and</a:t>
            </a:r>
            <a:r>
              <a:rPr lang="hr-HR" sz="3200" b="1" i="1" dirty="0"/>
              <a:t> </a:t>
            </a:r>
            <a:r>
              <a:rPr lang="hr-HR" sz="3200" b="1" i="1" dirty="0" err="1"/>
              <a:t>find</a:t>
            </a:r>
            <a:r>
              <a:rPr lang="hr-HR" sz="3200" b="1" i="1" dirty="0"/>
              <a:t> </a:t>
            </a:r>
            <a:r>
              <a:rPr lang="hr-HR" sz="3200" b="1" i="1" dirty="0" err="1"/>
              <a:t>words</a:t>
            </a:r>
            <a:r>
              <a:rPr lang="hr-HR" sz="3200" b="1" i="1" dirty="0"/>
              <a:t> </a:t>
            </a:r>
            <a:r>
              <a:rPr lang="hr-HR" sz="3200" b="1" i="1" dirty="0" err="1"/>
              <a:t>or</a:t>
            </a:r>
            <a:r>
              <a:rPr lang="hr-HR" sz="3200" b="1" i="1" dirty="0"/>
              <a:t> </a:t>
            </a:r>
            <a:r>
              <a:rPr lang="hr-HR" sz="3200" b="1" i="1" dirty="0" err="1"/>
              <a:t>expressions</a:t>
            </a:r>
            <a:r>
              <a:rPr lang="hr-HR" sz="3200" b="1" i="1" dirty="0"/>
              <a:t> </a:t>
            </a:r>
            <a:r>
              <a:rPr lang="hr-HR" sz="3200" b="1" i="1" dirty="0" err="1"/>
              <a:t>that</a:t>
            </a:r>
            <a:r>
              <a:rPr lang="hr-HR" sz="3200" b="1" i="1" dirty="0"/>
              <a:t> </a:t>
            </a:r>
            <a:r>
              <a:rPr lang="hr-HR" sz="3200" b="1" i="1" dirty="0" err="1"/>
              <a:t>match</a:t>
            </a:r>
            <a:r>
              <a:rPr lang="hr-HR" sz="3200" b="1" i="1" dirty="0"/>
              <a:t> </a:t>
            </a:r>
            <a:r>
              <a:rPr lang="hr-HR" sz="3200" b="1" i="1" dirty="0" err="1"/>
              <a:t>the</a:t>
            </a:r>
            <a:r>
              <a:rPr lang="hr-HR" sz="3200" b="1" i="1" dirty="0"/>
              <a:t> </a:t>
            </a:r>
            <a:r>
              <a:rPr lang="hr-HR" sz="3200" b="1" i="1" dirty="0" err="1"/>
              <a:t>definitions</a:t>
            </a:r>
            <a:r>
              <a:rPr lang="hr-HR" sz="3200" b="1" i="1" dirty="0"/>
              <a:t> </a:t>
            </a:r>
            <a:r>
              <a:rPr lang="hr-HR" sz="3200" b="1" i="1" dirty="0" err="1"/>
              <a:t>beneath</a:t>
            </a:r>
            <a:r>
              <a:rPr lang="hr-HR" sz="3200" b="1" i="1" dirty="0"/>
              <a:t> </a:t>
            </a:r>
            <a:r>
              <a:rPr lang="hr-HR" sz="3200" b="1" i="1" dirty="0" err="1"/>
              <a:t>each</a:t>
            </a:r>
            <a:r>
              <a:rPr lang="hr-HR" sz="3200" b="1" i="1" dirty="0"/>
              <a:t> </a:t>
            </a:r>
            <a:r>
              <a:rPr lang="hr-HR" sz="3200" b="1" i="1" dirty="0" err="1"/>
              <a:t>section</a:t>
            </a:r>
            <a:r>
              <a:rPr lang="hr-HR" sz="3200" b="1" i="1" dirty="0"/>
              <a:t>.</a:t>
            </a:r>
            <a:endParaRPr lang="en-US" sz="3200" dirty="0"/>
          </a:p>
        </p:txBody>
      </p:sp>
      <p:sp>
        <p:nvSpPr>
          <p:cNvPr id="3" name="Content Placeholder 2"/>
          <p:cNvSpPr>
            <a:spLocks noGrp="1"/>
          </p:cNvSpPr>
          <p:nvPr>
            <p:ph idx="1"/>
          </p:nvPr>
        </p:nvSpPr>
        <p:spPr/>
        <p:txBody>
          <a:bodyPr>
            <a:normAutofit fontScale="92500" lnSpcReduction="20000"/>
          </a:bodyPr>
          <a:lstStyle/>
          <a:p>
            <a:r>
              <a:rPr lang="en-GB" dirty="0"/>
              <a:t>1.  	discussion, debate __________</a:t>
            </a:r>
            <a:endParaRPr lang="hr-HR" dirty="0"/>
          </a:p>
          <a:p>
            <a:r>
              <a:rPr lang="en-GB" dirty="0"/>
              <a:t>2.  	a court decision including explanations and justifications __________  __________ </a:t>
            </a:r>
            <a:endParaRPr lang="hr-HR" dirty="0"/>
          </a:p>
          <a:p>
            <a:r>
              <a:rPr lang="en-GB" dirty="0"/>
              <a:t>3.  	to agree on a resolution of the dispute before the trial begins or before it ends __________ </a:t>
            </a:r>
            <a:endParaRPr lang="hr-HR" dirty="0"/>
          </a:p>
          <a:p>
            <a:r>
              <a:rPr lang="en-GB" dirty="0"/>
              <a:t>4.  	oral testimony __________  __________ </a:t>
            </a:r>
            <a:endParaRPr lang="hr-HR" dirty="0"/>
          </a:p>
          <a:p>
            <a:r>
              <a:rPr lang="en-GB" dirty="0"/>
              <a:t>5.  	(of the claimant’s and the defendant’s representatives) to take turns asking questions to witnesses __________  </a:t>
            </a:r>
            <a:endParaRPr lang="hr-HR" dirty="0"/>
          </a:p>
          <a:p>
            <a:r>
              <a:rPr lang="en-GB" dirty="0"/>
              <a:t>6.  	a session of a trial __________ </a:t>
            </a:r>
            <a:endParaRPr lang="hr-HR" dirty="0"/>
          </a:p>
          <a:p>
            <a:endParaRPr lang="en-US" dirty="0"/>
          </a:p>
        </p:txBody>
      </p:sp>
    </p:spTree>
    <p:extLst>
      <p:ext uri="{BB962C8B-B14F-4D97-AF65-F5344CB8AC3E}">
        <p14:creationId xmlns:p14="http://schemas.microsoft.com/office/powerpoint/2010/main" val="10581888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Judgment</a:t>
            </a:r>
            <a:endParaRPr lang="en-US" dirty="0"/>
          </a:p>
        </p:txBody>
      </p:sp>
      <p:sp>
        <p:nvSpPr>
          <p:cNvPr id="3" name="Content Placeholder 2"/>
          <p:cNvSpPr>
            <a:spLocks noGrp="1"/>
          </p:cNvSpPr>
          <p:nvPr>
            <p:ph idx="1"/>
          </p:nvPr>
        </p:nvSpPr>
        <p:spPr/>
        <p:txBody>
          <a:bodyPr>
            <a:normAutofit/>
          </a:bodyPr>
          <a:lstStyle/>
          <a:p>
            <a:r>
              <a:rPr lang="en-GB" dirty="0"/>
              <a:t>Once the judge has heard the evidence from all parties involved and any submissions (representations) they wish to put forward, he </a:t>
            </a:r>
            <a:r>
              <a:rPr lang="en-GB" dirty="0" smtClean="0"/>
              <a:t>delivers </a:t>
            </a:r>
            <a:r>
              <a:rPr lang="hr-HR" dirty="0" smtClean="0"/>
              <a:t>a</a:t>
            </a:r>
            <a:r>
              <a:rPr lang="en-GB" dirty="0" smtClean="0"/>
              <a:t> </a:t>
            </a:r>
            <a:r>
              <a:rPr lang="en-GB" dirty="0"/>
              <a:t>judgment. </a:t>
            </a:r>
            <a:endParaRPr lang="hr-HR" dirty="0" smtClean="0"/>
          </a:p>
          <a:p>
            <a:r>
              <a:rPr lang="en-GB" dirty="0" smtClean="0"/>
              <a:t>This </a:t>
            </a:r>
            <a:r>
              <a:rPr lang="en-GB" dirty="0"/>
              <a:t>may be immediately, or if the case is complicated, at a later date.</a:t>
            </a:r>
            <a:endParaRPr lang="hr-HR" dirty="0"/>
          </a:p>
          <a:p>
            <a:r>
              <a:rPr lang="en-GB" dirty="0"/>
              <a:t> </a:t>
            </a:r>
            <a:r>
              <a:rPr lang="en-GB" dirty="0" smtClean="0"/>
              <a:t>Civil </a:t>
            </a:r>
            <a:r>
              <a:rPr lang="en-GB" dirty="0"/>
              <a:t>cases do not involve the imposition of any punishment.</a:t>
            </a:r>
            <a:endParaRPr lang="hr-HR" dirty="0"/>
          </a:p>
          <a:p>
            <a:endParaRPr lang="en-US" dirty="0"/>
          </a:p>
        </p:txBody>
      </p:sp>
    </p:spTree>
    <p:extLst>
      <p:ext uri="{BB962C8B-B14F-4D97-AF65-F5344CB8AC3E}">
        <p14:creationId xmlns:p14="http://schemas.microsoft.com/office/powerpoint/2010/main" val="42256305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Judgment</a:t>
            </a:r>
            <a:r>
              <a:rPr lang="hr-HR" dirty="0" smtClean="0"/>
              <a:t> </a:t>
            </a:r>
            <a:r>
              <a:rPr lang="hr-HR" dirty="0" err="1" smtClean="0"/>
              <a:t>in</a:t>
            </a:r>
            <a:r>
              <a:rPr lang="hr-HR" dirty="0" smtClean="0"/>
              <a:t> civil </a:t>
            </a:r>
            <a:r>
              <a:rPr lang="hr-HR" dirty="0" err="1" smtClean="0"/>
              <a:t>cases</a:t>
            </a:r>
            <a:endParaRPr lang="en-US" dirty="0"/>
          </a:p>
        </p:txBody>
      </p:sp>
      <p:sp>
        <p:nvSpPr>
          <p:cNvPr id="3" name="Content Placeholder 2"/>
          <p:cNvSpPr>
            <a:spLocks noGrp="1"/>
          </p:cNvSpPr>
          <p:nvPr>
            <p:ph idx="1"/>
          </p:nvPr>
        </p:nvSpPr>
        <p:spPr/>
        <p:txBody>
          <a:bodyPr>
            <a:normAutofit fontScale="92500" lnSpcReduction="10000"/>
          </a:bodyPr>
          <a:lstStyle/>
          <a:p>
            <a:r>
              <a:rPr lang="en-GB" dirty="0"/>
              <a:t>If the judge decides that the claimant is entitled to damages, </a:t>
            </a:r>
            <a:r>
              <a:rPr lang="en-GB" dirty="0" smtClean="0"/>
              <a:t>he ha</a:t>
            </a:r>
            <a:r>
              <a:rPr lang="hr-HR" dirty="0" smtClean="0"/>
              <a:t>s</a:t>
            </a:r>
            <a:r>
              <a:rPr lang="en-GB" dirty="0" smtClean="0"/>
              <a:t>  </a:t>
            </a:r>
            <a:r>
              <a:rPr lang="en-GB" dirty="0"/>
              <a:t>to decide the amount. </a:t>
            </a:r>
            <a:endParaRPr lang="hr-HR" dirty="0" smtClean="0"/>
          </a:p>
          <a:p>
            <a:r>
              <a:rPr lang="en-GB" dirty="0" smtClean="0"/>
              <a:t>Or </a:t>
            </a:r>
            <a:r>
              <a:rPr lang="en-GB" dirty="0"/>
              <a:t>the claimant may have asked for an </a:t>
            </a:r>
            <a:r>
              <a:rPr lang="en-GB" b="1" dirty="0"/>
              <a:t>injunction</a:t>
            </a:r>
            <a:r>
              <a:rPr lang="en-GB" dirty="0"/>
              <a:t> – for example, to forbid the defendant from making excessive noise by playing the drums in the flat upstairs in the early hours of the morning, or a </a:t>
            </a:r>
            <a:r>
              <a:rPr lang="en-GB" b="1" dirty="0"/>
              <a:t>declaration</a:t>
            </a:r>
            <a:r>
              <a:rPr lang="en-GB" dirty="0"/>
              <a:t> – an order specifying the precise boundary between two properties about which the parties had never been able to agree. </a:t>
            </a:r>
            <a:endParaRPr lang="hr-HR" dirty="0" smtClean="0"/>
          </a:p>
          <a:p>
            <a:r>
              <a:rPr lang="en-GB" dirty="0" smtClean="0"/>
              <a:t>The </a:t>
            </a:r>
            <a:r>
              <a:rPr lang="en-GB" dirty="0"/>
              <a:t>task of the judge is to decide on what is the appropriate remedy, if any, and on the precise terms of it.</a:t>
            </a:r>
            <a:endParaRPr lang="hr-HR" dirty="0"/>
          </a:p>
          <a:p>
            <a:endParaRPr lang="en-US" dirty="0"/>
          </a:p>
        </p:txBody>
      </p:sp>
    </p:spTree>
    <p:extLst>
      <p:ext uri="{BB962C8B-B14F-4D97-AF65-F5344CB8AC3E}">
        <p14:creationId xmlns:p14="http://schemas.microsoft.com/office/powerpoint/2010/main" val="13967486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a:bodyPr>
          <a:lstStyle/>
          <a:p>
            <a:r>
              <a:rPr lang="en-GB" dirty="0"/>
              <a:t>.  	statements made in order to influence an opinion or decision __________  </a:t>
            </a:r>
            <a:endParaRPr lang="hr-HR" dirty="0"/>
          </a:p>
          <a:p>
            <a:r>
              <a:rPr lang="en-GB" dirty="0"/>
              <a:t>2.  	to hand down (a judgment) __________  </a:t>
            </a:r>
            <a:endParaRPr lang="hr-HR" dirty="0"/>
          </a:p>
          <a:p>
            <a:r>
              <a:rPr lang="en-GB" dirty="0"/>
              <a:t>3.  	the act of establishing by authority __________  </a:t>
            </a:r>
            <a:endParaRPr lang="hr-HR" dirty="0"/>
          </a:p>
          <a:p>
            <a:r>
              <a:rPr lang="en-GB" dirty="0"/>
              <a:t>4.  	compensation for damage suffered __________  </a:t>
            </a:r>
            <a:endParaRPr lang="hr-HR" dirty="0"/>
          </a:p>
          <a:p>
            <a:r>
              <a:rPr lang="en-GB" dirty="0"/>
              <a:t>5.  	a prohibiting court order __________  </a:t>
            </a:r>
            <a:endParaRPr lang="hr-HR" dirty="0"/>
          </a:p>
          <a:p>
            <a:r>
              <a:rPr lang="en-GB" dirty="0"/>
              <a:t>6.  	the legal means to recover a right or to prevent or obtain redress for a wrong __________ </a:t>
            </a:r>
            <a:endParaRPr lang="en-US" dirty="0"/>
          </a:p>
        </p:txBody>
      </p:sp>
    </p:spTree>
    <p:extLst>
      <p:ext uri="{BB962C8B-B14F-4D97-AF65-F5344CB8AC3E}">
        <p14:creationId xmlns:p14="http://schemas.microsoft.com/office/powerpoint/2010/main" val="30740964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Costs</a:t>
            </a:r>
            <a:endParaRPr lang="en-US" dirty="0"/>
          </a:p>
        </p:txBody>
      </p:sp>
      <p:sp>
        <p:nvSpPr>
          <p:cNvPr id="3" name="Content Placeholder 2"/>
          <p:cNvSpPr>
            <a:spLocks noGrp="1"/>
          </p:cNvSpPr>
          <p:nvPr>
            <p:ph idx="1"/>
          </p:nvPr>
        </p:nvSpPr>
        <p:spPr/>
        <p:txBody>
          <a:bodyPr>
            <a:normAutofit/>
          </a:bodyPr>
          <a:lstStyle/>
          <a:p>
            <a:r>
              <a:rPr lang="en-GB" dirty="0"/>
              <a:t>When the judgment in the case has been delivered, the judge must deal with the cost of the case. </a:t>
            </a:r>
            <a:endParaRPr lang="hr-HR" dirty="0" smtClean="0"/>
          </a:p>
          <a:p>
            <a:r>
              <a:rPr lang="en-GB" dirty="0" smtClean="0"/>
              <a:t>This </a:t>
            </a:r>
            <a:r>
              <a:rPr lang="en-GB" dirty="0"/>
              <a:t>may include the fees of any lawyers, court fees paid out by the parties, fees of expert witnesses, allowances that may be allowed to litigants who have acted in person (without lawyers), earnings lost and travelling and other expenses incurred by the parties and their witnesses. </a:t>
            </a:r>
            <a:endParaRPr lang="hr-HR" dirty="0"/>
          </a:p>
          <a:p>
            <a:endParaRPr lang="en-US" dirty="0"/>
          </a:p>
        </p:txBody>
      </p:sp>
    </p:spTree>
    <p:extLst>
      <p:ext uri="{BB962C8B-B14F-4D97-AF65-F5344CB8AC3E}">
        <p14:creationId xmlns:p14="http://schemas.microsoft.com/office/powerpoint/2010/main" val="4030556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County</a:t>
            </a:r>
            <a:r>
              <a:rPr lang="hr-HR" dirty="0" smtClean="0"/>
              <a:t> </a:t>
            </a:r>
            <a:r>
              <a:rPr lang="hr-HR" dirty="0" err="1" smtClean="0"/>
              <a:t>courts</a:t>
            </a:r>
            <a:endParaRPr lang="en-US" dirty="0"/>
          </a:p>
        </p:txBody>
      </p:sp>
      <p:sp>
        <p:nvSpPr>
          <p:cNvPr id="3" name="Content Placeholder 2"/>
          <p:cNvSpPr>
            <a:spLocks noGrp="1"/>
          </p:cNvSpPr>
          <p:nvPr>
            <p:ph idx="1"/>
          </p:nvPr>
        </p:nvSpPr>
        <p:spPr/>
        <p:txBody>
          <a:bodyPr/>
          <a:lstStyle/>
          <a:p>
            <a:r>
              <a:rPr lang="hr-HR" dirty="0"/>
              <a:t>J</a:t>
            </a:r>
            <a:r>
              <a:rPr lang="en-GB" dirty="0" err="1" smtClean="0"/>
              <a:t>urisdiction</a:t>
            </a:r>
            <a:r>
              <a:rPr lang="en-GB" dirty="0" smtClean="0"/>
              <a:t> </a:t>
            </a:r>
            <a:r>
              <a:rPr lang="en-GB" dirty="0"/>
              <a:t>in nearly all civil matters. </a:t>
            </a:r>
            <a:endParaRPr lang="hr-HR" dirty="0" smtClean="0"/>
          </a:p>
          <a:p>
            <a:r>
              <a:rPr lang="en-GB" dirty="0" smtClean="0"/>
              <a:t>Examples</a:t>
            </a:r>
            <a:r>
              <a:rPr lang="hr-HR" dirty="0" smtClean="0"/>
              <a:t>: </a:t>
            </a:r>
            <a:r>
              <a:rPr lang="en-GB" dirty="0" smtClean="0"/>
              <a:t>disputes </a:t>
            </a:r>
            <a:r>
              <a:rPr lang="en-GB" dirty="0"/>
              <a:t>in tort, contract, equity proceedings, probate, divorce, etc. </a:t>
            </a:r>
            <a:endParaRPr lang="hr-HR" dirty="0" smtClean="0"/>
          </a:p>
          <a:p>
            <a:r>
              <a:rPr lang="en-GB" dirty="0" smtClean="0"/>
              <a:t>There is </a:t>
            </a:r>
            <a:r>
              <a:rPr lang="en-GB" dirty="0"/>
              <a:t>a limit as to the amount of </a:t>
            </a:r>
            <a:r>
              <a:rPr lang="en-GB" dirty="0" smtClean="0"/>
              <a:t>claim</a:t>
            </a:r>
            <a:r>
              <a:rPr lang="hr-HR" dirty="0" smtClean="0"/>
              <a:t> (</a:t>
            </a:r>
            <a:r>
              <a:rPr lang="hr-HR" dirty="0"/>
              <a:t>£15,000 </a:t>
            </a:r>
            <a:r>
              <a:rPr lang="hr-HR" dirty="0" smtClean="0"/>
              <a:t>)</a:t>
            </a:r>
            <a:endParaRPr lang="en-US" dirty="0"/>
          </a:p>
        </p:txBody>
      </p:sp>
    </p:spTree>
    <p:extLst>
      <p:ext uri="{BB962C8B-B14F-4D97-AF65-F5344CB8AC3E}">
        <p14:creationId xmlns:p14="http://schemas.microsoft.com/office/powerpoint/2010/main" val="7991016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Costs</a:t>
            </a:r>
            <a:endParaRPr lang="en-US" dirty="0"/>
          </a:p>
        </p:txBody>
      </p:sp>
      <p:sp>
        <p:nvSpPr>
          <p:cNvPr id="3" name="Content Placeholder 2"/>
          <p:cNvSpPr>
            <a:spLocks noGrp="1"/>
          </p:cNvSpPr>
          <p:nvPr>
            <p:ph idx="1"/>
          </p:nvPr>
        </p:nvSpPr>
        <p:spPr/>
        <p:txBody>
          <a:bodyPr/>
          <a:lstStyle/>
          <a:p>
            <a:r>
              <a:rPr lang="en-GB" dirty="0"/>
              <a:t>The general rule is that the unsuccessful party </a:t>
            </a:r>
            <a:r>
              <a:rPr lang="hr-HR" dirty="0" err="1" smtClean="0"/>
              <a:t>has</a:t>
            </a:r>
            <a:r>
              <a:rPr lang="en-GB" dirty="0" smtClean="0"/>
              <a:t> </a:t>
            </a:r>
            <a:r>
              <a:rPr lang="en-GB" dirty="0"/>
              <a:t>to pay the successful party’s costs but the judge has a wide discretion to depart from this rule</a:t>
            </a:r>
            <a:r>
              <a:rPr lang="en-GB" dirty="0" smtClean="0"/>
              <a:t>.</a:t>
            </a:r>
            <a:endParaRPr lang="hr-HR" dirty="0" smtClean="0"/>
          </a:p>
          <a:p>
            <a:r>
              <a:rPr lang="en-GB" dirty="0" smtClean="0"/>
              <a:t> </a:t>
            </a:r>
            <a:r>
              <a:rPr lang="en-GB" dirty="0"/>
              <a:t>The </a:t>
            </a:r>
            <a:r>
              <a:rPr lang="en-GB" dirty="0" smtClean="0"/>
              <a:t>judge </a:t>
            </a:r>
            <a:r>
              <a:rPr lang="en-GB" dirty="0"/>
              <a:t>may decide, for example, that the unsuccessful party should pay only a proportion of the successful party’s costs or that each party should bear their own costs. </a:t>
            </a:r>
            <a:endParaRPr lang="hr-HR" dirty="0" smtClean="0"/>
          </a:p>
          <a:p>
            <a:r>
              <a:rPr lang="en-GB" dirty="0" smtClean="0"/>
              <a:t>The </a:t>
            </a:r>
            <a:r>
              <a:rPr lang="en-GB" dirty="0"/>
              <a:t>judge may hear representations about this at the end of the case.</a:t>
            </a:r>
            <a:endParaRPr lang="hr-HR" dirty="0"/>
          </a:p>
          <a:p>
            <a:endParaRPr lang="en-US" dirty="0"/>
          </a:p>
        </p:txBody>
      </p:sp>
    </p:spTree>
    <p:extLst>
      <p:ext uri="{BB962C8B-B14F-4D97-AF65-F5344CB8AC3E}">
        <p14:creationId xmlns:p14="http://schemas.microsoft.com/office/powerpoint/2010/main" val="28094427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GB" dirty="0"/>
              <a:t>1.  	costs of court procedure __________  __________   </a:t>
            </a:r>
            <a:endParaRPr lang="hr-HR" dirty="0"/>
          </a:p>
          <a:p>
            <a:r>
              <a:rPr lang="en-GB" dirty="0"/>
              <a:t>2.  	a witness providing his/her objective professional opinion regarding an aspect of the case __________  __________   </a:t>
            </a:r>
            <a:endParaRPr lang="hr-HR" dirty="0"/>
          </a:p>
          <a:p>
            <a:r>
              <a:rPr lang="en-GB" dirty="0"/>
              <a:t>3.  	parties in court proceedings __________  </a:t>
            </a:r>
            <a:endParaRPr lang="hr-HR" dirty="0"/>
          </a:p>
          <a:p>
            <a:r>
              <a:rPr lang="en-GB" dirty="0"/>
              <a:t>4.  	to become subject to costs __________  __________   </a:t>
            </a:r>
            <a:endParaRPr lang="hr-HR" dirty="0"/>
          </a:p>
          <a:p>
            <a:r>
              <a:rPr lang="en-GB" dirty="0"/>
              <a:t>5.  	to pay a cost __________ </a:t>
            </a:r>
            <a:endParaRPr lang="en-US" dirty="0"/>
          </a:p>
        </p:txBody>
      </p:sp>
    </p:spTree>
    <p:extLst>
      <p:ext uri="{BB962C8B-B14F-4D97-AF65-F5344CB8AC3E}">
        <p14:creationId xmlns:p14="http://schemas.microsoft.com/office/powerpoint/2010/main" val="21007153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a:t>Provide </a:t>
            </a:r>
            <a:r>
              <a:rPr lang="hr-HR" dirty="0" err="1"/>
              <a:t>the</a:t>
            </a:r>
            <a:r>
              <a:rPr lang="hr-HR" dirty="0"/>
              <a:t> </a:t>
            </a:r>
            <a:r>
              <a:rPr lang="hr-HR" dirty="0" err="1"/>
              <a:t>terms</a:t>
            </a:r>
            <a:r>
              <a:rPr lang="hr-HR" dirty="0"/>
              <a:t> for </a:t>
            </a:r>
            <a:r>
              <a:rPr lang="hr-HR" dirty="0" err="1"/>
              <a:t>the</a:t>
            </a:r>
            <a:r>
              <a:rPr lang="hr-HR" dirty="0"/>
              <a:t> </a:t>
            </a:r>
            <a:r>
              <a:rPr lang="hr-HR" dirty="0" err="1"/>
              <a:t>following</a:t>
            </a:r>
            <a:r>
              <a:rPr lang="hr-HR" dirty="0"/>
              <a:t> </a:t>
            </a:r>
            <a:r>
              <a:rPr lang="hr-HR" dirty="0" err="1"/>
              <a:t>definitions</a:t>
            </a:r>
            <a:endParaRPr lang="en-US" dirty="0"/>
          </a:p>
        </p:txBody>
      </p:sp>
      <p:sp>
        <p:nvSpPr>
          <p:cNvPr id="3" name="Content Placeholder 2"/>
          <p:cNvSpPr>
            <a:spLocks noGrp="1"/>
          </p:cNvSpPr>
          <p:nvPr>
            <p:ph idx="1"/>
          </p:nvPr>
        </p:nvSpPr>
        <p:spPr/>
        <p:txBody>
          <a:bodyPr/>
          <a:lstStyle/>
          <a:p>
            <a:r>
              <a:rPr lang="en-US" dirty="0"/>
              <a:t>a published false statement that is damaging to a person's reputation; a written defamation</a:t>
            </a:r>
            <a:r>
              <a:rPr lang="en-US" dirty="0" smtClean="0"/>
              <a:t>.</a:t>
            </a:r>
            <a:endParaRPr lang="hr-HR" dirty="0" smtClean="0"/>
          </a:p>
          <a:p>
            <a:r>
              <a:rPr lang="hr-HR" dirty="0" err="1" smtClean="0"/>
              <a:t>Libel</a:t>
            </a:r>
            <a:endParaRPr lang="hr-HR" dirty="0" smtClean="0"/>
          </a:p>
          <a:p>
            <a:r>
              <a:rPr lang="en-US" dirty="0"/>
              <a:t>the action or crime of making a false spoken statement damaging to a person's reputation.</a:t>
            </a:r>
          </a:p>
          <a:p>
            <a:r>
              <a:rPr lang="hr-HR" dirty="0" err="1" smtClean="0"/>
              <a:t>slander</a:t>
            </a:r>
            <a:endParaRPr lang="en-US" dirty="0"/>
          </a:p>
          <a:p>
            <a:endParaRPr lang="en-US" dirty="0"/>
          </a:p>
        </p:txBody>
      </p:sp>
    </p:spTree>
    <p:extLst>
      <p:ext uri="{BB962C8B-B14F-4D97-AF65-F5344CB8AC3E}">
        <p14:creationId xmlns:p14="http://schemas.microsoft.com/office/powerpoint/2010/main" val="388869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a:t>Provide </a:t>
            </a:r>
            <a:r>
              <a:rPr lang="hr-HR" dirty="0" err="1"/>
              <a:t>the</a:t>
            </a:r>
            <a:r>
              <a:rPr lang="hr-HR" dirty="0"/>
              <a:t> </a:t>
            </a:r>
            <a:r>
              <a:rPr lang="hr-HR" dirty="0" err="1"/>
              <a:t>terms</a:t>
            </a:r>
            <a:r>
              <a:rPr lang="hr-HR" dirty="0"/>
              <a:t> for </a:t>
            </a:r>
            <a:r>
              <a:rPr lang="hr-HR" dirty="0" err="1"/>
              <a:t>the</a:t>
            </a:r>
            <a:r>
              <a:rPr lang="hr-HR" dirty="0"/>
              <a:t> </a:t>
            </a:r>
            <a:r>
              <a:rPr lang="hr-HR" dirty="0" err="1"/>
              <a:t>following</a:t>
            </a:r>
            <a:r>
              <a:rPr lang="hr-HR" dirty="0"/>
              <a:t> </a:t>
            </a:r>
            <a:r>
              <a:rPr lang="hr-HR" dirty="0" err="1"/>
              <a:t>definitions</a:t>
            </a:r>
            <a:endParaRPr lang="en-US" dirty="0"/>
          </a:p>
        </p:txBody>
      </p:sp>
      <p:sp>
        <p:nvSpPr>
          <p:cNvPr id="3" name="Content Placeholder 2"/>
          <p:cNvSpPr>
            <a:spLocks noGrp="1"/>
          </p:cNvSpPr>
          <p:nvPr>
            <p:ph idx="1"/>
          </p:nvPr>
        </p:nvSpPr>
        <p:spPr/>
        <p:txBody>
          <a:bodyPr/>
          <a:lstStyle/>
          <a:p>
            <a:r>
              <a:rPr lang="en-US" dirty="0"/>
              <a:t>the formal interrogation of a witness called by the other party in a court of law to challenge or extend testimony already given</a:t>
            </a:r>
            <a:r>
              <a:rPr lang="en-US" dirty="0" smtClean="0"/>
              <a:t>.</a:t>
            </a:r>
            <a:endParaRPr lang="hr-HR" dirty="0" smtClean="0"/>
          </a:p>
          <a:p>
            <a:r>
              <a:rPr lang="hr-HR" dirty="0" err="1" smtClean="0"/>
              <a:t>Cross-examination</a:t>
            </a:r>
            <a:endParaRPr lang="hr-HR" dirty="0"/>
          </a:p>
          <a:p>
            <a:r>
              <a:rPr lang="en-US" dirty="0" smtClean="0"/>
              <a:t>a </a:t>
            </a:r>
            <a:r>
              <a:rPr lang="en-US" dirty="0"/>
              <a:t>body of people (typically twelve in number) sworn to give a verdict in a legal case on the basis of evidence submitted to them in court</a:t>
            </a:r>
            <a:r>
              <a:rPr lang="en-US" dirty="0" smtClean="0"/>
              <a:t>.</a:t>
            </a:r>
            <a:endParaRPr lang="hr-HR" dirty="0" smtClean="0"/>
          </a:p>
          <a:p>
            <a:r>
              <a:rPr lang="hr-HR" dirty="0" err="1" smtClean="0"/>
              <a:t>jury</a:t>
            </a:r>
            <a:endParaRPr lang="en-US" dirty="0"/>
          </a:p>
          <a:p>
            <a:endParaRPr lang="en-US" dirty="0"/>
          </a:p>
          <a:p>
            <a:endParaRPr lang="en-US" dirty="0"/>
          </a:p>
        </p:txBody>
      </p:sp>
    </p:spTree>
    <p:extLst>
      <p:ext uri="{BB962C8B-B14F-4D97-AF65-F5344CB8AC3E}">
        <p14:creationId xmlns:p14="http://schemas.microsoft.com/office/powerpoint/2010/main" val="167291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a:t>Provide </a:t>
            </a:r>
            <a:r>
              <a:rPr lang="hr-HR" dirty="0" err="1"/>
              <a:t>the</a:t>
            </a:r>
            <a:r>
              <a:rPr lang="hr-HR" dirty="0"/>
              <a:t> </a:t>
            </a:r>
            <a:r>
              <a:rPr lang="hr-HR" dirty="0" err="1"/>
              <a:t>terms</a:t>
            </a:r>
            <a:r>
              <a:rPr lang="hr-HR" dirty="0"/>
              <a:t> for </a:t>
            </a:r>
            <a:r>
              <a:rPr lang="hr-HR" dirty="0" err="1"/>
              <a:t>the</a:t>
            </a:r>
            <a:r>
              <a:rPr lang="hr-HR" dirty="0"/>
              <a:t> </a:t>
            </a:r>
            <a:r>
              <a:rPr lang="hr-HR" dirty="0" err="1"/>
              <a:t>following</a:t>
            </a:r>
            <a:r>
              <a:rPr lang="hr-HR" dirty="0"/>
              <a:t> </a:t>
            </a:r>
            <a:r>
              <a:rPr lang="hr-HR" dirty="0" err="1"/>
              <a:t>definitions</a:t>
            </a:r>
            <a:endParaRPr lang="en-US" dirty="0"/>
          </a:p>
        </p:txBody>
      </p:sp>
      <p:sp>
        <p:nvSpPr>
          <p:cNvPr id="3" name="Content Placeholder 2"/>
          <p:cNvSpPr>
            <a:spLocks noGrp="1"/>
          </p:cNvSpPr>
          <p:nvPr>
            <p:ph idx="1"/>
          </p:nvPr>
        </p:nvSpPr>
        <p:spPr/>
        <p:txBody>
          <a:bodyPr/>
          <a:lstStyle/>
          <a:p>
            <a:r>
              <a:rPr lang="en-US" dirty="0"/>
              <a:t>Testimony and presentation of documents, records, objects, and other such items relating to the existence or non-existence of alleged or disputed facts into which a court enquires. </a:t>
            </a:r>
            <a:endParaRPr lang="hr-HR" dirty="0" smtClean="0"/>
          </a:p>
          <a:p>
            <a:r>
              <a:rPr lang="hr-HR" dirty="0" err="1" smtClean="0"/>
              <a:t>Evidence</a:t>
            </a:r>
            <a:endParaRPr lang="hr-HR" dirty="0" smtClean="0"/>
          </a:p>
          <a:p>
            <a:r>
              <a:rPr lang="en-US" dirty="0"/>
              <a:t>the action of presenting a proposal, application, or other document for consideration or </a:t>
            </a:r>
            <a:r>
              <a:rPr lang="en-US" dirty="0" smtClean="0"/>
              <a:t>judgement</a:t>
            </a:r>
            <a:endParaRPr lang="hr-HR" dirty="0" smtClean="0"/>
          </a:p>
          <a:p>
            <a:r>
              <a:rPr lang="hr-HR" dirty="0" err="1" smtClean="0"/>
              <a:t>submission</a:t>
            </a:r>
            <a:endParaRPr lang="en-US" dirty="0"/>
          </a:p>
          <a:p>
            <a:endParaRPr lang="en-US" dirty="0"/>
          </a:p>
        </p:txBody>
      </p:sp>
    </p:spTree>
    <p:extLst>
      <p:ext uri="{BB962C8B-B14F-4D97-AF65-F5344CB8AC3E}">
        <p14:creationId xmlns:p14="http://schemas.microsoft.com/office/powerpoint/2010/main" val="323091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a:t>Provide </a:t>
            </a:r>
            <a:r>
              <a:rPr lang="hr-HR" dirty="0" err="1"/>
              <a:t>the</a:t>
            </a:r>
            <a:r>
              <a:rPr lang="hr-HR" dirty="0"/>
              <a:t> </a:t>
            </a:r>
            <a:r>
              <a:rPr lang="hr-HR" dirty="0" err="1"/>
              <a:t>terms</a:t>
            </a:r>
            <a:r>
              <a:rPr lang="hr-HR" dirty="0"/>
              <a:t> for </a:t>
            </a:r>
            <a:r>
              <a:rPr lang="hr-HR" dirty="0" err="1"/>
              <a:t>the</a:t>
            </a:r>
            <a:r>
              <a:rPr lang="hr-HR" dirty="0"/>
              <a:t> </a:t>
            </a:r>
            <a:r>
              <a:rPr lang="hr-HR" dirty="0" err="1"/>
              <a:t>following</a:t>
            </a:r>
            <a:r>
              <a:rPr lang="hr-HR" dirty="0"/>
              <a:t> </a:t>
            </a:r>
            <a:r>
              <a:rPr lang="hr-HR" dirty="0" err="1"/>
              <a:t>definitions</a:t>
            </a:r>
            <a:endParaRPr lang="en-US" dirty="0"/>
          </a:p>
        </p:txBody>
      </p:sp>
      <p:sp>
        <p:nvSpPr>
          <p:cNvPr id="3" name="Content Placeholder 2"/>
          <p:cNvSpPr>
            <a:spLocks noGrp="1"/>
          </p:cNvSpPr>
          <p:nvPr>
            <p:ph idx="1"/>
          </p:nvPr>
        </p:nvSpPr>
        <p:spPr/>
        <p:txBody>
          <a:bodyPr/>
          <a:lstStyle/>
          <a:p>
            <a:r>
              <a:rPr lang="en-US" dirty="0"/>
              <a:t>the offence of being disobedient to or disrespectful of a court of law and its officers.</a:t>
            </a:r>
          </a:p>
          <a:p>
            <a:r>
              <a:rPr lang="hr-HR" dirty="0" err="1" smtClean="0"/>
              <a:t>Contempt</a:t>
            </a:r>
            <a:r>
              <a:rPr lang="hr-HR" dirty="0" smtClean="0"/>
              <a:t> </a:t>
            </a:r>
            <a:r>
              <a:rPr lang="hr-HR" dirty="0" err="1" smtClean="0"/>
              <a:t>of</a:t>
            </a:r>
            <a:r>
              <a:rPr lang="hr-HR" dirty="0" smtClean="0"/>
              <a:t> </a:t>
            </a:r>
            <a:r>
              <a:rPr lang="hr-HR" dirty="0" err="1" smtClean="0"/>
              <a:t>court</a:t>
            </a:r>
            <a:endParaRPr lang="hr-HR" dirty="0" smtClean="0"/>
          </a:p>
          <a:p>
            <a:r>
              <a:rPr lang="en-US" dirty="0"/>
              <a:t>a judicial order restraining a person from beginning or continuing an action threatening or invading the legal right of another, or compelling a person to carry out a certain act, e.g. to make restitution to an injured party.</a:t>
            </a:r>
          </a:p>
          <a:p>
            <a:r>
              <a:rPr lang="hr-HR" dirty="0" err="1" smtClean="0"/>
              <a:t>injunction</a:t>
            </a:r>
            <a:endParaRPr lang="en-US" dirty="0"/>
          </a:p>
        </p:txBody>
      </p:sp>
    </p:spTree>
    <p:extLst>
      <p:ext uri="{BB962C8B-B14F-4D97-AF65-F5344CB8AC3E}">
        <p14:creationId xmlns:p14="http://schemas.microsoft.com/office/powerpoint/2010/main" val="383453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a:t>Provide </a:t>
            </a:r>
            <a:r>
              <a:rPr lang="hr-HR" dirty="0" err="1"/>
              <a:t>the</a:t>
            </a:r>
            <a:r>
              <a:rPr lang="hr-HR" dirty="0"/>
              <a:t> </a:t>
            </a:r>
            <a:r>
              <a:rPr lang="hr-HR" dirty="0" err="1"/>
              <a:t>terms</a:t>
            </a:r>
            <a:r>
              <a:rPr lang="hr-HR" dirty="0"/>
              <a:t> for </a:t>
            </a:r>
            <a:r>
              <a:rPr lang="hr-HR" dirty="0" err="1"/>
              <a:t>the</a:t>
            </a:r>
            <a:r>
              <a:rPr lang="hr-HR" dirty="0"/>
              <a:t> </a:t>
            </a:r>
            <a:r>
              <a:rPr lang="hr-HR" dirty="0" err="1"/>
              <a:t>following</a:t>
            </a:r>
            <a:r>
              <a:rPr lang="hr-HR" dirty="0"/>
              <a:t> </a:t>
            </a:r>
            <a:r>
              <a:rPr lang="hr-HR" dirty="0" err="1"/>
              <a:t>definitions</a:t>
            </a:r>
            <a:endParaRPr lang="en-US" dirty="0"/>
          </a:p>
        </p:txBody>
      </p:sp>
      <p:sp>
        <p:nvSpPr>
          <p:cNvPr id="3" name="Content Placeholder 2"/>
          <p:cNvSpPr>
            <a:spLocks noGrp="1"/>
          </p:cNvSpPr>
          <p:nvPr>
            <p:ph idx="1"/>
          </p:nvPr>
        </p:nvSpPr>
        <p:spPr/>
        <p:txBody>
          <a:bodyPr>
            <a:normAutofit lnSpcReduction="10000"/>
          </a:bodyPr>
          <a:lstStyle/>
          <a:p>
            <a:r>
              <a:rPr lang="en-US" dirty="0"/>
              <a:t>the means with which a court of law, usually in the exercise of civil law jurisdiction, enforces a right, imposes a penalty, or makes another court order to impose its will. </a:t>
            </a:r>
            <a:endParaRPr lang="hr-HR" dirty="0" smtClean="0"/>
          </a:p>
          <a:p>
            <a:r>
              <a:rPr lang="hr-HR" dirty="0" err="1" smtClean="0"/>
              <a:t>Remedy</a:t>
            </a:r>
            <a:endParaRPr lang="hr-HR" dirty="0" smtClean="0"/>
          </a:p>
          <a:p>
            <a:r>
              <a:rPr lang="en-US" dirty="0"/>
              <a:t>the power of a judge, public official or a private party (under authority given by contract, trust or will) to make decisions on various matters based on his/her opinion within general legal </a:t>
            </a:r>
            <a:r>
              <a:rPr lang="en-US" dirty="0" smtClean="0"/>
              <a:t>guidelines</a:t>
            </a:r>
            <a:endParaRPr lang="hr-HR" dirty="0" smtClean="0"/>
          </a:p>
          <a:p>
            <a:r>
              <a:rPr lang="hr-HR" dirty="0" err="1" smtClean="0"/>
              <a:t>discretion</a:t>
            </a:r>
            <a:endParaRPr lang="hr-HR" dirty="0" smtClean="0"/>
          </a:p>
          <a:p>
            <a:endParaRPr lang="hr-HR" dirty="0" smtClean="0"/>
          </a:p>
          <a:p>
            <a:endParaRPr lang="en-US" dirty="0"/>
          </a:p>
        </p:txBody>
      </p:sp>
      <p:sp>
        <p:nvSpPr>
          <p:cNvPr id="5" name="Rectangle 2"/>
          <p:cNvSpPr>
            <a:spLocks noChangeArrowheads="1"/>
          </p:cNvSpPr>
          <p:nvPr/>
        </p:nvSpPr>
        <p:spPr bwMode="auto">
          <a:xfrm>
            <a:off x="152400" y="-32266"/>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r-Latn-RS" altLang="sr-Latn-RS" sz="1800" b="0" i="0" u="none" strike="noStrike" cap="none" normalizeH="0" baseline="0" dirty="0" smtClean="0">
                <a:ln>
                  <a:noFill/>
                </a:ln>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72884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Answer</a:t>
            </a:r>
            <a:r>
              <a:rPr lang="hr-HR" dirty="0" smtClean="0"/>
              <a:t> </a:t>
            </a:r>
            <a:r>
              <a:rPr lang="hr-HR" dirty="0" err="1" smtClean="0"/>
              <a:t>the</a:t>
            </a:r>
            <a:r>
              <a:rPr lang="hr-HR" dirty="0" smtClean="0"/>
              <a:t> </a:t>
            </a:r>
            <a:r>
              <a:rPr lang="hr-HR" dirty="0" err="1" smtClean="0"/>
              <a:t>following</a:t>
            </a:r>
            <a:r>
              <a:rPr lang="hr-HR" dirty="0" smtClean="0"/>
              <a:t>:</a:t>
            </a:r>
            <a:endParaRPr lang="en-US" dirty="0"/>
          </a:p>
        </p:txBody>
      </p:sp>
      <p:sp>
        <p:nvSpPr>
          <p:cNvPr id="3" name="Content Placeholder 2"/>
          <p:cNvSpPr>
            <a:spLocks noGrp="1"/>
          </p:cNvSpPr>
          <p:nvPr>
            <p:ph idx="1"/>
          </p:nvPr>
        </p:nvSpPr>
        <p:spPr/>
        <p:txBody>
          <a:bodyPr>
            <a:normAutofit fontScale="70000" lnSpcReduction="20000"/>
          </a:bodyPr>
          <a:lstStyle/>
          <a:p>
            <a:r>
              <a:rPr lang="en-GB" dirty="0"/>
              <a:t>	What are the tasks of a judge trying a civil case before delivering a judgment?</a:t>
            </a:r>
            <a:endParaRPr lang="hr-HR" dirty="0"/>
          </a:p>
          <a:p>
            <a:r>
              <a:rPr lang="en-GB" dirty="0"/>
              <a:t>2.  	What considerations are necessary before making a judgment?</a:t>
            </a:r>
            <a:endParaRPr lang="hr-HR" dirty="0"/>
          </a:p>
          <a:p>
            <a:r>
              <a:rPr lang="en-GB" dirty="0"/>
              <a:t>3.  	What does case management involve?</a:t>
            </a:r>
            <a:endParaRPr lang="hr-HR" dirty="0"/>
          </a:p>
          <a:p>
            <a:r>
              <a:rPr lang="en-GB" dirty="0"/>
              <a:t>4.  	What various ways of presenting a case are mentioned in the first section of the text?</a:t>
            </a:r>
            <a:endParaRPr lang="hr-HR" dirty="0"/>
          </a:p>
          <a:p>
            <a:r>
              <a:rPr lang="en-GB" dirty="0"/>
              <a:t>5.  	Who asks questions to the witnesses and for what purpose?</a:t>
            </a:r>
            <a:endParaRPr lang="hr-HR" dirty="0"/>
          </a:p>
          <a:p>
            <a:r>
              <a:rPr lang="en-GB" dirty="0"/>
              <a:t>6.  	Does civil justice involve punishment?</a:t>
            </a:r>
            <a:endParaRPr lang="hr-HR" dirty="0"/>
          </a:p>
          <a:p>
            <a:r>
              <a:rPr lang="en-GB" dirty="0"/>
              <a:t>7.  	What legal remedies are described in the text?</a:t>
            </a:r>
            <a:endParaRPr lang="hr-HR" dirty="0"/>
          </a:p>
          <a:p>
            <a:r>
              <a:rPr lang="en-GB" dirty="0"/>
              <a:t>8.  	What can costs include?</a:t>
            </a:r>
            <a:endParaRPr lang="hr-HR" dirty="0"/>
          </a:p>
          <a:p>
            <a:r>
              <a:rPr lang="en-GB" dirty="0"/>
              <a:t> </a:t>
            </a:r>
            <a:endParaRPr lang="hr-HR" dirty="0"/>
          </a:p>
          <a:p>
            <a:endParaRPr lang="en-US" dirty="0"/>
          </a:p>
        </p:txBody>
      </p:sp>
    </p:spTree>
    <p:extLst>
      <p:ext uri="{BB962C8B-B14F-4D97-AF65-F5344CB8AC3E}">
        <p14:creationId xmlns:p14="http://schemas.microsoft.com/office/powerpoint/2010/main" val="75481376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Discussion</a:t>
            </a:r>
            <a:endParaRPr lang="en-US" dirty="0"/>
          </a:p>
        </p:txBody>
      </p:sp>
      <p:sp>
        <p:nvSpPr>
          <p:cNvPr id="3" name="Content Placeholder 2"/>
          <p:cNvSpPr>
            <a:spLocks noGrp="1"/>
          </p:cNvSpPr>
          <p:nvPr>
            <p:ph idx="1"/>
          </p:nvPr>
        </p:nvSpPr>
        <p:spPr/>
        <p:txBody>
          <a:bodyPr/>
          <a:lstStyle/>
          <a:p>
            <a:r>
              <a:rPr lang="hr-HR" dirty="0" smtClean="0"/>
              <a:t>1. </a:t>
            </a:r>
            <a:r>
              <a:rPr lang="en-GB" dirty="0" smtClean="0"/>
              <a:t>According </a:t>
            </a:r>
            <a:r>
              <a:rPr lang="en-GB" dirty="0"/>
              <a:t>to the text, there may be a discussion as to what the applicable law in a case actually is. Why do you think that happens?</a:t>
            </a:r>
            <a:endParaRPr lang="hr-HR" dirty="0"/>
          </a:p>
          <a:p>
            <a:r>
              <a:rPr lang="en-GB" dirty="0"/>
              <a:t>2.      Why do you think the judge should try to encourage the parties to settle?</a:t>
            </a:r>
            <a:endParaRPr lang="hr-HR" dirty="0"/>
          </a:p>
          <a:p>
            <a:r>
              <a:rPr lang="en-GB" dirty="0"/>
              <a:t>3.      What considerations might make a judge depart from the rule about the award of costs? What in your opinion would be the fairest policy for awarding costs? Provide arguments for your opinion.</a:t>
            </a:r>
            <a:endParaRPr lang="hr-HR" dirty="0"/>
          </a:p>
          <a:p>
            <a:endParaRPr lang="en-US" dirty="0"/>
          </a:p>
        </p:txBody>
      </p:sp>
    </p:spTree>
    <p:extLst>
      <p:ext uri="{BB962C8B-B14F-4D97-AF65-F5344CB8AC3E}">
        <p14:creationId xmlns:p14="http://schemas.microsoft.com/office/powerpoint/2010/main" val="391526182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Part</a:t>
            </a:r>
            <a:r>
              <a:rPr lang="hr-HR" dirty="0" smtClean="0"/>
              <a:t> 3:</a:t>
            </a:r>
            <a:endParaRPr lang="en-US" dirty="0"/>
          </a:p>
        </p:txBody>
      </p:sp>
      <p:sp>
        <p:nvSpPr>
          <p:cNvPr id="3" name="Content Placeholder 2"/>
          <p:cNvSpPr>
            <a:spLocks noGrp="1"/>
          </p:cNvSpPr>
          <p:nvPr>
            <p:ph idx="1"/>
          </p:nvPr>
        </p:nvSpPr>
        <p:spPr/>
        <p:txBody>
          <a:bodyPr>
            <a:normAutofit/>
          </a:bodyPr>
          <a:lstStyle/>
          <a:p>
            <a:pPr algn="ctr"/>
            <a:r>
              <a:rPr lang="hr-HR" sz="5400" dirty="0" err="1" smtClean="0"/>
              <a:t>The</a:t>
            </a:r>
            <a:r>
              <a:rPr lang="hr-HR" sz="5400" dirty="0" smtClean="0"/>
              <a:t> </a:t>
            </a:r>
            <a:r>
              <a:rPr lang="hr-HR" sz="5400" dirty="0" err="1" smtClean="0"/>
              <a:t>Doctrine</a:t>
            </a:r>
            <a:r>
              <a:rPr lang="hr-HR" sz="5400" dirty="0" smtClean="0"/>
              <a:t> </a:t>
            </a:r>
            <a:r>
              <a:rPr lang="hr-HR" sz="5400" dirty="0" err="1" smtClean="0"/>
              <a:t>of</a:t>
            </a:r>
            <a:r>
              <a:rPr lang="hr-HR" sz="5400" dirty="0" smtClean="0"/>
              <a:t> </a:t>
            </a:r>
            <a:r>
              <a:rPr lang="hr-HR" sz="5400" dirty="0" err="1" smtClean="0"/>
              <a:t>Precedent</a:t>
            </a:r>
            <a:endParaRPr lang="en-US" sz="5400" dirty="0"/>
          </a:p>
        </p:txBody>
      </p:sp>
    </p:spTree>
    <p:extLst>
      <p:ext uri="{BB962C8B-B14F-4D97-AF65-F5344CB8AC3E}">
        <p14:creationId xmlns:p14="http://schemas.microsoft.com/office/powerpoint/2010/main" val="11563872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Magistrates</a:t>
            </a:r>
            <a:r>
              <a:rPr lang="hr-HR" dirty="0" smtClean="0"/>
              <a:t>’ </a:t>
            </a:r>
            <a:r>
              <a:rPr lang="hr-HR" dirty="0" err="1" smtClean="0"/>
              <a:t>courts</a:t>
            </a:r>
            <a:endParaRPr lang="en-US" dirty="0"/>
          </a:p>
        </p:txBody>
      </p:sp>
      <p:sp>
        <p:nvSpPr>
          <p:cNvPr id="3" name="Content Placeholder 2"/>
          <p:cNvSpPr>
            <a:spLocks noGrp="1"/>
          </p:cNvSpPr>
          <p:nvPr>
            <p:ph idx="1"/>
          </p:nvPr>
        </p:nvSpPr>
        <p:spPr/>
        <p:txBody>
          <a:bodyPr>
            <a:normAutofit/>
          </a:bodyPr>
          <a:lstStyle/>
          <a:p>
            <a:r>
              <a:rPr lang="en-GB" dirty="0" smtClean="0"/>
              <a:t>P</a:t>
            </a:r>
            <a:r>
              <a:rPr lang="hr-HR" dirty="0" err="1" smtClean="0"/>
              <a:t>rimarily</a:t>
            </a:r>
            <a:r>
              <a:rPr lang="hr-HR" dirty="0" smtClean="0"/>
              <a:t> </a:t>
            </a:r>
            <a:r>
              <a:rPr lang="hr-HR" dirty="0" err="1" smtClean="0"/>
              <a:t>lower</a:t>
            </a:r>
            <a:r>
              <a:rPr lang="en-GB" dirty="0" smtClean="0"/>
              <a:t> </a:t>
            </a:r>
            <a:r>
              <a:rPr lang="en-GB" dirty="0"/>
              <a:t>first-instance criminal courts with limited jurisdiction in family and administrative law matters. </a:t>
            </a:r>
            <a:endParaRPr lang="hr-HR" dirty="0" smtClean="0"/>
          </a:p>
          <a:p>
            <a:r>
              <a:rPr lang="en-GB" dirty="0" smtClean="0"/>
              <a:t>They </a:t>
            </a:r>
            <a:r>
              <a:rPr lang="en-GB" dirty="0"/>
              <a:t>may also include youth courts dealing with charges brought against children between the ages of 10 and 14.  </a:t>
            </a:r>
            <a:endParaRPr lang="hr-HR" dirty="0"/>
          </a:p>
        </p:txBody>
      </p:sp>
    </p:spTree>
    <p:extLst>
      <p:ext uri="{BB962C8B-B14F-4D97-AF65-F5344CB8AC3E}">
        <p14:creationId xmlns:p14="http://schemas.microsoft.com/office/powerpoint/2010/main" val="37729452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200" b="1" i="1" dirty="0"/>
              <a:t>I </a:t>
            </a:r>
            <a:r>
              <a:rPr lang="hr-HR" sz="3200" b="1" i="1" dirty="0" err="1"/>
              <a:t>Read</a:t>
            </a:r>
            <a:r>
              <a:rPr lang="hr-HR" sz="3200" b="1" i="1" dirty="0"/>
              <a:t> </a:t>
            </a:r>
            <a:r>
              <a:rPr lang="hr-HR" sz="3200" b="1" i="1" dirty="0" err="1"/>
              <a:t>the</a:t>
            </a:r>
            <a:r>
              <a:rPr lang="hr-HR" sz="3200" b="1" i="1" dirty="0"/>
              <a:t> </a:t>
            </a:r>
            <a:r>
              <a:rPr lang="hr-HR" sz="3200" b="1" i="1" dirty="0" err="1"/>
              <a:t>text</a:t>
            </a:r>
            <a:r>
              <a:rPr lang="hr-HR" sz="3200" b="1" i="1" dirty="0"/>
              <a:t> </a:t>
            </a:r>
            <a:r>
              <a:rPr lang="hr-HR" sz="3200" b="1" i="1" dirty="0" err="1"/>
              <a:t>and</a:t>
            </a:r>
            <a:r>
              <a:rPr lang="hr-HR" sz="3200" b="1" i="1" dirty="0"/>
              <a:t> </a:t>
            </a:r>
            <a:r>
              <a:rPr lang="hr-HR" sz="3200" b="1" i="1" dirty="0" err="1"/>
              <a:t>answer</a:t>
            </a:r>
            <a:r>
              <a:rPr lang="hr-HR" sz="3200" b="1" i="1" dirty="0"/>
              <a:t> </a:t>
            </a:r>
            <a:r>
              <a:rPr lang="hr-HR" sz="3200" b="1" i="1" dirty="0" err="1"/>
              <a:t>the</a:t>
            </a:r>
            <a:r>
              <a:rPr lang="hr-HR" sz="3200" b="1" i="1" dirty="0"/>
              <a:t> </a:t>
            </a:r>
            <a:r>
              <a:rPr lang="hr-HR" sz="3200" b="1" i="1" dirty="0" err="1"/>
              <a:t>following</a:t>
            </a:r>
            <a:r>
              <a:rPr lang="hr-HR" sz="3200" b="1" i="1" dirty="0"/>
              <a:t> </a:t>
            </a:r>
            <a:r>
              <a:rPr lang="hr-HR" sz="3200" b="1" i="1" dirty="0" err="1"/>
              <a:t>questions</a:t>
            </a:r>
            <a:r>
              <a:rPr lang="hr-HR" sz="3200" b="1" i="1" dirty="0"/>
              <a:t>:</a:t>
            </a:r>
            <a:r>
              <a:rPr lang="hr-HR" sz="3200" dirty="0"/>
              <a:t/>
            </a:r>
            <a:br>
              <a:rPr lang="hr-HR" sz="3200" dirty="0"/>
            </a:br>
            <a:endParaRPr lang="en-US" sz="3200" dirty="0"/>
          </a:p>
        </p:txBody>
      </p:sp>
      <p:sp>
        <p:nvSpPr>
          <p:cNvPr id="3" name="Content Placeholder 2"/>
          <p:cNvSpPr>
            <a:spLocks noGrp="1"/>
          </p:cNvSpPr>
          <p:nvPr>
            <p:ph idx="1"/>
          </p:nvPr>
        </p:nvSpPr>
        <p:spPr/>
        <p:txBody>
          <a:bodyPr/>
          <a:lstStyle/>
          <a:p>
            <a:r>
              <a:rPr lang="hr-HR" dirty="0" smtClean="0"/>
              <a:t>1</a:t>
            </a:r>
            <a:r>
              <a:rPr lang="hr-HR" dirty="0"/>
              <a:t>. </a:t>
            </a:r>
            <a:r>
              <a:rPr lang="hr-HR" dirty="0" err="1"/>
              <a:t>What</a:t>
            </a:r>
            <a:r>
              <a:rPr lang="hr-HR" dirty="0"/>
              <a:t> </a:t>
            </a:r>
            <a:r>
              <a:rPr lang="hr-HR" dirty="0" err="1"/>
              <a:t>can</a:t>
            </a:r>
            <a:r>
              <a:rPr lang="hr-HR" dirty="0"/>
              <a:t> </a:t>
            </a:r>
            <a:r>
              <a:rPr lang="hr-HR" dirty="0" err="1"/>
              <a:t>you</a:t>
            </a:r>
            <a:r>
              <a:rPr lang="hr-HR" dirty="0"/>
              <a:t> </a:t>
            </a:r>
            <a:r>
              <a:rPr lang="hr-HR" dirty="0" err="1"/>
              <a:t>say</a:t>
            </a:r>
            <a:r>
              <a:rPr lang="hr-HR" dirty="0"/>
              <a:t> </a:t>
            </a:r>
            <a:r>
              <a:rPr lang="hr-HR" dirty="0" err="1"/>
              <a:t>about</a:t>
            </a:r>
            <a:r>
              <a:rPr lang="hr-HR" dirty="0"/>
              <a:t> </a:t>
            </a:r>
            <a:r>
              <a:rPr lang="hr-HR" dirty="0" err="1"/>
              <a:t>the</a:t>
            </a:r>
            <a:r>
              <a:rPr lang="hr-HR" dirty="0"/>
              <a:t> </a:t>
            </a:r>
            <a:r>
              <a:rPr lang="hr-HR" dirty="0" err="1"/>
              <a:t>hierarchy</a:t>
            </a:r>
            <a:r>
              <a:rPr lang="hr-HR" dirty="0"/>
              <a:t> </a:t>
            </a:r>
            <a:r>
              <a:rPr lang="hr-HR" dirty="0" err="1"/>
              <a:t>of</a:t>
            </a:r>
            <a:r>
              <a:rPr lang="hr-HR" dirty="0"/>
              <a:t> English </a:t>
            </a:r>
            <a:r>
              <a:rPr lang="hr-HR" dirty="0" err="1"/>
              <a:t>courts</a:t>
            </a:r>
            <a:r>
              <a:rPr lang="hr-HR" dirty="0"/>
              <a:t>?</a:t>
            </a:r>
          </a:p>
          <a:p>
            <a:r>
              <a:rPr lang="hr-HR" dirty="0"/>
              <a:t>2. </a:t>
            </a:r>
            <a:r>
              <a:rPr lang="hr-HR" dirty="0" err="1"/>
              <a:t>Which</a:t>
            </a:r>
            <a:r>
              <a:rPr lang="hr-HR" dirty="0"/>
              <a:t> </a:t>
            </a:r>
            <a:r>
              <a:rPr lang="hr-HR" dirty="0" err="1"/>
              <a:t>courts</a:t>
            </a:r>
            <a:r>
              <a:rPr lang="hr-HR" dirty="0"/>
              <a:t> </a:t>
            </a:r>
            <a:r>
              <a:rPr lang="hr-HR" dirty="0" err="1"/>
              <a:t>can</a:t>
            </a:r>
            <a:r>
              <a:rPr lang="hr-HR" dirty="0"/>
              <a:t> </a:t>
            </a:r>
            <a:r>
              <a:rPr lang="hr-HR" dirty="0" err="1"/>
              <a:t>create</a:t>
            </a:r>
            <a:r>
              <a:rPr lang="hr-HR" dirty="0"/>
              <a:t> </a:t>
            </a:r>
            <a:r>
              <a:rPr lang="hr-HR" dirty="0" err="1"/>
              <a:t>precedents</a:t>
            </a:r>
            <a:r>
              <a:rPr lang="hr-HR" dirty="0"/>
              <a:t>?</a:t>
            </a:r>
          </a:p>
          <a:p>
            <a:r>
              <a:rPr lang="hr-HR" dirty="0"/>
              <a:t>3. </a:t>
            </a:r>
            <a:r>
              <a:rPr lang="hr-HR" dirty="0" err="1"/>
              <a:t>Which</a:t>
            </a:r>
            <a:r>
              <a:rPr lang="hr-HR" dirty="0"/>
              <a:t> </a:t>
            </a:r>
            <a:r>
              <a:rPr lang="hr-HR" dirty="0" err="1"/>
              <a:t>courts</a:t>
            </a:r>
            <a:r>
              <a:rPr lang="hr-HR" dirty="0"/>
              <a:t> are </a:t>
            </a:r>
            <a:r>
              <a:rPr lang="hr-HR" dirty="0" err="1"/>
              <a:t>bound</a:t>
            </a:r>
            <a:r>
              <a:rPr lang="hr-HR" dirty="0"/>
              <a:t> </a:t>
            </a:r>
            <a:r>
              <a:rPr lang="hr-HR" dirty="0" err="1"/>
              <a:t>by</a:t>
            </a:r>
            <a:r>
              <a:rPr lang="hr-HR" dirty="0"/>
              <a:t> </a:t>
            </a:r>
            <a:r>
              <a:rPr lang="hr-HR" dirty="0" err="1"/>
              <a:t>precedents</a:t>
            </a:r>
            <a:r>
              <a:rPr lang="hr-HR" dirty="0"/>
              <a:t>?</a:t>
            </a:r>
          </a:p>
          <a:p>
            <a:r>
              <a:rPr lang="hr-HR" dirty="0"/>
              <a:t>4. </a:t>
            </a:r>
            <a:r>
              <a:rPr lang="hr-HR" dirty="0" err="1"/>
              <a:t>What</a:t>
            </a:r>
            <a:r>
              <a:rPr lang="hr-HR" dirty="0"/>
              <a:t> are </a:t>
            </a:r>
            <a:r>
              <a:rPr lang="hr-HR" dirty="0" err="1"/>
              <a:t>the</a:t>
            </a:r>
            <a:r>
              <a:rPr lang="hr-HR" dirty="0"/>
              <a:t> </a:t>
            </a:r>
            <a:r>
              <a:rPr lang="hr-HR" dirty="0" err="1"/>
              <a:t>main</a:t>
            </a:r>
            <a:r>
              <a:rPr lang="hr-HR" dirty="0"/>
              <a:t> </a:t>
            </a:r>
            <a:r>
              <a:rPr lang="hr-HR" dirty="0" err="1"/>
              <a:t>elements</a:t>
            </a:r>
            <a:r>
              <a:rPr lang="hr-HR" dirty="0"/>
              <a:t> </a:t>
            </a:r>
            <a:r>
              <a:rPr lang="hr-HR" dirty="0" err="1"/>
              <a:t>of</a:t>
            </a:r>
            <a:r>
              <a:rPr lang="hr-HR" dirty="0"/>
              <a:t> a </a:t>
            </a:r>
            <a:r>
              <a:rPr lang="hr-HR" dirty="0" err="1"/>
              <a:t>judgment</a:t>
            </a:r>
            <a:r>
              <a:rPr lang="hr-HR" dirty="0"/>
              <a:t>?</a:t>
            </a:r>
          </a:p>
          <a:p>
            <a:endParaRPr lang="en-US" dirty="0"/>
          </a:p>
        </p:txBody>
      </p:sp>
    </p:spTree>
    <p:extLst>
      <p:ext uri="{BB962C8B-B14F-4D97-AF65-F5344CB8AC3E}">
        <p14:creationId xmlns:p14="http://schemas.microsoft.com/office/powerpoint/2010/main" val="81148720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The</a:t>
            </a:r>
            <a:r>
              <a:rPr lang="hr-HR" dirty="0" smtClean="0"/>
              <a:t> </a:t>
            </a:r>
            <a:r>
              <a:rPr lang="hr-HR" dirty="0" err="1" smtClean="0"/>
              <a:t>hierarchy</a:t>
            </a:r>
            <a:r>
              <a:rPr lang="hr-HR" dirty="0" smtClean="0"/>
              <a:t> </a:t>
            </a:r>
            <a:r>
              <a:rPr lang="hr-HR" dirty="0" err="1" smtClean="0"/>
              <a:t>of</a:t>
            </a:r>
            <a:r>
              <a:rPr lang="hr-HR" dirty="0" smtClean="0"/>
              <a:t> </a:t>
            </a:r>
            <a:r>
              <a:rPr lang="hr-HR" dirty="0" err="1" smtClean="0"/>
              <a:t>courts</a:t>
            </a:r>
            <a:endParaRPr lang="en-US" dirty="0"/>
          </a:p>
        </p:txBody>
      </p:sp>
      <p:sp>
        <p:nvSpPr>
          <p:cNvPr id="3" name="Content Placeholder 2"/>
          <p:cNvSpPr>
            <a:spLocks noGrp="1"/>
          </p:cNvSpPr>
          <p:nvPr>
            <p:ph idx="1"/>
          </p:nvPr>
        </p:nvSpPr>
        <p:spPr/>
        <p:txBody>
          <a:bodyPr>
            <a:normAutofit/>
          </a:bodyPr>
          <a:lstStyle/>
          <a:p>
            <a:r>
              <a:rPr lang="hr-HR" dirty="0"/>
              <a:t>T</a:t>
            </a:r>
            <a:r>
              <a:rPr lang="en-GB" dirty="0" smtClean="0"/>
              <a:t>he </a:t>
            </a:r>
            <a:r>
              <a:rPr lang="en-GB" dirty="0"/>
              <a:t>reasoning of courts in earlier cases is </a:t>
            </a:r>
            <a:r>
              <a:rPr lang="en-GB" b="1" dirty="0"/>
              <a:t>binding</a:t>
            </a:r>
            <a:r>
              <a:rPr lang="en-GB" dirty="0"/>
              <a:t> on courts that subsequently hear similar cases. </a:t>
            </a:r>
            <a:endParaRPr lang="hr-HR" dirty="0" smtClean="0"/>
          </a:p>
          <a:p>
            <a:r>
              <a:rPr lang="en-GB" dirty="0" smtClean="0"/>
              <a:t>The </a:t>
            </a:r>
            <a:r>
              <a:rPr lang="en-GB" dirty="0"/>
              <a:t>principle '</a:t>
            </a:r>
            <a:r>
              <a:rPr lang="en-GB" b="1" dirty="0"/>
              <a:t>stare decisis</a:t>
            </a:r>
            <a:r>
              <a:rPr lang="en-GB" dirty="0"/>
              <a:t>' ('stand by decisions of past cases’) which determines which courts have authority to bind others. </a:t>
            </a:r>
            <a:endParaRPr lang="hr-HR" dirty="0" smtClean="0"/>
          </a:p>
          <a:p>
            <a:r>
              <a:rPr lang="en-GB" dirty="0"/>
              <a:t> </a:t>
            </a:r>
            <a:r>
              <a:rPr lang="hr-HR" dirty="0"/>
              <a:t>A</a:t>
            </a:r>
            <a:r>
              <a:rPr lang="en-GB" dirty="0" err="1" smtClean="0"/>
              <a:t>ll</a:t>
            </a:r>
            <a:r>
              <a:rPr lang="en-GB" dirty="0" smtClean="0"/>
              <a:t> </a:t>
            </a:r>
            <a:r>
              <a:rPr lang="en-GB" dirty="0"/>
              <a:t>courts are bound </a:t>
            </a:r>
            <a:r>
              <a:rPr lang="en-GB" dirty="0" smtClean="0"/>
              <a:t>by </a:t>
            </a:r>
            <a:r>
              <a:rPr lang="en-GB" dirty="0"/>
              <a:t>courts above them in the hierarchy, and appellate courts are normally </a:t>
            </a:r>
            <a:r>
              <a:rPr lang="en-GB" b="1" dirty="0"/>
              <a:t>bound</a:t>
            </a:r>
            <a:r>
              <a:rPr lang="en-GB" dirty="0"/>
              <a:t> by their own past decisions. </a:t>
            </a:r>
            <a:endParaRPr lang="en-US" dirty="0"/>
          </a:p>
        </p:txBody>
      </p:sp>
    </p:spTree>
    <p:extLst>
      <p:ext uri="{BB962C8B-B14F-4D97-AF65-F5344CB8AC3E}">
        <p14:creationId xmlns:p14="http://schemas.microsoft.com/office/powerpoint/2010/main" val="120789676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Stare </a:t>
            </a:r>
            <a:r>
              <a:rPr lang="hr-HR" dirty="0" err="1" smtClean="0"/>
              <a:t>decisis</a:t>
            </a:r>
            <a:r>
              <a:rPr lang="hr-HR" dirty="0" smtClean="0"/>
              <a:t>: </a:t>
            </a:r>
            <a:r>
              <a:rPr lang="hr-HR" dirty="0" err="1" smtClean="0"/>
              <a:t>the</a:t>
            </a:r>
            <a:r>
              <a:rPr lang="hr-HR" dirty="0" smtClean="0"/>
              <a:t> </a:t>
            </a:r>
            <a:r>
              <a:rPr lang="hr-HR" dirty="0" err="1" smtClean="0"/>
              <a:t>Supreme</a:t>
            </a:r>
            <a:r>
              <a:rPr lang="hr-HR" dirty="0" smtClean="0"/>
              <a:t> Court</a:t>
            </a:r>
            <a:endParaRPr lang="en-US" dirty="0"/>
          </a:p>
        </p:txBody>
      </p:sp>
      <p:sp>
        <p:nvSpPr>
          <p:cNvPr id="3" name="Content Placeholder 2"/>
          <p:cNvSpPr>
            <a:spLocks noGrp="1"/>
          </p:cNvSpPr>
          <p:nvPr>
            <p:ph idx="1"/>
          </p:nvPr>
        </p:nvSpPr>
        <p:spPr/>
        <p:txBody>
          <a:bodyPr/>
          <a:lstStyle/>
          <a:p>
            <a:r>
              <a:rPr lang="en-GB" dirty="0"/>
              <a:t>The Supreme Court is the highest court in the UK and its decisions must be followed by all other courts in England and Wales. </a:t>
            </a:r>
            <a:endParaRPr lang="hr-HR" dirty="0" smtClean="0"/>
          </a:p>
          <a:p>
            <a:r>
              <a:rPr lang="en-GB" dirty="0" smtClean="0"/>
              <a:t>The </a:t>
            </a:r>
            <a:r>
              <a:rPr lang="en-GB" dirty="0"/>
              <a:t>Supreme Court will normally regard its own past decisions as binding unless the decision had been made </a:t>
            </a:r>
            <a:r>
              <a:rPr lang="en-GB" b="1" i="1" dirty="0"/>
              <a:t>per </a:t>
            </a:r>
            <a:r>
              <a:rPr lang="en-GB" b="1" i="1" dirty="0" err="1"/>
              <a:t>incuriam</a:t>
            </a:r>
            <a:r>
              <a:rPr lang="en-GB" dirty="0"/>
              <a:t>, that is 'in error</a:t>
            </a:r>
            <a:r>
              <a:rPr lang="en-GB" dirty="0" smtClean="0"/>
              <a:t>'.</a:t>
            </a:r>
            <a:endParaRPr lang="hr-HR" dirty="0" smtClean="0"/>
          </a:p>
          <a:p>
            <a:r>
              <a:rPr lang="en-GB" dirty="0" smtClean="0"/>
              <a:t> </a:t>
            </a:r>
            <a:r>
              <a:rPr lang="en-GB" dirty="0"/>
              <a:t>Since 1966, the </a:t>
            </a:r>
            <a:r>
              <a:rPr lang="en-GB" b="1" dirty="0"/>
              <a:t>Practice Statement</a:t>
            </a:r>
            <a:r>
              <a:rPr lang="en-GB" dirty="0"/>
              <a:t> has allowed the House of Lords to change the law if it believes that an earlier case was wrongly decided. </a:t>
            </a:r>
            <a:endParaRPr lang="hr-HR" dirty="0" smtClean="0"/>
          </a:p>
          <a:p>
            <a:r>
              <a:rPr lang="en-GB" dirty="0" smtClean="0"/>
              <a:t>It </a:t>
            </a:r>
            <a:r>
              <a:rPr lang="en-GB" dirty="0"/>
              <a:t>may refuse to follow an earlier case 'when it appears right to do so'</a:t>
            </a:r>
            <a:endParaRPr lang="en-US" dirty="0"/>
          </a:p>
        </p:txBody>
      </p:sp>
    </p:spTree>
    <p:extLst>
      <p:ext uri="{BB962C8B-B14F-4D97-AF65-F5344CB8AC3E}">
        <p14:creationId xmlns:p14="http://schemas.microsoft.com/office/powerpoint/2010/main" val="313058532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Stare </a:t>
            </a:r>
            <a:r>
              <a:rPr lang="hr-HR" dirty="0" err="1" smtClean="0"/>
              <a:t>decisis</a:t>
            </a:r>
            <a:r>
              <a:rPr lang="hr-HR" dirty="0" smtClean="0"/>
              <a:t>: </a:t>
            </a:r>
            <a:r>
              <a:rPr lang="hr-HR" dirty="0" err="1" smtClean="0"/>
              <a:t>The</a:t>
            </a:r>
            <a:r>
              <a:rPr lang="hr-HR" dirty="0" smtClean="0"/>
              <a:t> Court </a:t>
            </a:r>
            <a:r>
              <a:rPr lang="hr-HR" dirty="0" err="1" smtClean="0"/>
              <a:t>of</a:t>
            </a:r>
            <a:r>
              <a:rPr lang="hr-HR" dirty="0" smtClean="0"/>
              <a:t> </a:t>
            </a:r>
            <a:r>
              <a:rPr lang="hr-HR" dirty="0" err="1" smtClean="0"/>
              <a:t>Appeal</a:t>
            </a:r>
            <a:endParaRPr lang="en-US" dirty="0"/>
          </a:p>
        </p:txBody>
      </p:sp>
      <p:sp>
        <p:nvSpPr>
          <p:cNvPr id="3" name="Content Placeholder 2"/>
          <p:cNvSpPr>
            <a:spLocks noGrp="1"/>
          </p:cNvSpPr>
          <p:nvPr>
            <p:ph idx="1"/>
          </p:nvPr>
        </p:nvSpPr>
        <p:spPr/>
        <p:txBody>
          <a:bodyPr/>
          <a:lstStyle/>
          <a:p>
            <a:r>
              <a:rPr lang="en-GB" dirty="0"/>
              <a:t>The Court of Appeal (Civil Division) has to follow decisions of the Supreme Court and is bound to follow past decisions of its own. </a:t>
            </a:r>
            <a:endParaRPr lang="hr-HR" dirty="0" smtClean="0"/>
          </a:p>
          <a:p>
            <a:r>
              <a:rPr lang="en-GB" dirty="0" smtClean="0"/>
              <a:t>The </a:t>
            </a:r>
            <a:r>
              <a:rPr lang="en-GB" dirty="0"/>
              <a:t>Court of Appeal (Criminal Division) will normally follow its own past decisions, but has flexibility to depart from a decision where the liberty of a person is involved.</a:t>
            </a:r>
            <a:endParaRPr lang="hr-HR" dirty="0"/>
          </a:p>
          <a:p>
            <a:endParaRPr lang="en-US" dirty="0"/>
          </a:p>
        </p:txBody>
      </p:sp>
    </p:spTree>
    <p:extLst>
      <p:ext uri="{BB962C8B-B14F-4D97-AF65-F5344CB8AC3E}">
        <p14:creationId xmlns:p14="http://schemas.microsoft.com/office/powerpoint/2010/main" val="318451784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Stare </a:t>
            </a:r>
            <a:r>
              <a:rPr lang="hr-HR" dirty="0" err="1" smtClean="0"/>
              <a:t>decisis</a:t>
            </a:r>
            <a:r>
              <a:rPr lang="hr-HR" dirty="0" smtClean="0"/>
              <a:t>: </a:t>
            </a:r>
            <a:r>
              <a:rPr lang="hr-HR" dirty="0" err="1" smtClean="0"/>
              <a:t>The</a:t>
            </a:r>
            <a:r>
              <a:rPr lang="hr-HR" dirty="0" smtClean="0"/>
              <a:t> </a:t>
            </a:r>
            <a:r>
              <a:rPr lang="hr-HR" dirty="0" err="1" smtClean="0"/>
              <a:t>High</a:t>
            </a:r>
            <a:r>
              <a:rPr lang="hr-HR" dirty="0" smtClean="0"/>
              <a:t> Court</a:t>
            </a:r>
            <a:endParaRPr lang="en-US" dirty="0"/>
          </a:p>
        </p:txBody>
      </p:sp>
      <p:sp>
        <p:nvSpPr>
          <p:cNvPr id="3" name="Content Placeholder 2"/>
          <p:cNvSpPr>
            <a:spLocks noGrp="1"/>
          </p:cNvSpPr>
          <p:nvPr>
            <p:ph idx="1"/>
          </p:nvPr>
        </p:nvSpPr>
        <p:spPr/>
        <p:txBody>
          <a:bodyPr/>
          <a:lstStyle/>
          <a:p>
            <a:r>
              <a:rPr lang="en-GB" dirty="0" smtClean="0"/>
              <a:t>The </a:t>
            </a:r>
            <a:r>
              <a:rPr lang="en-GB" dirty="0"/>
              <a:t>High Court must follow Supreme Court and Court of Appeal decisions. It does not usually have to follow past decisions of its own.</a:t>
            </a:r>
            <a:endParaRPr lang="hr-HR" dirty="0"/>
          </a:p>
          <a:p>
            <a:endParaRPr lang="hr-HR" dirty="0"/>
          </a:p>
          <a:p>
            <a:r>
              <a:rPr lang="en-GB" dirty="0"/>
              <a:t>Divisional courts of the High Court must follow Supreme Court and Court of Appeal decisions. </a:t>
            </a:r>
            <a:endParaRPr lang="hr-HR" dirty="0"/>
          </a:p>
          <a:p>
            <a:r>
              <a:rPr lang="en-GB" dirty="0"/>
              <a:t>They are normally bound by their own past decisions.</a:t>
            </a:r>
            <a:endParaRPr lang="hr-HR" dirty="0"/>
          </a:p>
          <a:p>
            <a:endParaRPr lang="en-US" dirty="0"/>
          </a:p>
        </p:txBody>
      </p:sp>
    </p:spTree>
    <p:extLst>
      <p:ext uri="{BB962C8B-B14F-4D97-AF65-F5344CB8AC3E}">
        <p14:creationId xmlns:p14="http://schemas.microsoft.com/office/powerpoint/2010/main" val="287589606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Stare </a:t>
            </a:r>
            <a:r>
              <a:rPr lang="hr-HR" dirty="0" err="1" smtClean="0"/>
              <a:t>decisis</a:t>
            </a:r>
            <a:r>
              <a:rPr lang="hr-HR" dirty="0" smtClean="0"/>
              <a:t>: </a:t>
            </a:r>
            <a:r>
              <a:rPr lang="hr-HR" dirty="0" err="1" smtClean="0"/>
              <a:t>Inferior</a:t>
            </a:r>
            <a:r>
              <a:rPr lang="hr-HR" dirty="0" smtClean="0"/>
              <a:t> </a:t>
            </a:r>
            <a:r>
              <a:rPr lang="hr-HR" dirty="0" err="1" smtClean="0"/>
              <a:t>courts</a:t>
            </a:r>
            <a:endParaRPr lang="en-US" dirty="0"/>
          </a:p>
        </p:txBody>
      </p:sp>
      <p:sp>
        <p:nvSpPr>
          <p:cNvPr id="3" name="Content Placeholder 2"/>
          <p:cNvSpPr>
            <a:spLocks noGrp="1"/>
          </p:cNvSpPr>
          <p:nvPr>
            <p:ph idx="1"/>
          </p:nvPr>
        </p:nvSpPr>
        <p:spPr/>
        <p:txBody>
          <a:bodyPr/>
          <a:lstStyle/>
          <a:p>
            <a:r>
              <a:rPr lang="en-GB" dirty="0"/>
              <a:t>Inferior courts </a:t>
            </a:r>
            <a:r>
              <a:rPr lang="en-GB" dirty="0" smtClean="0"/>
              <a:t>(County </a:t>
            </a:r>
            <a:r>
              <a:rPr lang="en-GB" dirty="0"/>
              <a:t>Court, Magistrates' Court) do not create precedents and must follow decisions of all the above courts.</a:t>
            </a:r>
            <a:endParaRPr lang="hr-HR" dirty="0"/>
          </a:p>
          <a:p>
            <a:r>
              <a:rPr lang="en-GB" dirty="0"/>
              <a:t> </a:t>
            </a:r>
            <a:endParaRPr lang="hr-HR" dirty="0"/>
          </a:p>
          <a:p>
            <a:endParaRPr lang="en-US" dirty="0"/>
          </a:p>
        </p:txBody>
      </p:sp>
    </p:spTree>
    <p:extLst>
      <p:ext uri="{BB962C8B-B14F-4D97-AF65-F5344CB8AC3E}">
        <p14:creationId xmlns:p14="http://schemas.microsoft.com/office/powerpoint/2010/main" val="295245372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Original </a:t>
            </a:r>
            <a:r>
              <a:rPr lang="hr-HR" dirty="0" err="1" smtClean="0"/>
              <a:t>precedent</a:t>
            </a:r>
            <a:endParaRPr lang="en-US" dirty="0"/>
          </a:p>
        </p:txBody>
      </p:sp>
      <p:sp>
        <p:nvSpPr>
          <p:cNvPr id="3" name="Content Placeholder 2"/>
          <p:cNvSpPr>
            <a:spLocks noGrp="1"/>
          </p:cNvSpPr>
          <p:nvPr>
            <p:ph idx="1"/>
          </p:nvPr>
        </p:nvSpPr>
        <p:spPr/>
        <p:txBody>
          <a:bodyPr/>
          <a:lstStyle/>
          <a:p>
            <a:r>
              <a:rPr lang="en-GB" dirty="0"/>
              <a:t>Where there is no previous decision on a point of law that has to be decided by a court, then the decision made in that case is an </a:t>
            </a:r>
            <a:r>
              <a:rPr lang="en-GB" b="1" dirty="0"/>
              <a:t>original precedent</a:t>
            </a:r>
            <a:r>
              <a:rPr lang="en-GB" dirty="0"/>
              <a:t>. </a:t>
            </a:r>
            <a:endParaRPr lang="hr-HR" dirty="0" smtClean="0"/>
          </a:p>
          <a:p>
            <a:r>
              <a:rPr lang="en-GB" dirty="0" smtClean="0"/>
              <a:t>In </a:t>
            </a:r>
            <a:r>
              <a:rPr lang="en-GB" dirty="0"/>
              <a:t>such cases, the court will usually reason </a:t>
            </a:r>
            <a:r>
              <a:rPr lang="en-GB" b="1" dirty="0"/>
              <a:t>by analogy</a:t>
            </a:r>
            <a:r>
              <a:rPr lang="en-GB" dirty="0"/>
              <a:t>.</a:t>
            </a:r>
            <a:endParaRPr lang="hr-HR" dirty="0"/>
          </a:p>
          <a:p>
            <a:endParaRPr lang="en-US" dirty="0"/>
          </a:p>
        </p:txBody>
      </p:sp>
    </p:spTree>
    <p:extLst>
      <p:ext uri="{BB962C8B-B14F-4D97-AF65-F5344CB8AC3E}">
        <p14:creationId xmlns:p14="http://schemas.microsoft.com/office/powerpoint/2010/main" val="312187957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Original </a:t>
            </a:r>
            <a:r>
              <a:rPr lang="hr-HR" dirty="0" err="1" smtClean="0"/>
              <a:t>precedent</a:t>
            </a:r>
            <a:r>
              <a:rPr lang="hr-HR" dirty="0" smtClean="0"/>
              <a:t>: Hunter v. </a:t>
            </a:r>
            <a:r>
              <a:rPr lang="hr-HR" dirty="0" err="1" smtClean="0"/>
              <a:t>Canary</a:t>
            </a:r>
            <a:r>
              <a:rPr lang="hr-HR" dirty="0" smtClean="0"/>
              <a:t> </a:t>
            </a:r>
            <a:r>
              <a:rPr lang="hr-HR" dirty="0" err="1" smtClean="0"/>
              <a:t>Wharf</a:t>
            </a:r>
            <a:r>
              <a:rPr lang="hr-HR" dirty="0" smtClean="0"/>
              <a:t> (1977)</a:t>
            </a:r>
            <a:endParaRPr lang="en-US" dirty="0"/>
          </a:p>
        </p:txBody>
      </p:sp>
      <p:sp>
        <p:nvSpPr>
          <p:cNvPr id="3" name="Content Placeholder 2"/>
          <p:cNvSpPr>
            <a:spLocks noGrp="1"/>
          </p:cNvSpPr>
          <p:nvPr>
            <p:ph idx="1"/>
          </p:nvPr>
        </p:nvSpPr>
        <p:spPr/>
        <p:txBody>
          <a:bodyPr>
            <a:normAutofit fontScale="92500" lnSpcReduction="20000"/>
          </a:bodyPr>
          <a:lstStyle/>
          <a:p>
            <a:r>
              <a:rPr lang="en-US" dirty="0"/>
              <a:t>A large tower was constructed in the Docklands area of East </a:t>
            </a:r>
            <a:r>
              <a:rPr lang="en-US" dirty="0" smtClean="0"/>
              <a:t>London</a:t>
            </a:r>
            <a:r>
              <a:rPr lang="hr-HR" dirty="0" smtClean="0"/>
              <a:t>.</a:t>
            </a:r>
            <a:r>
              <a:rPr lang="en-US" dirty="0"/>
              <a:t> The tower was 250 </a:t>
            </a:r>
            <a:r>
              <a:rPr lang="en-US" dirty="0" err="1"/>
              <a:t>metres</a:t>
            </a:r>
            <a:r>
              <a:rPr lang="en-US" dirty="0"/>
              <a:t> tall and was completed near the end of 1990. Its location was very close (less then 10 </a:t>
            </a:r>
            <a:r>
              <a:rPr lang="en-US" dirty="0" err="1"/>
              <a:t>kilometres</a:t>
            </a:r>
            <a:r>
              <a:rPr lang="en-US" dirty="0"/>
              <a:t> away) to the primary television transmitter of the </a:t>
            </a:r>
            <a:r>
              <a:rPr lang="en-US" dirty="0" smtClean="0"/>
              <a:t>BBC</a:t>
            </a:r>
            <a:r>
              <a:rPr lang="hr-HR" dirty="0" smtClean="0"/>
              <a:t>.</a:t>
            </a:r>
            <a:r>
              <a:rPr lang="en-US" dirty="0"/>
              <a:t> As a result, the tower interfered with the television reception of a group of </a:t>
            </a:r>
            <a:r>
              <a:rPr lang="en-US" dirty="0" smtClean="0"/>
              <a:t>resident</a:t>
            </a:r>
            <a:r>
              <a:rPr lang="hr-HR" dirty="0" smtClean="0"/>
              <a:t>. </a:t>
            </a:r>
            <a:r>
              <a:rPr lang="en-US" dirty="0"/>
              <a:t>This interference was fixed by April 1991 through the installation of a broadcast </a:t>
            </a:r>
            <a:r>
              <a:rPr lang="en-US" dirty="0" smtClean="0"/>
              <a:t>relay. </a:t>
            </a:r>
            <a:r>
              <a:rPr lang="en-US" dirty="0"/>
              <a:t>The claim </a:t>
            </a:r>
            <a:r>
              <a:rPr lang="en-US" dirty="0" smtClean="0"/>
              <a:t>argued </a:t>
            </a:r>
            <a:r>
              <a:rPr lang="en-US" dirty="0"/>
              <a:t>private nuisance for the period during which interference was felt. 690 claims were made against Canary Wharf Ltd on those grounds. Further, 513 claims were started against London Docklands Development Corporation for </a:t>
            </a:r>
            <a:r>
              <a:rPr lang="en-US" dirty="0" smtClean="0"/>
              <a:t>damage </a:t>
            </a:r>
            <a:r>
              <a:rPr lang="en-US" dirty="0"/>
              <a:t>suffered from excessive dust emanating from the construction site. Some of the claimants were either owners or tenants, but others did not have any property interests.</a:t>
            </a:r>
          </a:p>
        </p:txBody>
      </p:sp>
    </p:spTree>
    <p:extLst>
      <p:ext uri="{BB962C8B-B14F-4D97-AF65-F5344CB8AC3E}">
        <p14:creationId xmlns:p14="http://schemas.microsoft.com/office/powerpoint/2010/main" val="148571564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a:t>Original </a:t>
            </a:r>
            <a:r>
              <a:rPr lang="hr-HR" dirty="0" err="1"/>
              <a:t>precedent</a:t>
            </a:r>
            <a:r>
              <a:rPr lang="hr-HR" dirty="0"/>
              <a:t>: Hunter v. </a:t>
            </a:r>
            <a:r>
              <a:rPr lang="hr-HR" dirty="0" err="1"/>
              <a:t>Canary</a:t>
            </a:r>
            <a:r>
              <a:rPr lang="hr-HR" dirty="0"/>
              <a:t> </a:t>
            </a:r>
            <a:r>
              <a:rPr lang="hr-HR" dirty="0" err="1"/>
              <a:t>Wharf</a:t>
            </a:r>
            <a:r>
              <a:rPr lang="hr-HR" dirty="0"/>
              <a:t> (1977)</a:t>
            </a:r>
            <a:endParaRPr lang="en-US" dirty="0"/>
          </a:p>
        </p:txBody>
      </p:sp>
      <p:sp>
        <p:nvSpPr>
          <p:cNvPr id="3" name="Content Placeholder 2"/>
          <p:cNvSpPr>
            <a:spLocks noGrp="1"/>
          </p:cNvSpPr>
          <p:nvPr>
            <p:ph idx="1"/>
          </p:nvPr>
        </p:nvSpPr>
        <p:spPr/>
        <p:txBody>
          <a:bodyPr/>
          <a:lstStyle/>
          <a:p>
            <a:r>
              <a:rPr lang="en-US" dirty="0"/>
              <a:t>The issue in this case was whether interference with one’s television reception amounted to actionable nuisance and further, whether it was necessary for the claimant to have a property interest before a claim could be launched</a:t>
            </a:r>
          </a:p>
        </p:txBody>
      </p:sp>
    </p:spTree>
    <p:extLst>
      <p:ext uri="{BB962C8B-B14F-4D97-AF65-F5344CB8AC3E}">
        <p14:creationId xmlns:p14="http://schemas.microsoft.com/office/powerpoint/2010/main" val="75498473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a:t>Original </a:t>
            </a:r>
            <a:r>
              <a:rPr lang="hr-HR" dirty="0" err="1"/>
              <a:t>precedent</a:t>
            </a:r>
            <a:r>
              <a:rPr lang="hr-HR" dirty="0"/>
              <a:t>: Hunter v. </a:t>
            </a:r>
            <a:r>
              <a:rPr lang="hr-HR" dirty="0" err="1"/>
              <a:t>Canary</a:t>
            </a:r>
            <a:r>
              <a:rPr lang="hr-HR" dirty="0"/>
              <a:t> </a:t>
            </a:r>
            <a:r>
              <a:rPr lang="hr-HR" dirty="0" err="1"/>
              <a:t>Wharf</a:t>
            </a:r>
            <a:r>
              <a:rPr lang="hr-HR" dirty="0"/>
              <a:t> (1977)</a:t>
            </a:r>
            <a:endParaRPr lang="en-US" dirty="0"/>
          </a:p>
        </p:txBody>
      </p:sp>
      <p:sp>
        <p:nvSpPr>
          <p:cNvPr id="3" name="Content Placeholder 2"/>
          <p:cNvSpPr>
            <a:spLocks noGrp="1"/>
          </p:cNvSpPr>
          <p:nvPr>
            <p:ph idx="1"/>
          </p:nvPr>
        </p:nvSpPr>
        <p:spPr/>
        <p:txBody>
          <a:bodyPr/>
          <a:lstStyle/>
          <a:p>
            <a:r>
              <a:rPr lang="hr-HR" dirty="0"/>
              <a:t>Lord Irving (</a:t>
            </a:r>
            <a:r>
              <a:rPr lang="hr-HR" dirty="0" err="1"/>
              <a:t>counsel</a:t>
            </a:r>
            <a:r>
              <a:rPr lang="hr-HR" dirty="0"/>
              <a:t> for </a:t>
            </a:r>
            <a:r>
              <a:rPr lang="hr-HR" dirty="0" err="1"/>
              <a:t>the</a:t>
            </a:r>
            <a:r>
              <a:rPr lang="hr-HR" dirty="0"/>
              <a:t> </a:t>
            </a:r>
            <a:r>
              <a:rPr lang="hr-HR" dirty="0" err="1"/>
              <a:t>defendants</a:t>
            </a:r>
            <a:r>
              <a:rPr lang="hr-HR" dirty="0"/>
              <a:t>) </a:t>
            </a:r>
            <a:r>
              <a:rPr lang="hr-HR" dirty="0" err="1"/>
              <a:t>submits</a:t>
            </a:r>
            <a:r>
              <a:rPr lang="hr-HR" dirty="0"/>
              <a:t> </a:t>
            </a:r>
            <a:r>
              <a:rPr lang="hr-HR" dirty="0" err="1"/>
              <a:t>that</a:t>
            </a:r>
            <a:r>
              <a:rPr lang="hr-HR" dirty="0"/>
              <a:t> </a:t>
            </a:r>
            <a:r>
              <a:rPr lang="hr-HR" dirty="0" err="1"/>
              <a:t>interference</a:t>
            </a:r>
            <a:r>
              <a:rPr lang="hr-HR" dirty="0"/>
              <a:t> </a:t>
            </a:r>
            <a:r>
              <a:rPr lang="hr-HR" dirty="0" err="1"/>
              <a:t>with</a:t>
            </a:r>
            <a:r>
              <a:rPr lang="hr-HR" dirty="0"/>
              <a:t> </a:t>
            </a:r>
            <a:r>
              <a:rPr lang="hr-HR" dirty="0" err="1"/>
              <a:t>television</a:t>
            </a:r>
            <a:r>
              <a:rPr lang="hr-HR" dirty="0"/>
              <a:t> </a:t>
            </a:r>
            <a:r>
              <a:rPr lang="hr-HR" dirty="0" err="1"/>
              <a:t>reception</a:t>
            </a:r>
            <a:r>
              <a:rPr lang="hr-HR" dirty="0"/>
              <a:t> </a:t>
            </a:r>
            <a:r>
              <a:rPr lang="hr-HR" dirty="0" err="1"/>
              <a:t>by</a:t>
            </a:r>
            <a:r>
              <a:rPr lang="hr-HR" dirty="0"/>
              <a:t> </a:t>
            </a:r>
            <a:r>
              <a:rPr lang="hr-HR" dirty="0" err="1"/>
              <a:t>reason</a:t>
            </a:r>
            <a:r>
              <a:rPr lang="hr-HR" dirty="0"/>
              <a:t> </a:t>
            </a:r>
            <a:r>
              <a:rPr lang="hr-HR" dirty="0" err="1"/>
              <a:t>of</a:t>
            </a:r>
            <a:r>
              <a:rPr lang="hr-HR" dirty="0"/>
              <a:t> </a:t>
            </a:r>
            <a:r>
              <a:rPr lang="hr-HR" dirty="0" err="1"/>
              <a:t>the</a:t>
            </a:r>
            <a:r>
              <a:rPr lang="hr-HR" dirty="0"/>
              <a:t> </a:t>
            </a:r>
            <a:r>
              <a:rPr lang="hr-HR" dirty="0" err="1"/>
              <a:t>presence</a:t>
            </a:r>
            <a:r>
              <a:rPr lang="hr-HR" dirty="0"/>
              <a:t> </a:t>
            </a:r>
            <a:r>
              <a:rPr lang="hr-HR" dirty="0" err="1"/>
              <a:t>of</a:t>
            </a:r>
            <a:r>
              <a:rPr lang="hr-HR" dirty="0"/>
              <a:t> a </a:t>
            </a:r>
            <a:r>
              <a:rPr lang="hr-HR" dirty="0" err="1"/>
              <a:t>building</a:t>
            </a:r>
            <a:r>
              <a:rPr lang="hr-HR" dirty="0"/>
              <a:t> </a:t>
            </a:r>
            <a:r>
              <a:rPr lang="hr-HR" dirty="0" err="1"/>
              <a:t>is</a:t>
            </a:r>
            <a:r>
              <a:rPr lang="hr-HR" dirty="0"/>
              <a:t> </a:t>
            </a:r>
            <a:r>
              <a:rPr lang="hr-HR" dirty="0" err="1"/>
              <a:t>properly</a:t>
            </a:r>
            <a:r>
              <a:rPr lang="hr-HR" dirty="0"/>
              <a:t> to </a:t>
            </a:r>
            <a:r>
              <a:rPr lang="hr-HR" dirty="0" err="1"/>
              <a:t>be</a:t>
            </a:r>
            <a:r>
              <a:rPr lang="hr-HR" dirty="0"/>
              <a:t> </a:t>
            </a:r>
            <a:r>
              <a:rPr lang="hr-HR" dirty="0" err="1"/>
              <a:t>regarded</a:t>
            </a:r>
            <a:r>
              <a:rPr lang="hr-HR" dirty="0"/>
              <a:t> as </a:t>
            </a:r>
            <a:r>
              <a:rPr lang="hr-HR" dirty="0" err="1"/>
              <a:t>analogous</a:t>
            </a:r>
            <a:r>
              <a:rPr lang="hr-HR" dirty="0"/>
              <a:t> to </a:t>
            </a:r>
            <a:r>
              <a:rPr lang="hr-HR" dirty="0" err="1"/>
              <a:t>loss</a:t>
            </a:r>
            <a:r>
              <a:rPr lang="hr-HR" dirty="0"/>
              <a:t> </a:t>
            </a:r>
            <a:r>
              <a:rPr lang="hr-HR" dirty="0" err="1"/>
              <a:t>of</a:t>
            </a:r>
            <a:r>
              <a:rPr lang="hr-HR" dirty="0"/>
              <a:t> </a:t>
            </a:r>
            <a:r>
              <a:rPr lang="hr-HR" dirty="0" err="1"/>
              <a:t>aspect</a:t>
            </a:r>
            <a:r>
              <a:rPr lang="hr-HR" dirty="0"/>
              <a:t> (</a:t>
            </a:r>
            <a:r>
              <a:rPr lang="hr-HR" dirty="0" err="1"/>
              <a:t>view</a:t>
            </a:r>
            <a:r>
              <a:rPr lang="hr-HR" dirty="0"/>
              <a:t>). To </a:t>
            </a:r>
            <a:r>
              <a:rPr lang="hr-HR" dirty="0" err="1"/>
              <a:t>obstruct</a:t>
            </a:r>
            <a:r>
              <a:rPr lang="hr-HR" dirty="0"/>
              <a:t> </a:t>
            </a:r>
            <a:r>
              <a:rPr lang="hr-HR" dirty="0" err="1"/>
              <a:t>the</a:t>
            </a:r>
            <a:r>
              <a:rPr lang="hr-HR" dirty="0"/>
              <a:t> </a:t>
            </a:r>
            <a:r>
              <a:rPr lang="hr-HR" dirty="0" err="1"/>
              <a:t>receipt</a:t>
            </a:r>
            <a:r>
              <a:rPr lang="hr-HR" dirty="0"/>
              <a:t> </a:t>
            </a:r>
            <a:r>
              <a:rPr lang="hr-HR" dirty="0" err="1"/>
              <a:t>of</a:t>
            </a:r>
            <a:r>
              <a:rPr lang="hr-HR" dirty="0"/>
              <a:t> </a:t>
            </a:r>
            <a:r>
              <a:rPr lang="hr-HR" dirty="0" err="1"/>
              <a:t>television</a:t>
            </a:r>
            <a:r>
              <a:rPr lang="hr-HR" dirty="0"/>
              <a:t> </a:t>
            </a:r>
            <a:r>
              <a:rPr lang="hr-HR" dirty="0" err="1"/>
              <a:t>signals</a:t>
            </a:r>
            <a:r>
              <a:rPr lang="hr-HR" dirty="0"/>
              <a:t> </a:t>
            </a:r>
            <a:r>
              <a:rPr lang="hr-HR" dirty="0" err="1"/>
              <a:t>by</a:t>
            </a:r>
            <a:r>
              <a:rPr lang="hr-HR" dirty="0"/>
              <a:t> </a:t>
            </a:r>
            <a:r>
              <a:rPr lang="hr-HR" dirty="0" err="1"/>
              <a:t>the</a:t>
            </a:r>
            <a:r>
              <a:rPr lang="hr-HR" dirty="0"/>
              <a:t> </a:t>
            </a:r>
            <a:r>
              <a:rPr lang="hr-HR" dirty="0" err="1"/>
              <a:t>erection</a:t>
            </a:r>
            <a:r>
              <a:rPr lang="hr-HR" dirty="0"/>
              <a:t> </a:t>
            </a:r>
            <a:r>
              <a:rPr lang="hr-HR" dirty="0" err="1"/>
              <a:t>of</a:t>
            </a:r>
            <a:r>
              <a:rPr lang="hr-HR" dirty="0"/>
              <a:t> a </a:t>
            </a:r>
            <a:r>
              <a:rPr lang="hr-HR" dirty="0" err="1"/>
              <a:t>building</a:t>
            </a:r>
            <a:r>
              <a:rPr lang="hr-HR" dirty="0"/>
              <a:t> </a:t>
            </a:r>
            <a:r>
              <a:rPr lang="hr-HR" dirty="0" err="1"/>
              <a:t>between</a:t>
            </a:r>
            <a:r>
              <a:rPr lang="hr-HR" dirty="0"/>
              <a:t> </a:t>
            </a:r>
            <a:r>
              <a:rPr lang="hr-HR" dirty="0" err="1"/>
              <a:t>the</a:t>
            </a:r>
            <a:r>
              <a:rPr lang="hr-HR" dirty="0"/>
              <a:t> </a:t>
            </a:r>
            <a:r>
              <a:rPr lang="hr-HR" dirty="0" err="1"/>
              <a:t>point</a:t>
            </a:r>
            <a:r>
              <a:rPr lang="hr-HR" dirty="0"/>
              <a:t> </a:t>
            </a:r>
            <a:r>
              <a:rPr lang="hr-HR" dirty="0" err="1"/>
              <a:t>of</a:t>
            </a:r>
            <a:r>
              <a:rPr lang="hr-HR" dirty="0"/>
              <a:t> </a:t>
            </a:r>
            <a:r>
              <a:rPr lang="hr-HR" dirty="0" err="1"/>
              <a:t>receipt</a:t>
            </a:r>
            <a:r>
              <a:rPr lang="hr-HR" dirty="0"/>
              <a:t> </a:t>
            </a:r>
            <a:r>
              <a:rPr lang="hr-HR" dirty="0" err="1"/>
              <a:t>and</a:t>
            </a:r>
            <a:r>
              <a:rPr lang="hr-HR" dirty="0"/>
              <a:t> </a:t>
            </a:r>
            <a:r>
              <a:rPr lang="hr-HR" dirty="0" err="1"/>
              <a:t>the</a:t>
            </a:r>
            <a:r>
              <a:rPr lang="hr-HR" dirty="0"/>
              <a:t> </a:t>
            </a:r>
            <a:r>
              <a:rPr lang="hr-HR" dirty="0" err="1"/>
              <a:t>source</a:t>
            </a:r>
            <a:r>
              <a:rPr lang="hr-HR" dirty="0"/>
              <a:t> </a:t>
            </a:r>
            <a:r>
              <a:rPr lang="hr-HR" dirty="0" err="1"/>
              <a:t>is</a:t>
            </a:r>
            <a:r>
              <a:rPr lang="hr-HR" dirty="0"/>
              <a:t> </a:t>
            </a:r>
            <a:r>
              <a:rPr lang="hr-HR" dirty="0" err="1"/>
              <a:t>not</a:t>
            </a:r>
            <a:r>
              <a:rPr lang="hr-HR" dirty="0"/>
              <a:t> </a:t>
            </a:r>
            <a:r>
              <a:rPr lang="hr-HR" dirty="0" err="1"/>
              <a:t>in</a:t>
            </a:r>
            <a:r>
              <a:rPr lang="hr-HR" dirty="0"/>
              <a:t> </a:t>
            </a:r>
            <a:r>
              <a:rPr lang="hr-HR" dirty="0" err="1"/>
              <a:t>law</a:t>
            </a:r>
            <a:r>
              <a:rPr lang="hr-HR" dirty="0"/>
              <a:t> a </a:t>
            </a:r>
            <a:r>
              <a:rPr lang="hr-HR" dirty="0" err="1"/>
              <a:t>nuisance</a:t>
            </a:r>
            <a:r>
              <a:rPr lang="hr-HR" dirty="0"/>
              <a:t>. </a:t>
            </a:r>
          </a:p>
          <a:p>
            <a:endParaRPr lang="en-US" dirty="0"/>
          </a:p>
        </p:txBody>
      </p:sp>
    </p:spTree>
    <p:extLst>
      <p:ext uri="{BB962C8B-B14F-4D97-AF65-F5344CB8AC3E}">
        <p14:creationId xmlns:p14="http://schemas.microsoft.com/office/powerpoint/2010/main" val="22844367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County</a:t>
            </a:r>
            <a:r>
              <a:rPr lang="hr-HR" dirty="0" smtClean="0"/>
              <a:t> </a:t>
            </a:r>
            <a:r>
              <a:rPr lang="hr-HR" dirty="0" err="1" smtClean="0"/>
              <a:t>and</a:t>
            </a:r>
            <a:r>
              <a:rPr lang="hr-HR" dirty="0" smtClean="0"/>
              <a:t> </a:t>
            </a:r>
            <a:r>
              <a:rPr lang="hr-HR" dirty="0" err="1" smtClean="0"/>
              <a:t>magistrates</a:t>
            </a:r>
            <a:r>
              <a:rPr lang="hr-HR" dirty="0" smtClean="0"/>
              <a:t>’ </a:t>
            </a:r>
            <a:r>
              <a:rPr lang="hr-HR" dirty="0" err="1" smtClean="0"/>
              <a:t>courts</a:t>
            </a:r>
            <a:endParaRPr lang="en-US" dirty="0"/>
          </a:p>
        </p:txBody>
      </p:sp>
      <p:sp>
        <p:nvSpPr>
          <p:cNvPr id="3" name="Content Placeholder 2"/>
          <p:cNvSpPr>
            <a:spLocks noGrp="1"/>
          </p:cNvSpPr>
          <p:nvPr>
            <p:ph idx="1"/>
          </p:nvPr>
        </p:nvSpPr>
        <p:spPr/>
        <p:txBody>
          <a:bodyPr/>
          <a:lstStyle/>
          <a:p>
            <a:r>
              <a:rPr lang="en-GB" dirty="0"/>
              <a:t>Both county and magistrates’ courts may have jurisdiction in certain family proceedings. </a:t>
            </a:r>
            <a:endParaRPr lang="hr-HR" dirty="0" smtClean="0"/>
          </a:p>
          <a:p>
            <a:r>
              <a:rPr lang="en-GB" dirty="0" smtClean="0"/>
              <a:t>As </a:t>
            </a:r>
            <a:r>
              <a:rPr lang="en-GB" dirty="0"/>
              <a:t>regards client representation, solicitors have the right of audience in these two courts so it is not necessary to hire a barrister. </a:t>
            </a:r>
            <a:endParaRPr lang="hr-HR" dirty="0" smtClean="0"/>
          </a:p>
          <a:p>
            <a:r>
              <a:rPr lang="en-GB" dirty="0" smtClean="0"/>
              <a:t>Professional </a:t>
            </a:r>
            <a:r>
              <a:rPr lang="en-GB" dirty="0"/>
              <a:t>judges sit in county courts, whereas trials in magistrates courts are mostly conducted by lay judges known as magistrates.</a:t>
            </a:r>
            <a:endParaRPr lang="hr-HR" dirty="0"/>
          </a:p>
        </p:txBody>
      </p:sp>
    </p:spTree>
    <p:extLst>
      <p:ext uri="{BB962C8B-B14F-4D97-AF65-F5344CB8AC3E}">
        <p14:creationId xmlns:p14="http://schemas.microsoft.com/office/powerpoint/2010/main" val="40668023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a:t>Original </a:t>
            </a:r>
            <a:r>
              <a:rPr lang="hr-HR" dirty="0" err="1"/>
              <a:t>precedent</a:t>
            </a:r>
            <a:r>
              <a:rPr lang="hr-HR" dirty="0"/>
              <a:t>: Hunter v. </a:t>
            </a:r>
            <a:r>
              <a:rPr lang="hr-HR" dirty="0" err="1"/>
              <a:t>Canary</a:t>
            </a:r>
            <a:r>
              <a:rPr lang="hr-HR" dirty="0"/>
              <a:t> </a:t>
            </a:r>
            <a:r>
              <a:rPr lang="hr-HR" dirty="0" err="1"/>
              <a:t>Wharf</a:t>
            </a:r>
            <a:r>
              <a:rPr lang="hr-HR" dirty="0"/>
              <a:t> (1977)</a:t>
            </a:r>
            <a:endParaRPr lang="en-US" dirty="0"/>
          </a:p>
        </p:txBody>
      </p:sp>
      <p:sp>
        <p:nvSpPr>
          <p:cNvPr id="3" name="Content Placeholder 2"/>
          <p:cNvSpPr>
            <a:spLocks noGrp="1"/>
          </p:cNvSpPr>
          <p:nvPr>
            <p:ph idx="1"/>
          </p:nvPr>
        </p:nvSpPr>
        <p:spPr/>
        <p:txBody>
          <a:bodyPr/>
          <a:lstStyle/>
          <a:p>
            <a:r>
              <a:rPr lang="hr-HR" dirty="0" err="1" smtClean="0"/>
              <a:t>Bland</a:t>
            </a:r>
            <a:r>
              <a:rPr lang="hr-HR" dirty="0" smtClean="0"/>
              <a:t> </a:t>
            </a:r>
            <a:r>
              <a:rPr lang="hr-HR" dirty="0"/>
              <a:t>v </a:t>
            </a:r>
            <a:r>
              <a:rPr lang="hr-HR" dirty="0" err="1"/>
              <a:t>Moseley</a:t>
            </a:r>
            <a:r>
              <a:rPr lang="hr-HR" dirty="0" smtClean="0"/>
              <a:t>: (1587): </a:t>
            </a:r>
            <a:r>
              <a:rPr lang="hr-HR" dirty="0"/>
              <a:t>“for </a:t>
            </a:r>
            <a:r>
              <a:rPr lang="hr-HR" dirty="0" err="1"/>
              <a:t>prospect</a:t>
            </a:r>
            <a:r>
              <a:rPr lang="hr-HR" dirty="0"/>
              <a:t>, </a:t>
            </a:r>
            <a:r>
              <a:rPr lang="hr-HR" dirty="0" err="1"/>
              <a:t>which</a:t>
            </a:r>
            <a:r>
              <a:rPr lang="hr-HR" dirty="0"/>
              <a:t> </a:t>
            </a:r>
            <a:r>
              <a:rPr lang="hr-HR" dirty="0" err="1"/>
              <a:t>is</a:t>
            </a:r>
            <a:r>
              <a:rPr lang="hr-HR" dirty="0"/>
              <a:t> a </a:t>
            </a:r>
            <a:r>
              <a:rPr lang="hr-HR" dirty="0" err="1"/>
              <a:t>matter</a:t>
            </a:r>
            <a:r>
              <a:rPr lang="hr-HR" dirty="0"/>
              <a:t> </a:t>
            </a:r>
            <a:r>
              <a:rPr lang="hr-HR" dirty="0" err="1"/>
              <a:t>only</a:t>
            </a:r>
            <a:r>
              <a:rPr lang="hr-HR" dirty="0"/>
              <a:t> </a:t>
            </a:r>
            <a:r>
              <a:rPr lang="hr-HR" dirty="0" err="1"/>
              <a:t>of</a:t>
            </a:r>
            <a:r>
              <a:rPr lang="hr-HR" dirty="0"/>
              <a:t> </a:t>
            </a:r>
            <a:r>
              <a:rPr lang="hr-HR" dirty="0" err="1"/>
              <a:t>delight</a:t>
            </a:r>
            <a:r>
              <a:rPr lang="hr-HR" dirty="0"/>
              <a:t> </a:t>
            </a:r>
            <a:r>
              <a:rPr lang="hr-HR" dirty="0" err="1"/>
              <a:t>and</a:t>
            </a:r>
            <a:r>
              <a:rPr lang="hr-HR" dirty="0"/>
              <a:t> </a:t>
            </a:r>
            <a:r>
              <a:rPr lang="hr-HR" dirty="0" err="1"/>
              <a:t>not</a:t>
            </a:r>
            <a:r>
              <a:rPr lang="hr-HR" dirty="0"/>
              <a:t> </a:t>
            </a:r>
            <a:r>
              <a:rPr lang="hr-HR" dirty="0" err="1"/>
              <a:t>of</a:t>
            </a:r>
            <a:r>
              <a:rPr lang="hr-HR" dirty="0"/>
              <a:t> </a:t>
            </a:r>
            <a:r>
              <a:rPr lang="hr-HR" dirty="0" err="1"/>
              <a:t>necessity</a:t>
            </a:r>
            <a:r>
              <a:rPr lang="hr-HR" dirty="0"/>
              <a:t>, no </a:t>
            </a:r>
            <a:r>
              <a:rPr lang="hr-HR" dirty="0" err="1"/>
              <a:t>action</a:t>
            </a:r>
            <a:r>
              <a:rPr lang="hr-HR" dirty="0"/>
              <a:t> </a:t>
            </a:r>
            <a:r>
              <a:rPr lang="hr-HR" dirty="0" err="1"/>
              <a:t>lies</a:t>
            </a:r>
            <a:r>
              <a:rPr lang="hr-HR" dirty="0"/>
              <a:t> for </a:t>
            </a:r>
            <a:r>
              <a:rPr lang="hr-HR" dirty="0" err="1"/>
              <a:t>stopping</a:t>
            </a:r>
            <a:r>
              <a:rPr lang="hr-HR" dirty="0"/>
              <a:t> </a:t>
            </a:r>
            <a:r>
              <a:rPr lang="hr-HR" dirty="0" err="1"/>
              <a:t>thereof</a:t>
            </a:r>
            <a:r>
              <a:rPr lang="hr-HR" dirty="0"/>
              <a:t>, </a:t>
            </a:r>
            <a:r>
              <a:rPr lang="hr-HR" dirty="0" err="1"/>
              <a:t>and</a:t>
            </a:r>
            <a:r>
              <a:rPr lang="hr-HR" dirty="0"/>
              <a:t> </a:t>
            </a:r>
            <a:r>
              <a:rPr lang="hr-HR" dirty="0" err="1"/>
              <a:t>yet</a:t>
            </a:r>
            <a:r>
              <a:rPr lang="hr-HR" dirty="0"/>
              <a:t> </a:t>
            </a:r>
            <a:r>
              <a:rPr lang="hr-HR" dirty="0" err="1"/>
              <a:t>it</a:t>
            </a:r>
            <a:r>
              <a:rPr lang="hr-HR" dirty="0"/>
              <a:t> </a:t>
            </a:r>
            <a:r>
              <a:rPr lang="hr-HR" dirty="0" err="1"/>
              <a:t>is</a:t>
            </a:r>
            <a:r>
              <a:rPr lang="hr-HR" dirty="0"/>
              <a:t> a </a:t>
            </a:r>
            <a:r>
              <a:rPr lang="hr-HR" dirty="0" err="1"/>
              <a:t>great</a:t>
            </a:r>
            <a:r>
              <a:rPr lang="hr-HR" dirty="0"/>
              <a:t> </a:t>
            </a:r>
            <a:r>
              <a:rPr lang="hr-HR" dirty="0" err="1"/>
              <a:t>recommendation</a:t>
            </a:r>
            <a:r>
              <a:rPr lang="hr-HR" dirty="0"/>
              <a:t> </a:t>
            </a:r>
            <a:r>
              <a:rPr lang="hr-HR" dirty="0" err="1"/>
              <a:t>of</a:t>
            </a:r>
            <a:r>
              <a:rPr lang="hr-HR" dirty="0"/>
              <a:t> a </a:t>
            </a:r>
            <a:r>
              <a:rPr lang="hr-HR" dirty="0" err="1"/>
              <a:t>house</a:t>
            </a:r>
            <a:r>
              <a:rPr lang="hr-HR" dirty="0"/>
              <a:t> </a:t>
            </a:r>
            <a:r>
              <a:rPr lang="hr-HR" dirty="0" err="1"/>
              <a:t>if</a:t>
            </a:r>
            <a:r>
              <a:rPr lang="hr-HR" dirty="0"/>
              <a:t> </a:t>
            </a:r>
            <a:r>
              <a:rPr lang="hr-HR" dirty="0" err="1"/>
              <a:t>it</a:t>
            </a:r>
            <a:r>
              <a:rPr lang="hr-HR" dirty="0"/>
              <a:t> </a:t>
            </a:r>
            <a:r>
              <a:rPr lang="hr-HR" dirty="0" err="1"/>
              <a:t>has</a:t>
            </a:r>
            <a:r>
              <a:rPr lang="hr-HR" dirty="0"/>
              <a:t> a </a:t>
            </a:r>
            <a:r>
              <a:rPr lang="hr-HR" dirty="0" err="1"/>
              <a:t>long</a:t>
            </a:r>
            <a:r>
              <a:rPr lang="hr-HR" dirty="0"/>
              <a:t> </a:t>
            </a:r>
            <a:r>
              <a:rPr lang="hr-HR" dirty="0" err="1"/>
              <a:t>and</a:t>
            </a:r>
            <a:r>
              <a:rPr lang="hr-HR" dirty="0"/>
              <a:t> </a:t>
            </a:r>
            <a:r>
              <a:rPr lang="hr-HR" dirty="0" err="1"/>
              <a:t>large</a:t>
            </a:r>
            <a:r>
              <a:rPr lang="hr-HR" dirty="0"/>
              <a:t> </a:t>
            </a:r>
            <a:r>
              <a:rPr lang="hr-HR" dirty="0" err="1"/>
              <a:t>prospect</a:t>
            </a:r>
            <a:r>
              <a:rPr lang="hr-HR" dirty="0"/>
              <a:t> …But </a:t>
            </a:r>
            <a:r>
              <a:rPr lang="hr-HR" dirty="0" err="1"/>
              <a:t>the</a:t>
            </a:r>
            <a:r>
              <a:rPr lang="hr-HR" dirty="0"/>
              <a:t> </a:t>
            </a:r>
            <a:r>
              <a:rPr lang="hr-HR" dirty="0" err="1"/>
              <a:t>law</a:t>
            </a:r>
            <a:r>
              <a:rPr lang="hr-HR" dirty="0"/>
              <a:t> </a:t>
            </a:r>
            <a:r>
              <a:rPr lang="hr-HR" dirty="0" err="1"/>
              <a:t>does</a:t>
            </a:r>
            <a:r>
              <a:rPr lang="hr-HR" dirty="0"/>
              <a:t> </a:t>
            </a:r>
            <a:r>
              <a:rPr lang="hr-HR" dirty="0" err="1"/>
              <a:t>not</a:t>
            </a:r>
            <a:r>
              <a:rPr lang="hr-HR" dirty="0"/>
              <a:t> </a:t>
            </a:r>
            <a:r>
              <a:rPr lang="hr-HR" dirty="0" err="1"/>
              <a:t>give</a:t>
            </a:r>
            <a:r>
              <a:rPr lang="hr-HR" dirty="0"/>
              <a:t> </a:t>
            </a:r>
            <a:r>
              <a:rPr lang="hr-HR" dirty="0" err="1"/>
              <a:t>an</a:t>
            </a:r>
            <a:r>
              <a:rPr lang="hr-HR" dirty="0"/>
              <a:t> </a:t>
            </a:r>
            <a:r>
              <a:rPr lang="hr-HR" dirty="0" err="1"/>
              <a:t>action</a:t>
            </a:r>
            <a:r>
              <a:rPr lang="hr-HR" dirty="0"/>
              <a:t> for </a:t>
            </a:r>
            <a:r>
              <a:rPr lang="hr-HR" dirty="0" err="1"/>
              <a:t>such</a:t>
            </a:r>
            <a:r>
              <a:rPr lang="hr-HR" dirty="0"/>
              <a:t> </a:t>
            </a:r>
            <a:r>
              <a:rPr lang="hr-HR" dirty="0" err="1"/>
              <a:t>things</a:t>
            </a:r>
            <a:r>
              <a:rPr lang="hr-HR" dirty="0"/>
              <a:t> </a:t>
            </a:r>
            <a:r>
              <a:rPr lang="hr-HR" dirty="0" err="1"/>
              <a:t>of</a:t>
            </a:r>
            <a:r>
              <a:rPr lang="hr-HR" dirty="0"/>
              <a:t> </a:t>
            </a:r>
            <a:r>
              <a:rPr lang="hr-HR" dirty="0" err="1"/>
              <a:t>delight</a:t>
            </a:r>
            <a:r>
              <a:rPr lang="hr-HR" dirty="0"/>
              <a:t>”.</a:t>
            </a:r>
          </a:p>
          <a:p>
            <a:endParaRPr lang="en-US" dirty="0"/>
          </a:p>
        </p:txBody>
      </p:sp>
    </p:spTree>
    <p:extLst>
      <p:ext uri="{BB962C8B-B14F-4D97-AF65-F5344CB8AC3E}">
        <p14:creationId xmlns:p14="http://schemas.microsoft.com/office/powerpoint/2010/main" val="346942633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a:t>Original </a:t>
            </a:r>
            <a:r>
              <a:rPr lang="hr-HR" dirty="0" err="1"/>
              <a:t>precedent</a:t>
            </a:r>
            <a:r>
              <a:rPr lang="hr-HR" dirty="0"/>
              <a:t>: Hunter v. </a:t>
            </a:r>
            <a:r>
              <a:rPr lang="hr-HR" dirty="0" err="1"/>
              <a:t>Canary</a:t>
            </a:r>
            <a:r>
              <a:rPr lang="hr-HR" dirty="0"/>
              <a:t> </a:t>
            </a:r>
            <a:r>
              <a:rPr lang="hr-HR" dirty="0" err="1"/>
              <a:t>Wharf</a:t>
            </a:r>
            <a:r>
              <a:rPr lang="hr-HR" dirty="0"/>
              <a:t> (1977)</a:t>
            </a:r>
            <a:endParaRPr lang="en-US" dirty="0"/>
          </a:p>
        </p:txBody>
      </p:sp>
      <p:sp>
        <p:nvSpPr>
          <p:cNvPr id="3" name="Content Placeholder 2"/>
          <p:cNvSpPr>
            <a:spLocks noGrp="1"/>
          </p:cNvSpPr>
          <p:nvPr>
            <p:ph idx="1"/>
          </p:nvPr>
        </p:nvSpPr>
        <p:spPr/>
        <p:txBody>
          <a:bodyPr>
            <a:normAutofit fontScale="92500"/>
          </a:bodyPr>
          <a:lstStyle/>
          <a:p>
            <a:r>
              <a:rPr lang="en-US" i="1" dirty="0"/>
              <a:t>In this case, however, the defendants say that the type of interference alleged, namely by the erection of a building between the plaintiffs' homes and the Crystal Palace transmitter, cannot as a matter of law constitute an actionable nuisance. This is not by virtue of anything peculiar to television. It applies equally to interference with the passage of light or air or radio signals or to the obstruction of a view. The general principle is that at common law anyone may build whatever he likes upon his land. If the effect is to interfere with the light, air or view of his </a:t>
            </a:r>
            <a:r>
              <a:rPr lang="en-US" i="1" dirty="0" err="1"/>
              <a:t>neighbour</a:t>
            </a:r>
            <a:r>
              <a:rPr lang="en-US" i="1" dirty="0"/>
              <a:t>, that is his misfortune. The owner's right to build can be restrained only by covenant or the acquisition (by grant or prescription) of an easement of light or air for the benefit of windows or apertures on adjoining land.” </a:t>
            </a:r>
            <a:r>
              <a:rPr lang="en-US" dirty="0"/>
              <a:t>(</a:t>
            </a:r>
            <a:r>
              <a:rPr lang="en-US" b="1" dirty="0"/>
              <a:t>Lord Hoffman</a:t>
            </a:r>
            <a:r>
              <a:rPr lang="en-US" dirty="0"/>
              <a:t>).</a:t>
            </a:r>
          </a:p>
        </p:txBody>
      </p:sp>
    </p:spTree>
    <p:extLst>
      <p:ext uri="{BB962C8B-B14F-4D97-AF65-F5344CB8AC3E}">
        <p14:creationId xmlns:p14="http://schemas.microsoft.com/office/powerpoint/2010/main" val="40982835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Elements of a judgment</a:t>
            </a:r>
            <a:r>
              <a:rPr lang="hr-HR" dirty="0"/>
              <a:t/>
            </a:r>
            <a:br>
              <a:rPr lang="hr-HR" dirty="0"/>
            </a:br>
            <a:endParaRPr lang="en-US" dirty="0"/>
          </a:p>
        </p:txBody>
      </p:sp>
      <p:sp>
        <p:nvSpPr>
          <p:cNvPr id="3" name="Content Placeholder 2"/>
          <p:cNvSpPr>
            <a:spLocks noGrp="1"/>
          </p:cNvSpPr>
          <p:nvPr>
            <p:ph idx="1"/>
          </p:nvPr>
        </p:nvSpPr>
        <p:spPr/>
        <p:txBody>
          <a:bodyPr/>
          <a:lstStyle/>
          <a:p>
            <a:pPr lvl="0" fontAlgn="base"/>
            <a:r>
              <a:rPr lang="hr-HR" dirty="0" smtClean="0"/>
              <a:t>1. </a:t>
            </a:r>
            <a:r>
              <a:rPr lang="en-GB" dirty="0" smtClean="0"/>
              <a:t>findings </a:t>
            </a:r>
            <a:r>
              <a:rPr lang="en-GB" dirty="0"/>
              <a:t>of material </a:t>
            </a:r>
            <a:r>
              <a:rPr lang="en-GB" b="1" dirty="0"/>
              <a:t>facts;</a:t>
            </a:r>
            <a:endParaRPr lang="hr-HR" dirty="0"/>
          </a:p>
          <a:p>
            <a:pPr lvl="0" fontAlgn="base"/>
            <a:r>
              <a:rPr lang="hr-HR" dirty="0" smtClean="0"/>
              <a:t>2. </a:t>
            </a:r>
            <a:r>
              <a:rPr lang="en-GB" dirty="0" smtClean="0"/>
              <a:t>statements </a:t>
            </a:r>
            <a:r>
              <a:rPr lang="en-GB" dirty="0"/>
              <a:t>of the </a:t>
            </a:r>
            <a:r>
              <a:rPr lang="en-GB" b="1" dirty="0"/>
              <a:t>principles of law</a:t>
            </a:r>
            <a:r>
              <a:rPr lang="en-GB" dirty="0"/>
              <a:t>;</a:t>
            </a:r>
            <a:endParaRPr lang="hr-HR" dirty="0"/>
          </a:p>
          <a:p>
            <a:pPr lvl="0" fontAlgn="base"/>
            <a:r>
              <a:rPr lang="hr-HR" dirty="0" smtClean="0"/>
              <a:t>3. </a:t>
            </a:r>
            <a:r>
              <a:rPr lang="en-GB" dirty="0" smtClean="0"/>
              <a:t>the</a:t>
            </a:r>
            <a:r>
              <a:rPr lang="en-GB" b="1" dirty="0" smtClean="0"/>
              <a:t> </a:t>
            </a:r>
            <a:r>
              <a:rPr lang="en-GB" b="1" dirty="0"/>
              <a:t>decision</a:t>
            </a:r>
            <a:r>
              <a:rPr lang="en-GB" dirty="0"/>
              <a:t> based on these two.</a:t>
            </a:r>
            <a:endParaRPr lang="hr-HR" dirty="0"/>
          </a:p>
          <a:p>
            <a:endParaRPr lang="en-US" dirty="0"/>
          </a:p>
        </p:txBody>
      </p:sp>
    </p:spTree>
    <p:extLst>
      <p:ext uri="{BB962C8B-B14F-4D97-AF65-F5344CB8AC3E}">
        <p14:creationId xmlns:p14="http://schemas.microsoft.com/office/powerpoint/2010/main" val="118395331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Ratio</a:t>
            </a:r>
            <a:r>
              <a:rPr lang="hr-HR" dirty="0" smtClean="0"/>
              <a:t> </a:t>
            </a:r>
            <a:r>
              <a:rPr lang="hr-HR" dirty="0" err="1" smtClean="0"/>
              <a:t>decidendi</a:t>
            </a:r>
            <a:endParaRPr lang="en-US" dirty="0"/>
          </a:p>
        </p:txBody>
      </p:sp>
      <p:sp>
        <p:nvSpPr>
          <p:cNvPr id="3" name="Content Placeholder 2"/>
          <p:cNvSpPr>
            <a:spLocks noGrp="1"/>
          </p:cNvSpPr>
          <p:nvPr>
            <p:ph idx="1"/>
          </p:nvPr>
        </p:nvSpPr>
        <p:spPr/>
        <p:txBody>
          <a:bodyPr/>
          <a:lstStyle/>
          <a:p>
            <a:r>
              <a:rPr lang="en-GB" dirty="0"/>
              <a:t>It is not the entire decision of a judge which creates a </a:t>
            </a:r>
            <a:r>
              <a:rPr lang="en-GB" b="1" dirty="0"/>
              <a:t>binding precedent</a:t>
            </a:r>
            <a:r>
              <a:rPr lang="en-GB" dirty="0"/>
              <a:t>. When a </a:t>
            </a:r>
            <a:r>
              <a:rPr lang="en-GB" b="1" dirty="0"/>
              <a:t>judgment is delivered</a:t>
            </a:r>
            <a:r>
              <a:rPr lang="en-GB" dirty="0"/>
              <a:t> the judge will give the </a:t>
            </a:r>
            <a:r>
              <a:rPr lang="en-GB" b="1" dirty="0"/>
              <a:t>reason for his decision</a:t>
            </a:r>
            <a:r>
              <a:rPr lang="en-GB" dirty="0"/>
              <a:t> (</a:t>
            </a:r>
            <a:r>
              <a:rPr lang="en-GB" b="1" dirty="0"/>
              <a:t>ratio </a:t>
            </a:r>
            <a:r>
              <a:rPr lang="en-GB" b="1" dirty="0" err="1"/>
              <a:t>decidendi</a:t>
            </a:r>
            <a:r>
              <a:rPr lang="en-GB" dirty="0"/>
              <a:t>) and it is this principle which must be followed in future cases. Thus, only the principles of law that are essential to the decision are in the </a:t>
            </a:r>
            <a:r>
              <a:rPr lang="en-GB" b="1" dirty="0"/>
              <a:t>ratio </a:t>
            </a:r>
            <a:r>
              <a:rPr lang="en-GB" b="1" dirty="0" err="1"/>
              <a:t>decidendi</a:t>
            </a:r>
            <a:r>
              <a:rPr lang="en-GB" b="1" dirty="0"/>
              <a:t> </a:t>
            </a:r>
            <a:r>
              <a:rPr lang="en-GB" dirty="0"/>
              <a:t>('reason for deciding'). </a:t>
            </a:r>
            <a:endParaRPr lang="en-US" dirty="0"/>
          </a:p>
        </p:txBody>
      </p:sp>
    </p:spTree>
    <p:extLst>
      <p:ext uri="{BB962C8B-B14F-4D97-AF65-F5344CB8AC3E}">
        <p14:creationId xmlns:p14="http://schemas.microsoft.com/office/powerpoint/2010/main" val="138017129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Obiter</a:t>
            </a:r>
            <a:r>
              <a:rPr lang="hr-HR" dirty="0" smtClean="0"/>
              <a:t> </a:t>
            </a:r>
            <a:r>
              <a:rPr lang="hr-HR" dirty="0" err="1" smtClean="0"/>
              <a:t>dicta</a:t>
            </a:r>
            <a:endParaRPr lang="en-US" dirty="0"/>
          </a:p>
        </p:txBody>
      </p:sp>
      <p:sp>
        <p:nvSpPr>
          <p:cNvPr id="3" name="Content Placeholder 2"/>
          <p:cNvSpPr>
            <a:spLocks noGrp="1"/>
          </p:cNvSpPr>
          <p:nvPr>
            <p:ph idx="1"/>
          </p:nvPr>
        </p:nvSpPr>
        <p:spPr/>
        <p:txBody>
          <a:bodyPr/>
          <a:lstStyle/>
          <a:p>
            <a:r>
              <a:rPr lang="en-GB" dirty="0"/>
              <a:t>Judges sometimes make general comments in the course of their judgment to explain a particular point. </a:t>
            </a:r>
            <a:endParaRPr lang="hr-HR" dirty="0" smtClean="0"/>
          </a:p>
          <a:p>
            <a:r>
              <a:rPr lang="en-GB" dirty="0" smtClean="0"/>
              <a:t>Remarks </a:t>
            </a:r>
            <a:r>
              <a:rPr lang="en-GB" dirty="0"/>
              <a:t>made "by the </a:t>
            </a:r>
            <a:r>
              <a:rPr lang="en-GB" dirty="0" err="1"/>
              <a:t>way“are</a:t>
            </a:r>
            <a:r>
              <a:rPr lang="en-GB" dirty="0"/>
              <a:t> known as </a:t>
            </a:r>
            <a:r>
              <a:rPr lang="en-GB" b="1" dirty="0"/>
              <a:t>obiter dicta </a:t>
            </a:r>
            <a:r>
              <a:rPr lang="en-GB" dirty="0"/>
              <a:t>and are </a:t>
            </a:r>
            <a:r>
              <a:rPr lang="en-GB" b="1" dirty="0"/>
              <a:t>persuasive authority</a:t>
            </a:r>
            <a:r>
              <a:rPr lang="en-GB" dirty="0"/>
              <a:t>, not binding precedent.  </a:t>
            </a:r>
            <a:endParaRPr lang="hr-HR" dirty="0"/>
          </a:p>
          <a:p>
            <a:endParaRPr lang="en-US" dirty="0"/>
          </a:p>
        </p:txBody>
      </p:sp>
    </p:spTree>
    <p:extLst>
      <p:ext uri="{BB962C8B-B14F-4D97-AF65-F5344CB8AC3E}">
        <p14:creationId xmlns:p14="http://schemas.microsoft.com/office/powerpoint/2010/main" val="304085949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Departing from a precedent</a:t>
            </a:r>
            <a:r>
              <a:rPr lang="hr-HR" dirty="0"/>
              <a:t/>
            </a:r>
            <a:br>
              <a:rPr lang="hr-HR" dirty="0"/>
            </a:br>
            <a:endParaRPr lang="en-US" dirty="0"/>
          </a:p>
        </p:txBody>
      </p:sp>
      <p:sp>
        <p:nvSpPr>
          <p:cNvPr id="3" name="Content Placeholder 2"/>
          <p:cNvSpPr>
            <a:spLocks noGrp="1"/>
          </p:cNvSpPr>
          <p:nvPr>
            <p:ph idx="1"/>
          </p:nvPr>
        </p:nvSpPr>
        <p:spPr/>
        <p:txBody>
          <a:bodyPr/>
          <a:lstStyle/>
          <a:p>
            <a:r>
              <a:rPr lang="hr-HR" dirty="0" err="1" smtClean="0">
                <a:solidFill>
                  <a:schemeClr val="tx1"/>
                </a:solidFill>
              </a:rPr>
              <a:t>Justice</a:t>
            </a:r>
            <a:r>
              <a:rPr lang="hr-HR" dirty="0" smtClean="0">
                <a:solidFill>
                  <a:schemeClr val="tx1"/>
                </a:solidFill>
              </a:rPr>
              <a:t> – general, </a:t>
            </a:r>
            <a:r>
              <a:rPr lang="hr-HR" dirty="0" err="1" smtClean="0">
                <a:solidFill>
                  <a:schemeClr val="tx1"/>
                </a:solidFill>
              </a:rPr>
              <a:t>consistent</a:t>
            </a:r>
            <a:r>
              <a:rPr lang="hr-HR" dirty="0" smtClean="0">
                <a:solidFill>
                  <a:schemeClr val="tx1"/>
                </a:solidFill>
              </a:rPr>
              <a:t>, </a:t>
            </a:r>
            <a:r>
              <a:rPr lang="hr-HR" dirty="0" err="1" smtClean="0">
                <a:solidFill>
                  <a:schemeClr val="tx1"/>
                </a:solidFill>
              </a:rPr>
              <a:t>coherent</a:t>
            </a:r>
            <a:r>
              <a:rPr lang="hr-HR" dirty="0" smtClean="0">
                <a:solidFill>
                  <a:schemeClr val="tx1"/>
                </a:solidFill>
              </a:rPr>
              <a:t> </a:t>
            </a:r>
            <a:r>
              <a:rPr lang="hr-HR" dirty="0" err="1" smtClean="0">
                <a:solidFill>
                  <a:schemeClr val="tx1"/>
                </a:solidFill>
              </a:rPr>
              <a:t>application</a:t>
            </a:r>
            <a:r>
              <a:rPr lang="hr-HR" dirty="0" smtClean="0">
                <a:solidFill>
                  <a:schemeClr val="tx1"/>
                </a:solidFill>
              </a:rPr>
              <a:t> </a:t>
            </a:r>
            <a:r>
              <a:rPr lang="hr-HR" dirty="0" err="1" smtClean="0">
                <a:solidFill>
                  <a:schemeClr val="tx1"/>
                </a:solidFill>
              </a:rPr>
              <a:t>of</a:t>
            </a:r>
            <a:r>
              <a:rPr lang="hr-HR" dirty="0" smtClean="0">
                <a:solidFill>
                  <a:schemeClr val="tx1"/>
                </a:solidFill>
              </a:rPr>
              <a:t> </a:t>
            </a:r>
            <a:r>
              <a:rPr lang="hr-HR" dirty="0" err="1" smtClean="0">
                <a:solidFill>
                  <a:schemeClr val="tx1"/>
                </a:solidFill>
              </a:rPr>
              <a:t>rules</a:t>
            </a:r>
            <a:r>
              <a:rPr lang="hr-HR" dirty="0" smtClean="0">
                <a:solidFill>
                  <a:schemeClr val="tx1"/>
                </a:solidFill>
              </a:rPr>
              <a:t> but </a:t>
            </a:r>
            <a:r>
              <a:rPr lang="hr-HR" dirty="0" err="1" smtClean="0">
                <a:solidFill>
                  <a:schemeClr val="tx1"/>
                </a:solidFill>
              </a:rPr>
              <a:t>in</a:t>
            </a:r>
            <a:r>
              <a:rPr lang="hr-HR" dirty="0" smtClean="0">
                <a:solidFill>
                  <a:schemeClr val="tx1"/>
                </a:solidFill>
              </a:rPr>
              <a:t> some </a:t>
            </a:r>
            <a:r>
              <a:rPr lang="hr-HR" dirty="0" err="1" smtClean="0">
                <a:solidFill>
                  <a:schemeClr val="tx1"/>
                </a:solidFill>
              </a:rPr>
              <a:t>circumstances</a:t>
            </a:r>
            <a:r>
              <a:rPr lang="hr-HR" dirty="0" smtClean="0">
                <a:solidFill>
                  <a:schemeClr val="tx1"/>
                </a:solidFill>
              </a:rPr>
              <a:t> </a:t>
            </a:r>
            <a:r>
              <a:rPr lang="en-GB" dirty="0" smtClean="0"/>
              <a:t>one </a:t>
            </a:r>
            <a:r>
              <a:rPr lang="en-GB" dirty="0"/>
              <a:t>has to depart from previously established rules.</a:t>
            </a:r>
            <a:endParaRPr lang="hr-HR" dirty="0"/>
          </a:p>
          <a:p>
            <a:endParaRPr lang="en-US" dirty="0"/>
          </a:p>
        </p:txBody>
      </p:sp>
    </p:spTree>
    <p:extLst>
      <p:ext uri="{BB962C8B-B14F-4D97-AF65-F5344CB8AC3E}">
        <p14:creationId xmlns:p14="http://schemas.microsoft.com/office/powerpoint/2010/main" val="306173780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Distinguishing</a:t>
            </a:r>
            <a:endParaRPr lang="en-US" dirty="0"/>
          </a:p>
        </p:txBody>
      </p:sp>
      <p:sp>
        <p:nvSpPr>
          <p:cNvPr id="3" name="Content Placeholder 2"/>
          <p:cNvSpPr>
            <a:spLocks noGrp="1"/>
          </p:cNvSpPr>
          <p:nvPr>
            <p:ph idx="1"/>
          </p:nvPr>
        </p:nvSpPr>
        <p:spPr/>
        <p:txBody>
          <a:bodyPr/>
          <a:lstStyle/>
          <a:p>
            <a:r>
              <a:rPr lang="en-GB" dirty="0"/>
              <a:t>Where a judge considers that the material facts of the case are sufficiently different from an earlier case, he is </a:t>
            </a:r>
            <a:r>
              <a:rPr lang="en-GB" b="1" dirty="0"/>
              <a:t>distinguishing</a:t>
            </a:r>
            <a:r>
              <a:rPr lang="en-GB" dirty="0"/>
              <a:t> the case and may refuse to follow the earlier decision. </a:t>
            </a:r>
            <a:endParaRPr lang="hr-HR" dirty="0" smtClean="0"/>
          </a:p>
          <a:p>
            <a:r>
              <a:rPr lang="en-GB" dirty="0" smtClean="0"/>
              <a:t>Distinguishing </a:t>
            </a:r>
            <a:r>
              <a:rPr lang="en-GB" dirty="0"/>
              <a:t>is a major factor in allowing the doctrine of precedent to remain flexible.</a:t>
            </a:r>
            <a:endParaRPr lang="hr-HR" dirty="0"/>
          </a:p>
          <a:p>
            <a:endParaRPr lang="en-US" dirty="0"/>
          </a:p>
        </p:txBody>
      </p:sp>
    </p:spTree>
    <p:extLst>
      <p:ext uri="{BB962C8B-B14F-4D97-AF65-F5344CB8AC3E}">
        <p14:creationId xmlns:p14="http://schemas.microsoft.com/office/powerpoint/2010/main" val="241143007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Overruling</a:t>
            </a:r>
            <a:endParaRPr lang="en-US" dirty="0"/>
          </a:p>
        </p:txBody>
      </p:sp>
      <p:sp>
        <p:nvSpPr>
          <p:cNvPr id="3" name="Content Placeholder 2"/>
          <p:cNvSpPr>
            <a:spLocks noGrp="1"/>
          </p:cNvSpPr>
          <p:nvPr>
            <p:ph idx="1"/>
          </p:nvPr>
        </p:nvSpPr>
        <p:spPr/>
        <p:txBody>
          <a:bodyPr/>
          <a:lstStyle/>
          <a:p>
            <a:r>
              <a:rPr lang="en-GB" dirty="0"/>
              <a:t>When a court of appeal is considering a precedent, it may </a:t>
            </a:r>
            <a:r>
              <a:rPr lang="en-GB" b="1" dirty="0"/>
              <a:t>approve</a:t>
            </a:r>
            <a:r>
              <a:rPr lang="en-GB" dirty="0"/>
              <a:t> the principle of law established in the case, or it may </a:t>
            </a:r>
            <a:r>
              <a:rPr lang="en-GB" b="1" dirty="0"/>
              <a:t>disapprove</a:t>
            </a:r>
            <a:r>
              <a:rPr lang="en-GB" dirty="0"/>
              <a:t> the </a:t>
            </a:r>
            <a:r>
              <a:rPr lang="en-GB" dirty="0" smtClean="0"/>
              <a:t>precedent.</a:t>
            </a:r>
            <a:endParaRPr lang="hr-HR" dirty="0" smtClean="0"/>
          </a:p>
          <a:p>
            <a:r>
              <a:rPr lang="en-GB" dirty="0" smtClean="0"/>
              <a:t>It </a:t>
            </a:r>
            <a:r>
              <a:rPr lang="en-GB" dirty="0"/>
              <a:t>can </a:t>
            </a:r>
            <a:r>
              <a:rPr lang="en-GB" b="1" dirty="0"/>
              <a:t>overrule</a:t>
            </a:r>
            <a:r>
              <a:rPr lang="en-GB" dirty="0"/>
              <a:t> the principle of law established in a precedent by an </a:t>
            </a:r>
            <a:r>
              <a:rPr lang="en-GB" b="1" dirty="0"/>
              <a:t>inferior court</a:t>
            </a:r>
            <a:r>
              <a:rPr lang="en-GB" dirty="0"/>
              <a:t>. </a:t>
            </a:r>
            <a:endParaRPr lang="hr-HR" dirty="0" smtClean="0"/>
          </a:p>
          <a:p>
            <a:endParaRPr lang="en-US" dirty="0"/>
          </a:p>
        </p:txBody>
      </p:sp>
    </p:spTree>
    <p:extLst>
      <p:ext uri="{BB962C8B-B14F-4D97-AF65-F5344CB8AC3E}">
        <p14:creationId xmlns:p14="http://schemas.microsoft.com/office/powerpoint/2010/main" val="83949925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Reversing</a:t>
            </a:r>
            <a:endParaRPr lang="en-US" dirty="0"/>
          </a:p>
        </p:txBody>
      </p:sp>
      <p:sp>
        <p:nvSpPr>
          <p:cNvPr id="3" name="Content Placeholder 2"/>
          <p:cNvSpPr>
            <a:spLocks noGrp="1"/>
          </p:cNvSpPr>
          <p:nvPr>
            <p:ph idx="1"/>
          </p:nvPr>
        </p:nvSpPr>
        <p:spPr/>
        <p:txBody>
          <a:bodyPr/>
          <a:lstStyle/>
          <a:p>
            <a:r>
              <a:rPr lang="en-GB" dirty="0"/>
              <a:t>A decision is said to be </a:t>
            </a:r>
            <a:r>
              <a:rPr lang="en-GB" b="1" dirty="0"/>
              <a:t>reversed</a:t>
            </a:r>
            <a:r>
              <a:rPr lang="en-GB" dirty="0"/>
              <a:t> when a higher court, </a:t>
            </a:r>
            <a:r>
              <a:rPr lang="en-GB" b="1" dirty="0"/>
              <a:t>on appeal</a:t>
            </a:r>
            <a:r>
              <a:rPr lang="en-GB" dirty="0"/>
              <a:t>, comes to the opposite conclusion to the court whose order is the subject of the appeal.</a:t>
            </a:r>
            <a:endParaRPr lang="hr-HR" dirty="0"/>
          </a:p>
          <a:p>
            <a:endParaRPr lang="en-US" dirty="0"/>
          </a:p>
        </p:txBody>
      </p:sp>
    </p:spTree>
    <p:extLst>
      <p:ext uri="{BB962C8B-B14F-4D97-AF65-F5344CB8AC3E}">
        <p14:creationId xmlns:p14="http://schemas.microsoft.com/office/powerpoint/2010/main" val="346619900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Reversing</a:t>
            </a:r>
            <a:r>
              <a:rPr lang="hr-HR" dirty="0" smtClean="0"/>
              <a:t> vs. </a:t>
            </a:r>
            <a:r>
              <a:rPr lang="hr-HR" dirty="0" err="1" smtClean="0"/>
              <a:t>overruling</a:t>
            </a:r>
            <a:endParaRPr lang="en-US" dirty="0"/>
          </a:p>
        </p:txBody>
      </p:sp>
      <p:sp>
        <p:nvSpPr>
          <p:cNvPr id="3" name="Content Placeholder 2"/>
          <p:cNvSpPr>
            <a:spLocks noGrp="1"/>
          </p:cNvSpPr>
          <p:nvPr>
            <p:ph idx="1"/>
          </p:nvPr>
        </p:nvSpPr>
        <p:spPr/>
        <p:txBody>
          <a:bodyPr/>
          <a:lstStyle/>
          <a:p>
            <a:r>
              <a:rPr lang="hr-HR" dirty="0"/>
              <a:t>A</a:t>
            </a:r>
            <a:r>
              <a:rPr lang="en-GB" dirty="0" smtClean="0"/>
              <a:t>n </a:t>
            </a:r>
            <a:r>
              <a:rPr lang="en-GB" dirty="0"/>
              <a:t>appellate court may </a:t>
            </a:r>
            <a:r>
              <a:rPr lang="en-GB" b="1" dirty="0"/>
              <a:t>reverse </a:t>
            </a:r>
            <a:r>
              <a:rPr lang="en-GB" dirty="0"/>
              <a:t>the decision of a lower court in a case involving the same set of </a:t>
            </a:r>
            <a:r>
              <a:rPr lang="en-GB" b="1" dirty="0"/>
              <a:t>litigants</a:t>
            </a:r>
            <a:r>
              <a:rPr lang="en-GB" dirty="0"/>
              <a:t>. This decision means that the winner in the previous case becomes the loser on appeal. </a:t>
            </a:r>
            <a:endParaRPr lang="hr-HR" dirty="0" smtClean="0"/>
          </a:p>
          <a:p>
            <a:r>
              <a:rPr lang="en-GB" dirty="0" smtClean="0"/>
              <a:t>Years </a:t>
            </a:r>
            <a:r>
              <a:rPr lang="en-GB" dirty="0"/>
              <a:t>later, another court, deciding a different case between different litigants, may </a:t>
            </a:r>
            <a:r>
              <a:rPr lang="en-GB" b="1" dirty="0"/>
              <a:t>overrule </a:t>
            </a:r>
            <a:r>
              <a:rPr lang="en-GB" dirty="0"/>
              <a:t>the earlier decision. This means that no lawyer should follow that earlier case, but it does not change the winners and losers for the earlier litigants.</a:t>
            </a:r>
            <a:endParaRPr lang="hr-HR" dirty="0"/>
          </a:p>
          <a:p>
            <a:endParaRPr lang="en-US" dirty="0"/>
          </a:p>
        </p:txBody>
      </p:sp>
    </p:spTree>
    <p:extLst>
      <p:ext uri="{BB962C8B-B14F-4D97-AF65-F5344CB8AC3E}">
        <p14:creationId xmlns:p14="http://schemas.microsoft.com/office/powerpoint/2010/main" val="3621577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Who are </a:t>
            </a:r>
            <a:r>
              <a:rPr lang="hr-HR" dirty="0" err="1" smtClean="0"/>
              <a:t>magistrates</a:t>
            </a:r>
            <a:r>
              <a:rPr lang="hr-HR" dirty="0" smtClean="0"/>
              <a:t>?</a:t>
            </a:r>
            <a:endParaRPr lang="en-US" dirty="0"/>
          </a:p>
        </p:txBody>
      </p:sp>
      <p:sp>
        <p:nvSpPr>
          <p:cNvPr id="3" name="Content Placeholder 2"/>
          <p:cNvSpPr>
            <a:spLocks noGrp="1"/>
          </p:cNvSpPr>
          <p:nvPr>
            <p:ph idx="1"/>
          </p:nvPr>
        </p:nvSpPr>
        <p:spPr/>
        <p:txBody>
          <a:bodyPr>
            <a:normAutofit/>
          </a:bodyPr>
          <a:lstStyle/>
          <a:p>
            <a:r>
              <a:rPr lang="en-GB" dirty="0"/>
              <a:t>Magistrates, also known as justices of the peace, are lay judges peculiar to the English legal system. </a:t>
            </a:r>
            <a:endParaRPr lang="hr-HR" dirty="0" smtClean="0"/>
          </a:p>
          <a:p>
            <a:r>
              <a:rPr lang="en-GB" dirty="0" smtClean="0"/>
              <a:t>Historically</a:t>
            </a:r>
            <a:r>
              <a:rPr lang="en-GB" dirty="0"/>
              <a:t>, they were distinguished members of the gentry tasked with keeping the peace in their counties. They used to have broader powers, such as the power of arrest, but were gradually reduced to a judicial function. </a:t>
            </a:r>
            <a:endParaRPr lang="hr-HR" dirty="0" smtClean="0"/>
          </a:p>
          <a:p>
            <a:endParaRPr lang="en-US" dirty="0"/>
          </a:p>
        </p:txBody>
      </p:sp>
    </p:spTree>
    <p:extLst>
      <p:ext uri="{BB962C8B-B14F-4D97-AF65-F5344CB8AC3E}">
        <p14:creationId xmlns:p14="http://schemas.microsoft.com/office/powerpoint/2010/main" val="417039376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Law</a:t>
            </a:r>
            <a:r>
              <a:rPr lang="hr-HR" dirty="0" smtClean="0"/>
              <a:t> </a:t>
            </a:r>
            <a:r>
              <a:rPr lang="hr-HR" dirty="0" err="1" smtClean="0"/>
              <a:t>Reports</a:t>
            </a:r>
            <a:endParaRPr lang="en-US" dirty="0"/>
          </a:p>
        </p:txBody>
      </p:sp>
      <p:sp>
        <p:nvSpPr>
          <p:cNvPr id="3" name="Content Placeholder 2"/>
          <p:cNvSpPr>
            <a:spLocks noGrp="1"/>
          </p:cNvSpPr>
          <p:nvPr>
            <p:ph idx="1"/>
          </p:nvPr>
        </p:nvSpPr>
        <p:spPr/>
        <p:txBody>
          <a:bodyPr>
            <a:normAutofit/>
          </a:bodyPr>
          <a:lstStyle/>
          <a:p>
            <a:r>
              <a:rPr lang="en-GB" dirty="0"/>
              <a:t>For a system of precedent to operate effectively it is essential that the reasons for decisions of past cases are properly recorded. </a:t>
            </a:r>
            <a:endParaRPr lang="hr-HR" dirty="0" smtClean="0"/>
          </a:p>
          <a:p>
            <a:r>
              <a:rPr lang="en-GB" dirty="0" smtClean="0"/>
              <a:t>Judicial </a:t>
            </a:r>
            <a:r>
              <a:rPr lang="en-GB" dirty="0"/>
              <a:t>decisions are recorded in law reports. </a:t>
            </a:r>
            <a:endParaRPr lang="hr-HR" dirty="0" smtClean="0"/>
          </a:p>
          <a:p>
            <a:r>
              <a:rPr lang="en-GB" dirty="0"/>
              <a:t> </a:t>
            </a:r>
            <a:endParaRPr lang="hr-HR" dirty="0"/>
          </a:p>
          <a:p>
            <a:endParaRPr lang="en-US" dirty="0"/>
          </a:p>
        </p:txBody>
      </p:sp>
    </p:spTree>
    <p:extLst>
      <p:ext uri="{BB962C8B-B14F-4D97-AF65-F5344CB8AC3E}">
        <p14:creationId xmlns:p14="http://schemas.microsoft.com/office/powerpoint/2010/main" val="358430559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Law</a:t>
            </a:r>
            <a:r>
              <a:rPr lang="hr-HR" dirty="0" smtClean="0"/>
              <a:t> </a:t>
            </a:r>
            <a:r>
              <a:rPr lang="hr-HR" dirty="0" err="1" smtClean="0"/>
              <a:t>Reports</a:t>
            </a:r>
            <a:endParaRPr lang="en-US" dirty="0"/>
          </a:p>
        </p:txBody>
      </p:sp>
      <p:sp>
        <p:nvSpPr>
          <p:cNvPr id="3" name="Content Placeholder 2"/>
          <p:cNvSpPr>
            <a:spLocks noGrp="1"/>
          </p:cNvSpPr>
          <p:nvPr>
            <p:ph idx="1"/>
          </p:nvPr>
        </p:nvSpPr>
        <p:spPr/>
        <p:txBody>
          <a:bodyPr/>
          <a:lstStyle/>
          <a:p>
            <a:r>
              <a:rPr lang="en-GB" dirty="0"/>
              <a:t>Since 1863 the Incorporated Council of Law Reporting has produced the official law reports. </a:t>
            </a:r>
            <a:endParaRPr lang="hr-HR" dirty="0" smtClean="0"/>
          </a:p>
          <a:p>
            <a:r>
              <a:rPr lang="en-GB" dirty="0" smtClean="0"/>
              <a:t>The </a:t>
            </a:r>
            <a:r>
              <a:rPr lang="en-GB" i="1" dirty="0"/>
              <a:t>Weekly Law Reports</a:t>
            </a:r>
            <a:r>
              <a:rPr lang="en-GB" dirty="0"/>
              <a:t> and the </a:t>
            </a:r>
            <a:r>
              <a:rPr lang="en-GB" i="1" dirty="0"/>
              <a:t>All England Law Reports </a:t>
            </a:r>
            <a:r>
              <a:rPr lang="en-GB" dirty="0"/>
              <a:t>are two well-recognized series</a:t>
            </a:r>
            <a:r>
              <a:rPr lang="en-GB" dirty="0" smtClean="0"/>
              <a:t>.</a:t>
            </a:r>
            <a:endParaRPr lang="hr-HR" dirty="0" smtClean="0"/>
          </a:p>
          <a:p>
            <a:r>
              <a:rPr lang="en-GB" dirty="0" smtClean="0"/>
              <a:t> </a:t>
            </a:r>
            <a:r>
              <a:rPr lang="en-GB" dirty="0"/>
              <a:t>Judgments of the Supreme Court and the Court of Appeal are available on official sites on the Internet.</a:t>
            </a:r>
            <a:endParaRPr lang="hr-HR" dirty="0"/>
          </a:p>
          <a:p>
            <a:endParaRPr lang="en-US" dirty="0"/>
          </a:p>
        </p:txBody>
      </p:sp>
    </p:spTree>
    <p:extLst>
      <p:ext uri="{BB962C8B-B14F-4D97-AF65-F5344CB8AC3E}">
        <p14:creationId xmlns:p14="http://schemas.microsoft.com/office/powerpoint/2010/main" val="409739796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Provide </a:t>
            </a:r>
            <a:r>
              <a:rPr lang="hr-HR" dirty="0" err="1" smtClean="0"/>
              <a:t>the</a:t>
            </a:r>
            <a:r>
              <a:rPr lang="hr-HR" dirty="0" smtClean="0"/>
              <a:t> </a:t>
            </a:r>
            <a:r>
              <a:rPr lang="hr-HR" dirty="0" err="1" smtClean="0"/>
              <a:t>terms</a:t>
            </a:r>
            <a:r>
              <a:rPr lang="hr-HR" dirty="0" smtClean="0"/>
              <a:t> for </a:t>
            </a:r>
            <a:r>
              <a:rPr lang="hr-HR" dirty="0" err="1" smtClean="0"/>
              <a:t>the</a:t>
            </a:r>
            <a:r>
              <a:rPr lang="hr-HR" dirty="0" smtClean="0"/>
              <a:t> </a:t>
            </a:r>
            <a:r>
              <a:rPr lang="hr-HR" dirty="0" err="1" smtClean="0"/>
              <a:t>following</a:t>
            </a:r>
            <a:r>
              <a:rPr lang="hr-HR" dirty="0" smtClean="0"/>
              <a:t> </a:t>
            </a:r>
            <a:r>
              <a:rPr lang="hr-HR" dirty="0" err="1" smtClean="0"/>
              <a:t>definitions</a:t>
            </a:r>
            <a:endParaRPr lang="en-US" dirty="0"/>
          </a:p>
        </p:txBody>
      </p:sp>
      <p:sp>
        <p:nvSpPr>
          <p:cNvPr id="3" name="Content Placeholder 2"/>
          <p:cNvSpPr>
            <a:spLocks noGrp="1"/>
          </p:cNvSpPr>
          <p:nvPr>
            <p:ph idx="1"/>
          </p:nvPr>
        </p:nvSpPr>
        <p:spPr/>
        <p:txBody>
          <a:bodyPr/>
          <a:lstStyle/>
          <a:p>
            <a:r>
              <a:rPr lang="en-US" dirty="0"/>
              <a:t>involving an obligation that cannot be </a:t>
            </a:r>
            <a:r>
              <a:rPr lang="en-US" dirty="0" smtClean="0"/>
              <a:t>broken</a:t>
            </a:r>
            <a:endParaRPr lang="hr-HR" dirty="0" smtClean="0"/>
          </a:p>
          <a:p>
            <a:r>
              <a:rPr lang="hr-HR" dirty="0" err="1" smtClean="0"/>
              <a:t>Binding</a:t>
            </a:r>
            <a:endParaRPr lang="hr-HR" dirty="0" smtClean="0"/>
          </a:p>
          <a:p>
            <a:r>
              <a:rPr lang="en-US" dirty="0"/>
              <a:t>To </a:t>
            </a:r>
            <a:r>
              <a:rPr lang="en-US" dirty="0" smtClean="0"/>
              <a:t>d</a:t>
            </a:r>
            <a:r>
              <a:rPr lang="hr-HR" dirty="0" smtClean="0"/>
              <a:t>.</a:t>
            </a:r>
            <a:r>
              <a:rPr lang="en-US" dirty="0" smtClean="0"/>
              <a:t> </a:t>
            </a:r>
            <a:r>
              <a:rPr lang="en-US" dirty="0"/>
              <a:t>one case from another case means to show the dissimilarities between the two. It means to prove a case that is cited as applicable to the case currently in dispute is really inapplicable because the two cases are different</a:t>
            </a:r>
            <a:r>
              <a:rPr lang="en-US" dirty="0" smtClean="0"/>
              <a:t>.</a:t>
            </a:r>
            <a:endParaRPr lang="hr-HR" dirty="0" smtClean="0"/>
          </a:p>
          <a:p>
            <a:r>
              <a:rPr lang="hr-HR" dirty="0" err="1" smtClean="0"/>
              <a:t>distinguish</a:t>
            </a:r>
            <a:endParaRPr lang="en-US" dirty="0"/>
          </a:p>
        </p:txBody>
      </p:sp>
    </p:spTree>
    <p:extLst>
      <p:ext uri="{BB962C8B-B14F-4D97-AF65-F5344CB8AC3E}">
        <p14:creationId xmlns:p14="http://schemas.microsoft.com/office/powerpoint/2010/main" val="10456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a:t>Provide </a:t>
            </a:r>
            <a:r>
              <a:rPr lang="hr-HR" dirty="0" err="1"/>
              <a:t>the</a:t>
            </a:r>
            <a:r>
              <a:rPr lang="hr-HR" dirty="0"/>
              <a:t> </a:t>
            </a:r>
            <a:r>
              <a:rPr lang="hr-HR" dirty="0" err="1"/>
              <a:t>terms</a:t>
            </a:r>
            <a:r>
              <a:rPr lang="hr-HR" dirty="0"/>
              <a:t> for </a:t>
            </a:r>
            <a:r>
              <a:rPr lang="hr-HR" dirty="0" err="1"/>
              <a:t>the</a:t>
            </a:r>
            <a:r>
              <a:rPr lang="hr-HR" dirty="0"/>
              <a:t> </a:t>
            </a:r>
            <a:r>
              <a:rPr lang="hr-HR" dirty="0" err="1"/>
              <a:t>following</a:t>
            </a:r>
            <a:r>
              <a:rPr lang="hr-HR" dirty="0"/>
              <a:t> </a:t>
            </a:r>
            <a:r>
              <a:rPr lang="hr-HR" dirty="0" err="1"/>
              <a:t>definitions</a:t>
            </a:r>
            <a:endParaRPr lang="en-US" dirty="0"/>
          </a:p>
        </p:txBody>
      </p:sp>
      <p:sp>
        <p:nvSpPr>
          <p:cNvPr id="3" name="Content Placeholder 2"/>
          <p:cNvSpPr>
            <a:spLocks noGrp="1"/>
          </p:cNvSpPr>
          <p:nvPr>
            <p:ph idx="1"/>
          </p:nvPr>
        </p:nvSpPr>
        <p:spPr/>
        <p:txBody>
          <a:bodyPr/>
          <a:lstStyle/>
          <a:p>
            <a:r>
              <a:rPr lang="en-US" dirty="0"/>
              <a:t>to decide (by a court of appeals) that a prior appeals decision on a legal issue was not correct, and is therefore no longer a valid precedent on that legal </a:t>
            </a:r>
            <a:r>
              <a:rPr lang="en-US" dirty="0" smtClean="0"/>
              <a:t>question</a:t>
            </a:r>
            <a:endParaRPr lang="hr-HR" dirty="0" smtClean="0"/>
          </a:p>
          <a:p>
            <a:r>
              <a:rPr lang="hr-HR" dirty="0" err="1" smtClean="0"/>
              <a:t>Overrule</a:t>
            </a:r>
            <a:endParaRPr lang="hr-HR" dirty="0" smtClean="0"/>
          </a:p>
          <a:p>
            <a:r>
              <a:rPr lang="en-US" dirty="0"/>
              <a:t>if a higher court </a:t>
            </a:r>
            <a:r>
              <a:rPr lang="en-US" i="1" dirty="0" smtClean="0"/>
              <a:t>r</a:t>
            </a:r>
            <a:r>
              <a:rPr lang="hr-HR" i="1" dirty="0" smtClean="0"/>
              <a:t>.</a:t>
            </a:r>
            <a:r>
              <a:rPr lang="en-US" i="1" dirty="0" smtClean="0"/>
              <a:t> </a:t>
            </a:r>
            <a:r>
              <a:rPr lang="en-US" i="1" dirty="0"/>
              <a:t>a decision</a:t>
            </a:r>
            <a:r>
              <a:rPr lang="en-US" dirty="0"/>
              <a:t> of a lower court then it changes that decision in </a:t>
            </a:r>
            <a:r>
              <a:rPr lang="en-US" dirty="0" err="1"/>
              <a:t>favour</a:t>
            </a:r>
            <a:r>
              <a:rPr lang="en-US" dirty="0"/>
              <a:t> of the other side in a case (=makes the opposite decision</a:t>
            </a:r>
            <a:r>
              <a:rPr lang="en-US" dirty="0" smtClean="0"/>
              <a:t>)</a:t>
            </a:r>
            <a:endParaRPr lang="hr-HR" dirty="0" smtClean="0"/>
          </a:p>
          <a:p>
            <a:r>
              <a:rPr lang="hr-HR" dirty="0" smtClean="0"/>
              <a:t>reverse</a:t>
            </a:r>
            <a:endParaRPr lang="en-US" dirty="0"/>
          </a:p>
        </p:txBody>
      </p:sp>
    </p:spTree>
    <p:extLst>
      <p:ext uri="{BB962C8B-B14F-4D97-AF65-F5344CB8AC3E}">
        <p14:creationId xmlns:p14="http://schemas.microsoft.com/office/powerpoint/2010/main" val="2617144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b="1" i="1" dirty="0"/>
              <a:t/>
            </a:r>
            <a:br>
              <a:rPr lang="hr-HR" b="1" i="1" dirty="0"/>
            </a:br>
            <a:r>
              <a:rPr lang="en-GB" sz="4000" b="1" i="1" dirty="0" smtClean="0"/>
              <a:t>Replace </a:t>
            </a:r>
            <a:r>
              <a:rPr lang="en-GB" sz="4000" b="1" i="1" dirty="0"/>
              <a:t>the underlined words and phrases with synonymous words and expressions</a:t>
            </a:r>
            <a:r>
              <a:rPr lang="en-GB" b="1" i="1" dirty="0"/>
              <a:t>:</a:t>
            </a:r>
            <a:r>
              <a:rPr lang="hr-HR" dirty="0"/>
              <a:t/>
            </a:r>
            <a:br>
              <a:rPr lang="hr-HR" dirty="0"/>
            </a:br>
            <a:r>
              <a:rPr lang="en-GB" i="1" dirty="0"/>
              <a:t> </a:t>
            </a:r>
            <a:r>
              <a:rPr lang="hr-HR" dirty="0"/>
              <a:t/>
            </a:r>
            <a:br>
              <a:rPr lang="hr-HR" dirty="0"/>
            </a:br>
            <a:endParaRPr lang="en-US" dirty="0"/>
          </a:p>
        </p:txBody>
      </p:sp>
      <p:sp>
        <p:nvSpPr>
          <p:cNvPr id="3" name="Content Placeholder 2"/>
          <p:cNvSpPr>
            <a:spLocks noGrp="1"/>
          </p:cNvSpPr>
          <p:nvPr>
            <p:ph idx="1"/>
          </p:nvPr>
        </p:nvSpPr>
        <p:spPr/>
        <p:txBody>
          <a:bodyPr>
            <a:normAutofit fontScale="92500" lnSpcReduction="10000"/>
          </a:bodyPr>
          <a:lstStyle/>
          <a:p>
            <a:r>
              <a:rPr lang="en-GB" dirty="0"/>
              <a:t>1. The courts </a:t>
            </a:r>
            <a:r>
              <a:rPr lang="en-GB" u="sng" dirty="0"/>
              <a:t>are compelled</a:t>
            </a:r>
            <a:r>
              <a:rPr lang="en-GB" dirty="0"/>
              <a:t> to apply the precedent set by a higher court.</a:t>
            </a:r>
            <a:endParaRPr lang="hr-HR" dirty="0"/>
          </a:p>
          <a:p>
            <a:r>
              <a:rPr lang="en-GB" dirty="0"/>
              <a:t>2. The Supreme Court will normally regard its own past decisions as </a:t>
            </a:r>
            <a:r>
              <a:rPr lang="en-GB" u="sng" dirty="0"/>
              <a:t>obligatory</a:t>
            </a:r>
            <a:r>
              <a:rPr lang="en-GB" dirty="0"/>
              <a:t>.</a:t>
            </a:r>
            <a:endParaRPr lang="hr-HR" dirty="0"/>
          </a:p>
          <a:p>
            <a:r>
              <a:rPr lang="en-GB" dirty="0"/>
              <a:t>3. The judge may </a:t>
            </a:r>
            <a:r>
              <a:rPr lang="en-GB" u="sng" dirty="0"/>
              <a:t>note a case cited as precedent by counsel as materially different from the one at trial.</a:t>
            </a:r>
            <a:endParaRPr lang="hr-HR" dirty="0"/>
          </a:p>
          <a:p>
            <a:r>
              <a:rPr lang="en-GB" dirty="0"/>
              <a:t>4. The principle of f</a:t>
            </a:r>
            <a:r>
              <a:rPr lang="en-GB" u="sng" dirty="0"/>
              <a:t>ollowing the decisions of higher courts</a:t>
            </a:r>
            <a:r>
              <a:rPr lang="en-GB" dirty="0"/>
              <a:t> is fundamental to case law.</a:t>
            </a:r>
            <a:endParaRPr lang="hr-HR" dirty="0"/>
          </a:p>
          <a:p>
            <a:r>
              <a:rPr lang="en-GB" dirty="0"/>
              <a:t>5. Since 1863 the Incorporated Council of Law Reporting has produced the </a:t>
            </a:r>
            <a:r>
              <a:rPr lang="en-GB" u="sng" dirty="0"/>
              <a:t>official editions of laws.</a:t>
            </a:r>
            <a:endParaRPr lang="hr-HR" dirty="0"/>
          </a:p>
          <a:p>
            <a:endParaRPr lang="en-US" dirty="0"/>
          </a:p>
        </p:txBody>
      </p:sp>
    </p:spTree>
    <p:extLst>
      <p:ext uri="{BB962C8B-B14F-4D97-AF65-F5344CB8AC3E}">
        <p14:creationId xmlns:p14="http://schemas.microsoft.com/office/powerpoint/2010/main" val="354182560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i="1" dirty="0"/>
              <a:t>Complete the following table</a:t>
            </a:r>
            <a:endParaRPr lang="en-US" dirty="0"/>
          </a:p>
        </p:txBody>
      </p:sp>
      <p:graphicFrame>
        <p:nvGraphicFramePr>
          <p:cNvPr id="4" name="Content Placeholder 3"/>
          <p:cNvGraphicFramePr>
            <a:graphicFrameLocks noGrp="1"/>
          </p:cNvGraphicFramePr>
          <p:nvPr>
            <p:ph idx="1"/>
          </p:nvPr>
        </p:nvGraphicFramePr>
        <p:xfrm>
          <a:off x="1295400" y="3185414"/>
          <a:ext cx="9601200" cy="2061972"/>
        </p:xfrm>
        <a:graphic>
          <a:graphicData uri="http://schemas.openxmlformats.org/drawingml/2006/table">
            <a:tbl>
              <a:tblPr firstRow="1" firstCol="1" bandRow="1">
                <a:tableStyleId>{5C22544A-7EE6-4342-B048-85BDC9FD1C3A}</a:tableStyleId>
              </a:tblPr>
              <a:tblGrid>
                <a:gridCol w="3200400"/>
                <a:gridCol w="3200400"/>
                <a:gridCol w="3200400"/>
              </a:tblGrid>
              <a:tr h="0">
                <a:tc>
                  <a:txBody>
                    <a:bodyPr/>
                    <a:lstStyle/>
                    <a:p>
                      <a:pPr marL="457200" algn="just">
                        <a:lnSpc>
                          <a:spcPct val="115000"/>
                        </a:lnSpc>
                        <a:spcAft>
                          <a:spcPts val="0"/>
                        </a:spcAft>
                      </a:pPr>
                      <a:r>
                        <a:rPr lang="en-GB" sz="1200" dirty="0">
                          <a:effectLst/>
                        </a:rPr>
                        <a:t>VERB</a:t>
                      </a:r>
                      <a:endParaRPr lang="hr-H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tc>
                <a:tc>
                  <a:txBody>
                    <a:bodyPr/>
                    <a:lstStyle/>
                    <a:p>
                      <a:pPr marL="457200" algn="just">
                        <a:lnSpc>
                          <a:spcPct val="115000"/>
                        </a:lnSpc>
                        <a:spcAft>
                          <a:spcPts val="0"/>
                        </a:spcAft>
                      </a:pPr>
                      <a:r>
                        <a:rPr lang="en-GB" sz="1200">
                          <a:effectLst/>
                        </a:rPr>
                        <a:t>NOUN</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tc>
                <a:tc>
                  <a:txBody>
                    <a:bodyPr/>
                    <a:lstStyle/>
                    <a:p>
                      <a:pPr marL="457200" algn="just">
                        <a:lnSpc>
                          <a:spcPct val="115000"/>
                        </a:lnSpc>
                        <a:spcAft>
                          <a:spcPts val="0"/>
                        </a:spcAft>
                      </a:pPr>
                      <a:r>
                        <a:rPr lang="en-GB" sz="1200">
                          <a:effectLst/>
                        </a:rPr>
                        <a:t>ADJECTIVE</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tc>
              </a:tr>
              <a:tr h="0">
                <a:tc>
                  <a:txBody>
                    <a:bodyPr/>
                    <a:lstStyle/>
                    <a:p>
                      <a:endParaRPr lang="hr-HR" sz="1000">
                        <a:effectLst/>
                        <a:latin typeface="Calibri" panose="020F0502020204030204" pitchFamily="34" charset="0"/>
                        <a:cs typeface="Times New Roman" panose="02020603050405020304" pitchFamily="18" charset="0"/>
                      </a:endParaRPr>
                    </a:p>
                  </a:txBody>
                  <a:tcPr marL="66675" marR="66675" marT="66675" marB="66675"/>
                </a:tc>
                <a:tc>
                  <a:txBody>
                    <a:bodyPr/>
                    <a:lstStyle/>
                    <a:p>
                      <a:pPr marL="457200" algn="just">
                        <a:lnSpc>
                          <a:spcPct val="115000"/>
                        </a:lnSpc>
                        <a:spcAft>
                          <a:spcPts val="0"/>
                        </a:spcAft>
                      </a:pPr>
                      <a:r>
                        <a:rPr lang="en-GB" sz="1200">
                          <a:effectLst/>
                        </a:rPr>
                        <a:t>appeal</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tc>
                <a:tc>
                  <a:txBody>
                    <a:bodyPr/>
                    <a:lstStyle/>
                    <a:p>
                      <a:endParaRPr lang="hr-HR" sz="1000">
                        <a:effectLst/>
                        <a:latin typeface="Calibri" panose="020F0502020204030204" pitchFamily="34" charset="0"/>
                        <a:cs typeface="Times New Roman" panose="02020603050405020304" pitchFamily="18" charset="0"/>
                      </a:endParaRPr>
                    </a:p>
                  </a:txBody>
                  <a:tcPr marL="66675" marR="66675" marT="66675" marB="66675"/>
                </a:tc>
              </a:tr>
              <a:tr h="0">
                <a:tc>
                  <a:txBody>
                    <a:bodyPr/>
                    <a:lstStyle/>
                    <a:p>
                      <a:pPr marL="457200" algn="just">
                        <a:lnSpc>
                          <a:spcPct val="115000"/>
                        </a:lnSpc>
                        <a:spcAft>
                          <a:spcPts val="0"/>
                        </a:spcAft>
                      </a:pPr>
                      <a:r>
                        <a:rPr lang="en-GB" sz="1200">
                          <a:effectLst/>
                        </a:rPr>
                        <a:t>decide</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tc>
                <a:tc>
                  <a:txBody>
                    <a:bodyPr/>
                    <a:lstStyle/>
                    <a:p>
                      <a:endParaRPr lang="hr-HR" sz="1000">
                        <a:effectLst/>
                        <a:latin typeface="Calibri" panose="020F0502020204030204" pitchFamily="34" charset="0"/>
                        <a:cs typeface="Times New Roman" panose="02020603050405020304" pitchFamily="18" charset="0"/>
                      </a:endParaRPr>
                    </a:p>
                  </a:txBody>
                  <a:tcPr marL="66675" marR="66675" marT="66675" marB="66675"/>
                </a:tc>
                <a:tc>
                  <a:txBody>
                    <a:bodyPr/>
                    <a:lstStyle/>
                    <a:p>
                      <a:endParaRPr lang="hr-HR" sz="1000">
                        <a:effectLst/>
                        <a:latin typeface="Calibri" panose="020F0502020204030204" pitchFamily="34" charset="0"/>
                        <a:cs typeface="Times New Roman" panose="02020603050405020304" pitchFamily="18" charset="0"/>
                      </a:endParaRPr>
                    </a:p>
                  </a:txBody>
                  <a:tcPr marL="66675" marR="66675" marT="66675" marB="66675"/>
                </a:tc>
              </a:tr>
              <a:tr h="0">
                <a:tc>
                  <a:txBody>
                    <a:bodyPr/>
                    <a:lstStyle/>
                    <a:p>
                      <a:endParaRPr lang="hr-HR" sz="1000">
                        <a:effectLst/>
                        <a:latin typeface="Calibri" panose="020F0502020204030204" pitchFamily="34" charset="0"/>
                        <a:cs typeface="Times New Roman" panose="02020603050405020304" pitchFamily="18" charset="0"/>
                      </a:endParaRPr>
                    </a:p>
                  </a:txBody>
                  <a:tcPr marL="66675" marR="66675" marT="66675" marB="66675"/>
                </a:tc>
                <a:tc>
                  <a:txBody>
                    <a:bodyPr/>
                    <a:lstStyle/>
                    <a:p>
                      <a:pPr marL="457200" algn="just">
                        <a:lnSpc>
                          <a:spcPct val="115000"/>
                        </a:lnSpc>
                        <a:spcAft>
                          <a:spcPts val="0"/>
                        </a:spcAft>
                      </a:pPr>
                      <a:r>
                        <a:rPr lang="en-GB" sz="1200">
                          <a:effectLst/>
                        </a:rPr>
                        <a:t>judge</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tc>
                <a:tc>
                  <a:txBody>
                    <a:bodyPr/>
                    <a:lstStyle/>
                    <a:p>
                      <a:endParaRPr lang="hr-HR" sz="1000">
                        <a:effectLst/>
                        <a:latin typeface="Calibri" panose="020F0502020204030204" pitchFamily="34" charset="0"/>
                        <a:cs typeface="Times New Roman" panose="02020603050405020304" pitchFamily="18" charset="0"/>
                      </a:endParaRPr>
                    </a:p>
                  </a:txBody>
                  <a:tcPr marL="66675" marR="66675" marT="66675" marB="66675"/>
                </a:tc>
              </a:tr>
              <a:tr h="0">
                <a:tc>
                  <a:txBody>
                    <a:bodyPr/>
                    <a:lstStyle/>
                    <a:p>
                      <a:pPr marL="457200" algn="just">
                        <a:lnSpc>
                          <a:spcPct val="115000"/>
                        </a:lnSpc>
                        <a:spcAft>
                          <a:spcPts val="0"/>
                        </a:spcAft>
                      </a:pPr>
                      <a:r>
                        <a:rPr lang="en-GB" sz="1200">
                          <a:effectLst/>
                        </a:rPr>
                        <a:t>precede</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tc>
                <a:tc>
                  <a:txBody>
                    <a:bodyPr/>
                    <a:lstStyle/>
                    <a:p>
                      <a:endParaRPr lang="hr-HR" sz="1000">
                        <a:effectLst/>
                        <a:latin typeface="Calibri" panose="020F0502020204030204" pitchFamily="34" charset="0"/>
                        <a:cs typeface="Times New Roman" panose="02020603050405020304" pitchFamily="18" charset="0"/>
                      </a:endParaRPr>
                    </a:p>
                  </a:txBody>
                  <a:tcPr marL="66675" marR="66675" marT="66675" marB="66675"/>
                </a:tc>
                <a:tc>
                  <a:txBody>
                    <a:bodyPr/>
                    <a:lstStyle/>
                    <a:p>
                      <a:endParaRPr lang="hr-HR" sz="1000">
                        <a:effectLst/>
                        <a:latin typeface="Calibri" panose="020F0502020204030204" pitchFamily="34" charset="0"/>
                        <a:cs typeface="Times New Roman" panose="02020603050405020304" pitchFamily="18" charset="0"/>
                      </a:endParaRPr>
                    </a:p>
                  </a:txBody>
                  <a:tcPr marL="66675" marR="66675" marT="66675" marB="66675"/>
                </a:tc>
              </a:tr>
              <a:tr h="0">
                <a:tc>
                  <a:txBody>
                    <a:bodyPr/>
                    <a:lstStyle/>
                    <a:p>
                      <a:pPr marL="457200" algn="just">
                        <a:lnSpc>
                          <a:spcPct val="115000"/>
                        </a:lnSpc>
                        <a:spcAft>
                          <a:spcPts val="0"/>
                        </a:spcAft>
                      </a:pPr>
                      <a:r>
                        <a:rPr lang="en-GB" sz="1200">
                          <a:effectLst/>
                        </a:rPr>
                        <a:t>persuade</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tc>
                <a:tc>
                  <a:txBody>
                    <a:bodyPr/>
                    <a:lstStyle/>
                    <a:p>
                      <a:endParaRPr lang="hr-HR" sz="1000" dirty="0">
                        <a:effectLst/>
                        <a:latin typeface="Calibri" panose="020F0502020204030204" pitchFamily="34" charset="0"/>
                        <a:cs typeface="Times New Roman" panose="02020603050405020304" pitchFamily="18" charset="0"/>
                      </a:endParaRPr>
                    </a:p>
                  </a:txBody>
                  <a:tcPr marL="66675" marR="66675" marT="66675" marB="66675"/>
                </a:tc>
                <a:tc>
                  <a:txBody>
                    <a:bodyPr/>
                    <a:lstStyle/>
                    <a:p>
                      <a:endParaRPr lang="hr-HR" sz="1000" dirty="0">
                        <a:effectLst/>
                        <a:latin typeface="Calibri" panose="020F0502020204030204" pitchFamily="34" charset="0"/>
                        <a:cs typeface="Times New Roman" panose="02020603050405020304" pitchFamily="18" charset="0"/>
                      </a:endParaRPr>
                    </a:p>
                  </a:txBody>
                  <a:tcPr marL="66675" marR="66675" marT="66675" marB="66675"/>
                </a:tc>
              </a:tr>
            </a:tbl>
          </a:graphicData>
        </a:graphic>
      </p:graphicFrame>
    </p:spTree>
    <p:extLst>
      <p:ext uri="{BB962C8B-B14F-4D97-AF65-F5344CB8AC3E}">
        <p14:creationId xmlns:p14="http://schemas.microsoft.com/office/powerpoint/2010/main" val="32905042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i="1" dirty="0"/>
              <a:t>Match the words and phrases with their definitions</a:t>
            </a:r>
            <a:endParaRPr lang="en-US" dirty="0"/>
          </a:p>
        </p:txBody>
      </p:sp>
      <p:graphicFrame>
        <p:nvGraphicFramePr>
          <p:cNvPr id="4" name="Content Placeholder 3"/>
          <p:cNvGraphicFramePr>
            <a:graphicFrameLocks noGrp="1"/>
          </p:cNvGraphicFramePr>
          <p:nvPr>
            <p:ph idx="1"/>
          </p:nvPr>
        </p:nvGraphicFramePr>
        <p:xfrm>
          <a:off x="3218815" y="2744216"/>
          <a:ext cx="5754370" cy="2944368"/>
        </p:xfrm>
        <a:graphic>
          <a:graphicData uri="http://schemas.openxmlformats.org/drawingml/2006/table">
            <a:tbl>
              <a:tblPr firstRow="1" firstCol="1" bandRow="1">
                <a:tableStyleId>{5C22544A-7EE6-4342-B048-85BDC9FD1C3A}</a:tableStyleId>
              </a:tblPr>
              <a:tblGrid>
                <a:gridCol w="2337435"/>
                <a:gridCol w="3416935"/>
              </a:tblGrid>
              <a:tr h="0">
                <a:tc>
                  <a:txBody>
                    <a:bodyPr/>
                    <a:lstStyle/>
                    <a:p>
                      <a:pPr algn="just">
                        <a:lnSpc>
                          <a:spcPct val="115000"/>
                        </a:lnSpc>
                        <a:spcAft>
                          <a:spcPts val="0"/>
                        </a:spcAft>
                      </a:pPr>
                      <a:r>
                        <a:rPr lang="en-GB" sz="1200">
                          <a:effectLst/>
                        </a:rPr>
                        <a:t>LEGAL TERM</a:t>
                      </a:r>
                      <a:endParaRPr lang="hr-HR" sz="1100">
                        <a:effectLst/>
                      </a:endParaRPr>
                    </a:p>
                    <a:p>
                      <a:pPr algn="just">
                        <a:lnSpc>
                          <a:spcPct val="115000"/>
                        </a:lnSpc>
                        <a:spcAft>
                          <a:spcPts val="0"/>
                        </a:spcAft>
                      </a:pPr>
                      <a:r>
                        <a:rPr lang="en-GB" sz="1200">
                          <a:effectLst/>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GB" sz="1200">
                          <a:effectLst/>
                        </a:rPr>
                        <a:t>DEFINITION</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just">
                        <a:lnSpc>
                          <a:spcPct val="115000"/>
                        </a:lnSpc>
                        <a:spcAft>
                          <a:spcPts val="0"/>
                        </a:spcAft>
                      </a:pPr>
                      <a:r>
                        <a:rPr lang="en-GB" sz="1200">
                          <a:effectLst/>
                        </a:rPr>
                        <a:t>1. stare decisis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742950" lvl="1" indent="-285750" algn="just" fontAlgn="base">
                        <a:lnSpc>
                          <a:spcPct val="115000"/>
                        </a:lnSpc>
                        <a:spcAft>
                          <a:spcPts val="0"/>
                        </a:spcAft>
                        <a:buFont typeface="+mj-lt"/>
                        <a:buAutoNum type="alphaLcPeriod"/>
                      </a:pPr>
                      <a:r>
                        <a:rPr lang="en-GB" sz="1200">
                          <a:effectLst/>
                        </a:rPr>
                        <a:t>Statement of a judge on a point not directly relevant to deciding the case before him</a:t>
                      </a:r>
                      <a:endParaRPr lang="hr-HR" sz="1000">
                        <a:effectLst/>
                      </a:endParaRPr>
                    </a:p>
                    <a:p>
                      <a:pPr algn="just">
                        <a:lnSpc>
                          <a:spcPct val="115000"/>
                        </a:lnSpc>
                        <a:spcAft>
                          <a:spcPts val="0"/>
                        </a:spcAft>
                      </a:pPr>
                      <a:r>
                        <a:rPr lang="en-GB" sz="1200">
                          <a:effectLst/>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just">
                        <a:lnSpc>
                          <a:spcPct val="115000"/>
                        </a:lnSpc>
                        <a:spcAft>
                          <a:spcPts val="0"/>
                        </a:spcAft>
                      </a:pPr>
                      <a:r>
                        <a:rPr lang="en-GB" sz="1200">
                          <a:effectLst/>
                        </a:rPr>
                        <a:t>2. obiter dicta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fontAlgn="base">
                        <a:lnSpc>
                          <a:spcPct val="115000"/>
                        </a:lnSpc>
                        <a:spcAft>
                          <a:spcPts val="0"/>
                        </a:spcAft>
                        <a:buFont typeface="+mj-lt"/>
                        <a:buAutoNum type="alphaLcPeriod"/>
                      </a:pPr>
                      <a:r>
                        <a:rPr lang="en-GB" sz="1200">
                          <a:effectLst/>
                        </a:rPr>
                        <a:t>The most important legal principle on which a decision is based</a:t>
                      </a:r>
                      <a:endParaRPr lang="hr-HR" sz="1000">
                        <a:effectLst/>
                      </a:endParaRPr>
                    </a:p>
                    <a:p>
                      <a:pPr algn="just">
                        <a:lnSpc>
                          <a:spcPct val="115000"/>
                        </a:lnSpc>
                        <a:spcAft>
                          <a:spcPts val="0"/>
                        </a:spcAft>
                      </a:pPr>
                      <a:r>
                        <a:rPr lang="en-GB" sz="1200">
                          <a:effectLst/>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just">
                        <a:lnSpc>
                          <a:spcPct val="115000"/>
                        </a:lnSpc>
                        <a:spcAft>
                          <a:spcPts val="0"/>
                        </a:spcAft>
                      </a:pPr>
                      <a:r>
                        <a:rPr lang="en-GB" sz="1200">
                          <a:effectLst/>
                        </a:rPr>
                        <a:t>3. ratio decidendi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fontAlgn="base">
                        <a:lnSpc>
                          <a:spcPct val="115000"/>
                        </a:lnSpc>
                        <a:spcAft>
                          <a:spcPts val="0"/>
                        </a:spcAft>
                        <a:buFont typeface="+mj-lt"/>
                        <a:buAutoNum type="alphaLcPeriod"/>
                      </a:pPr>
                      <a:r>
                        <a:rPr lang="en-GB" sz="1200">
                          <a:effectLst/>
                        </a:rPr>
                        <a:t>Example to be followed; decision of a higher court that has to be followed  by lower courts</a:t>
                      </a:r>
                      <a:endParaRPr lang="hr-HR" sz="1000">
                        <a:effectLst/>
                      </a:endParaRPr>
                    </a:p>
                    <a:p>
                      <a:pPr algn="just">
                        <a:lnSpc>
                          <a:spcPct val="115000"/>
                        </a:lnSpc>
                        <a:spcAft>
                          <a:spcPts val="0"/>
                        </a:spcAft>
                      </a:pPr>
                      <a:r>
                        <a:rPr lang="en-GB" sz="1200">
                          <a:effectLst/>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just">
                        <a:lnSpc>
                          <a:spcPct val="115000"/>
                        </a:lnSpc>
                        <a:spcAft>
                          <a:spcPts val="0"/>
                        </a:spcAft>
                      </a:pPr>
                      <a:r>
                        <a:rPr lang="en-GB" sz="1200">
                          <a:effectLst/>
                        </a:rPr>
                        <a:t>4. precedent</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15000"/>
                        </a:lnSpc>
                        <a:spcAft>
                          <a:spcPts val="0"/>
                        </a:spcAft>
                        <a:buFont typeface="+mj-lt"/>
                        <a:buAutoNum type="alphaLcPeriod"/>
                      </a:pPr>
                      <a:r>
                        <a:rPr lang="en-GB" sz="1200" dirty="0">
                          <a:effectLst/>
                        </a:rPr>
                        <a:t>To stand by a decision</a:t>
                      </a:r>
                      <a:endParaRPr lang="hr-HR" sz="1000" dirty="0">
                        <a:effectLst/>
                      </a:endParaRPr>
                    </a:p>
                    <a:p>
                      <a:pPr algn="just">
                        <a:lnSpc>
                          <a:spcPct val="115000"/>
                        </a:lnSpc>
                        <a:spcAft>
                          <a:spcPts val="0"/>
                        </a:spcAft>
                      </a:pPr>
                      <a:r>
                        <a:rPr lang="en-GB" sz="1200" dirty="0">
                          <a:effectLst/>
                        </a:rPr>
                        <a:t> </a:t>
                      </a:r>
                      <a:endParaRPr lang="hr-H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1048675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hr-HR" smtClean="0"/>
              <a:t>Exercise</a:t>
            </a:r>
          </a:p>
        </p:txBody>
      </p:sp>
      <p:sp>
        <p:nvSpPr>
          <p:cNvPr id="30723" name="Rectangle 3"/>
          <p:cNvSpPr>
            <a:spLocks noGrp="1" noChangeArrowheads="1"/>
          </p:cNvSpPr>
          <p:nvPr>
            <p:ph type="body" idx="1"/>
          </p:nvPr>
        </p:nvSpPr>
        <p:spPr/>
        <p:txBody>
          <a:bodyPr/>
          <a:lstStyle/>
          <a:p>
            <a:pPr eaLnBrk="1" hangingPunct="1">
              <a:defRPr/>
            </a:pPr>
            <a:r>
              <a:rPr lang="hr-HR" dirty="0" err="1" smtClean="0"/>
              <a:t>Replace</a:t>
            </a:r>
            <a:r>
              <a:rPr lang="hr-HR" dirty="0" smtClean="0"/>
              <a:t> </a:t>
            </a:r>
            <a:r>
              <a:rPr lang="hr-HR" dirty="0" err="1" smtClean="0"/>
              <a:t>the</a:t>
            </a:r>
            <a:r>
              <a:rPr lang="hr-HR" dirty="0" smtClean="0"/>
              <a:t> </a:t>
            </a:r>
            <a:r>
              <a:rPr lang="hr-HR" dirty="0" err="1" smtClean="0"/>
              <a:t>underlined</a:t>
            </a:r>
            <a:r>
              <a:rPr lang="hr-HR" dirty="0" smtClean="0"/>
              <a:t> </a:t>
            </a:r>
            <a:r>
              <a:rPr lang="hr-HR" dirty="0" err="1" smtClean="0"/>
              <a:t>words</a:t>
            </a:r>
            <a:r>
              <a:rPr lang="hr-HR" dirty="0" smtClean="0"/>
              <a:t> </a:t>
            </a:r>
            <a:r>
              <a:rPr lang="hr-HR" dirty="0" err="1" smtClean="0"/>
              <a:t>and</a:t>
            </a:r>
            <a:r>
              <a:rPr lang="hr-HR" dirty="0" smtClean="0"/>
              <a:t> </a:t>
            </a:r>
            <a:r>
              <a:rPr lang="hr-HR" dirty="0" err="1" smtClean="0"/>
              <a:t>phrases</a:t>
            </a:r>
            <a:r>
              <a:rPr lang="hr-HR" dirty="0" smtClean="0"/>
              <a:t> </a:t>
            </a:r>
            <a:r>
              <a:rPr lang="hr-HR" dirty="0" err="1" smtClean="0"/>
              <a:t>with</a:t>
            </a:r>
            <a:r>
              <a:rPr lang="hr-HR" dirty="0" smtClean="0"/>
              <a:t> </a:t>
            </a:r>
            <a:r>
              <a:rPr lang="hr-HR" dirty="0" err="1" smtClean="0"/>
              <a:t>the</a:t>
            </a:r>
            <a:r>
              <a:rPr lang="hr-HR" dirty="0" smtClean="0"/>
              <a:t> </a:t>
            </a:r>
            <a:r>
              <a:rPr lang="hr-HR" dirty="0" err="1" smtClean="0"/>
              <a:t>following</a:t>
            </a:r>
            <a:r>
              <a:rPr lang="hr-HR" dirty="0" smtClean="0"/>
              <a:t>: </a:t>
            </a:r>
          </a:p>
          <a:p>
            <a:pPr eaLnBrk="1" hangingPunct="1">
              <a:defRPr/>
            </a:pPr>
            <a:r>
              <a:rPr lang="hr-HR" i="1" dirty="0" err="1" smtClean="0"/>
              <a:t>Binding</a:t>
            </a:r>
            <a:r>
              <a:rPr lang="hr-HR" i="1" dirty="0" smtClean="0"/>
              <a:t> </a:t>
            </a:r>
            <a:r>
              <a:rPr lang="hr-HR" i="1" dirty="0" err="1" smtClean="0"/>
              <a:t>precedent</a:t>
            </a:r>
            <a:r>
              <a:rPr lang="hr-HR" i="1" dirty="0" smtClean="0"/>
              <a:t>, </a:t>
            </a:r>
            <a:r>
              <a:rPr lang="hr-HR" i="1" dirty="0" err="1" smtClean="0"/>
              <a:t>bound</a:t>
            </a:r>
            <a:r>
              <a:rPr lang="hr-HR" i="1" dirty="0" smtClean="0"/>
              <a:t>, </a:t>
            </a:r>
            <a:r>
              <a:rPr lang="hr-HR" i="1" dirty="0" err="1" smtClean="0"/>
              <a:t>cite</a:t>
            </a:r>
            <a:r>
              <a:rPr lang="hr-HR" i="1" dirty="0" smtClean="0"/>
              <a:t>, </a:t>
            </a:r>
            <a:r>
              <a:rPr lang="hr-HR" i="1" dirty="0" err="1" smtClean="0"/>
              <a:t>consider</a:t>
            </a:r>
            <a:r>
              <a:rPr lang="hr-HR" i="1" dirty="0" smtClean="0"/>
              <a:t>, </a:t>
            </a:r>
            <a:r>
              <a:rPr lang="hr-HR" i="1" dirty="0" err="1" smtClean="0"/>
              <a:t>distinguish</a:t>
            </a:r>
            <a:r>
              <a:rPr lang="hr-HR" i="1" dirty="0" smtClean="0"/>
              <a:t>, </a:t>
            </a:r>
            <a:r>
              <a:rPr lang="hr-HR" i="1" dirty="0" err="1" smtClean="0"/>
              <a:t>override</a:t>
            </a:r>
            <a:r>
              <a:rPr lang="hr-HR" i="1" dirty="0" smtClean="0"/>
              <a:t>, </a:t>
            </a:r>
            <a:r>
              <a:rPr lang="hr-HR" i="1" dirty="0" err="1" smtClean="0"/>
              <a:t>rely</a:t>
            </a:r>
            <a:r>
              <a:rPr lang="hr-HR" i="1" dirty="0" smtClean="0"/>
              <a:t> on/</a:t>
            </a:r>
            <a:r>
              <a:rPr lang="hr-HR" i="1" dirty="0" err="1" smtClean="0"/>
              <a:t>apply</a:t>
            </a:r>
            <a:r>
              <a:rPr lang="hr-HR" i="1" dirty="0" smtClean="0"/>
              <a:t>, </a:t>
            </a:r>
            <a:r>
              <a:rPr lang="hr-HR" i="1" dirty="0" err="1" smtClean="0"/>
              <a:t>revised</a:t>
            </a:r>
            <a:endParaRPr lang="hr-HR" i="1" dirty="0" smtClean="0"/>
          </a:p>
          <a:p>
            <a:pPr eaLnBrk="1" hangingPunct="1">
              <a:defRPr/>
            </a:pPr>
            <a:endParaRPr lang="hr-HR" i="1" dirty="0"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919288" y="404813"/>
            <a:ext cx="8229600" cy="1143000"/>
          </a:xfrm>
        </p:spPr>
        <p:txBody>
          <a:bodyPr/>
          <a:lstStyle/>
          <a:p>
            <a:pPr eaLnBrk="1" hangingPunct="1">
              <a:defRPr/>
            </a:pPr>
            <a:r>
              <a:rPr lang="hr-HR" sz="2400" i="1" dirty="0" err="1"/>
              <a:t>Binding</a:t>
            </a:r>
            <a:r>
              <a:rPr lang="hr-HR" sz="2400" i="1" dirty="0"/>
              <a:t> </a:t>
            </a:r>
            <a:r>
              <a:rPr lang="hr-HR" sz="2400" i="1" dirty="0" err="1"/>
              <a:t>precedent</a:t>
            </a:r>
            <a:r>
              <a:rPr lang="hr-HR" sz="2400" i="1" dirty="0"/>
              <a:t>, </a:t>
            </a:r>
            <a:r>
              <a:rPr lang="hr-HR" sz="2400" i="1" dirty="0" err="1"/>
              <a:t>bound</a:t>
            </a:r>
            <a:r>
              <a:rPr lang="hr-HR" sz="2400" i="1" dirty="0"/>
              <a:t>, </a:t>
            </a:r>
            <a:r>
              <a:rPr lang="hr-HR" sz="2400" i="1" dirty="0" err="1"/>
              <a:t>cite</a:t>
            </a:r>
            <a:r>
              <a:rPr lang="hr-HR" i="1" dirty="0" smtClean="0"/>
              <a:t>, </a:t>
            </a:r>
            <a:r>
              <a:rPr lang="hr-HR" sz="2400" i="1" dirty="0" err="1"/>
              <a:t>consider</a:t>
            </a:r>
            <a:r>
              <a:rPr lang="hr-HR" sz="2400" i="1" dirty="0"/>
              <a:t>, </a:t>
            </a:r>
            <a:br>
              <a:rPr lang="hr-HR" sz="2400" i="1" dirty="0"/>
            </a:br>
            <a:r>
              <a:rPr lang="hr-HR" sz="2400" i="1" dirty="0" err="1"/>
              <a:t>distinguish</a:t>
            </a:r>
            <a:r>
              <a:rPr lang="hr-HR" sz="2400" i="1" dirty="0"/>
              <a:t>, </a:t>
            </a:r>
            <a:r>
              <a:rPr lang="hr-HR" sz="2400" i="1" dirty="0" err="1"/>
              <a:t>override</a:t>
            </a:r>
            <a:r>
              <a:rPr lang="hr-HR" sz="2400" i="1" dirty="0"/>
              <a:t>, </a:t>
            </a:r>
            <a:r>
              <a:rPr lang="hr-HR" sz="2400" i="1" dirty="0" err="1"/>
              <a:t>rely</a:t>
            </a:r>
            <a:r>
              <a:rPr lang="hr-HR" sz="2400" i="1" dirty="0"/>
              <a:t> on/</a:t>
            </a:r>
            <a:r>
              <a:rPr lang="hr-HR" sz="2400" i="1" dirty="0" err="1"/>
              <a:t>apply</a:t>
            </a:r>
            <a:r>
              <a:rPr lang="hr-HR" sz="2400" i="1" dirty="0"/>
              <a:t>, </a:t>
            </a:r>
            <a:r>
              <a:rPr lang="hr-HR" sz="2400" i="1" dirty="0" err="1"/>
              <a:t>revised</a:t>
            </a:r>
            <a:endParaRPr lang="hr-HR" sz="2400" dirty="0"/>
          </a:p>
        </p:txBody>
      </p:sp>
      <p:sp>
        <p:nvSpPr>
          <p:cNvPr id="31747" name="Rectangle 3"/>
          <p:cNvSpPr>
            <a:spLocks noGrp="1" noChangeArrowheads="1"/>
          </p:cNvSpPr>
          <p:nvPr>
            <p:ph type="body" idx="1"/>
          </p:nvPr>
        </p:nvSpPr>
        <p:spPr/>
        <p:txBody>
          <a:bodyPr/>
          <a:lstStyle/>
          <a:p>
            <a:pPr eaLnBrk="1" hangingPunct="1">
              <a:defRPr/>
            </a:pPr>
            <a:r>
              <a:rPr lang="hr-HR" smtClean="0"/>
              <a:t>1. The courts are </a:t>
            </a:r>
            <a:r>
              <a:rPr lang="hr-HR" u="sng" smtClean="0"/>
              <a:t>compelled</a:t>
            </a:r>
            <a:r>
              <a:rPr lang="hr-HR" smtClean="0"/>
              <a:t> to apply the precedent set by a higher court.</a:t>
            </a:r>
          </a:p>
          <a:p>
            <a:pPr eaLnBrk="1" hangingPunct="1">
              <a:defRPr/>
            </a:pPr>
            <a:r>
              <a:rPr lang="hr-HR" smtClean="0"/>
              <a:t>2. During the court case the judge will </a:t>
            </a:r>
            <a:r>
              <a:rPr lang="hr-HR" u="sng" smtClean="0"/>
              <a:t>evaluate</a:t>
            </a:r>
            <a:r>
              <a:rPr lang="hr-HR" smtClean="0"/>
              <a:t> all the evidence and the legal issues.</a:t>
            </a:r>
          </a:p>
          <a:p>
            <a:pPr eaLnBrk="1" hangingPunct="1">
              <a:defRPr/>
            </a:pPr>
            <a:r>
              <a:rPr lang="hr-HR" smtClean="0"/>
              <a:t>3. Judges are required to </a:t>
            </a:r>
            <a:r>
              <a:rPr lang="hr-HR" u="sng" smtClean="0"/>
              <a:t>follow</a:t>
            </a:r>
            <a:r>
              <a:rPr lang="hr-HR" smtClean="0"/>
              <a:t> the ratio, or reasoning, in relevant previous decided cases</a:t>
            </a:r>
          </a:p>
          <a:p>
            <a:pPr eaLnBrk="1" hangingPunct="1">
              <a:defRPr/>
            </a:pPr>
            <a:endParaRPr lang="hr-HR"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hr-HR" sz="2400" i="1" dirty="0" err="1"/>
              <a:t>Binding</a:t>
            </a:r>
            <a:r>
              <a:rPr lang="hr-HR" sz="2400" i="1" dirty="0"/>
              <a:t> </a:t>
            </a:r>
            <a:r>
              <a:rPr lang="hr-HR" sz="2400" i="1" dirty="0" err="1"/>
              <a:t>precedent</a:t>
            </a:r>
            <a:r>
              <a:rPr lang="hr-HR" sz="2400" i="1" dirty="0"/>
              <a:t>, </a:t>
            </a:r>
            <a:r>
              <a:rPr lang="hr-HR" sz="2400" i="1" dirty="0" err="1"/>
              <a:t>bound</a:t>
            </a:r>
            <a:r>
              <a:rPr lang="hr-HR" sz="2400" i="1" dirty="0"/>
              <a:t>, </a:t>
            </a:r>
            <a:r>
              <a:rPr lang="hr-HR" sz="2400" i="1" dirty="0" err="1"/>
              <a:t>cite</a:t>
            </a:r>
            <a:r>
              <a:rPr lang="hr-HR" sz="2400" i="1" dirty="0"/>
              <a:t>, </a:t>
            </a:r>
            <a:r>
              <a:rPr lang="hr-HR" sz="2400" i="1" dirty="0" err="1"/>
              <a:t>consider</a:t>
            </a:r>
            <a:r>
              <a:rPr lang="hr-HR" sz="2400" i="1" dirty="0"/>
              <a:t>, </a:t>
            </a:r>
            <a:br>
              <a:rPr lang="hr-HR" sz="2400" i="1" dirty="0"/>
            </a:br>
            <a:r>
              <a:rPr lang="hr-HR" sz="2400" i="1" dirty="0" err="1"/>
              <a:t>distinguish</a:t>
            </a:r>
            <a:r>
              <a:rPr lang="hr-HR" sz="2400" i="1" dirty="0"/>
              <a:t>, </a:t>
            </a:r>
            <a:r>
              <a:rPr lang="hr-HR" sz="2400" i="1" dirty="0" err="1"/>
              <a:t>override</a:t>
            </a:r>
            <a:r>
              <a:rPr lang="hr-HR" sz="2400" i="1" dirty="0"/>
              <a:t>, </a:t>
            </a:r>
            <a:r>
              <a:rPr lang="hr-HR" sz="2400" i="1" dirty="0" err="1"/>
              <a:t>rely</a:t>
            </a:r>
            <a:r>
              <a:rPr lang="hr-HR" sz="2400" i="1" dirty="0"/>
              <a:t> on/</a:t>
            </a:r>
            <a:r>
              <a:rPr lang="hr-HR" sz="2400" i="1" dirty="0" err="1"/>
              <a:t>apply</a:t>
            </a:r>
            <a:r>
              <a:rPr lang="hr-HR" sz="2400" i="1" dirty="0"/>
              <a:t>, </a:t>
            </a:r>
            <a:r>
              <a:rPr lang="hr-HR" sz="2400" i="1" dirty="0" err="1"/>
              <a:t>revised</a:t>
            </a:r>
            <a:endParaRPr lang="hr-HR" sz="2400" dirty="0"/>
          </a:p>
        </p:txBody>
      </p:sp>
      <p:sp>
        <p:nvSpPr>
          <p:cNvPr id="32771" name="Rectangle 3"/>
          <p:cNvSpPr>
            <a:spLocks noGrp="1" noChangeArrowheads="1"/>
          </p:cNvSpPr>
          <p:nvPr>
            <p:ph type="body" idx="1"/>
          </p:nvPr>
        </p:nvSpPr>
        <p:spPr/>
        <p:txBody>
          <a:bodyPr/>
          <a:lstStyle/>
          <a:p>
            <a:pPr eaLnBrk="1" hangingPunct="1">
              <a:defRPr/>
            </a:pPr>
            <a:r>
              <a:rPr lang="hr-HR" smtClean="0"/>
              <a:t>4. However, the judge may </a:t>
            </a:r>
            <a:r>
              <a:rPr lang="hr-HR" u="sng" smtClean="0"/>
              <a:t>note </a:t>
            </a:r>
            <a:r>
              <a:rPr lang="hr-HR" smtClean="0"/>
              <a:t>a case cited as precedent by counsel as materially different from the one at trial</a:t>
            </a:r>
          </a:p>
          <a:p>
            <a:pPr eaLnBrk="1" hangingPunct="1">
              <a:defRPr/>
            </a:pPr>
            <a:r>
              <a:rPr lang="hr-HR" smtClean="0"/>
              <a:t>5. It is, however, the role of counsel to </a:t>
            </a:r>
            <a:r>
              <a:rPr lang="hr-HR" u="sng" smtClean="0"/>
              <a:t>refer to</a:t>
            </a:r>
            <a:r>
              <a:rPr lang="hr-HR" smtClean="0"/>
              <a:t> relevant previous case decisions</a:t>
            </a:r>
          </a:p>
          <a:p>
            <a:pPr eaLnBrk="1" hangingPunct="1">
              <a:defRPr/>
            </a:pPr>
            <a:r>
              <a:rPr lang="hr-HR" smtClean="0"/>
              <a:t>6. The principle of </a:t>
            </a:r>
            <a:r>
              <a:rPr lang="hr-HR" u="sng" smtClean="0"/>
              <a:t>following the decisions of higher courts</a:t>
            </a:r>
            <a:r>
              <a:rPr lang="hr-HR" smtClean="0"/>
              <a:t> is fundamental to case law.</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Magistrates</a:t>
            </a:r>
            <a:endParaRPr lang="en-US" dirty="0"/>
          </a:p>
        </p:txBody>
      </p:sp>
      <p:sp>
        <p:nvSpPr>
          <p:cNvPr id="3" name="Content Placeholder 2"/>
          <p:cNvSpPr>
            <a:spLocks noGrp="1"/>
          </p:cNvSpPr>
          <p:nvPr>
            <p:ph idx="1"/>
          </p:nvPr>
        </p:nvSpPr>
        <p:spPr/>
        <p:txBody>
          <a:bodyPr>
            <a:normAutofit fontScale="92500" lnSpcReduction="20000"/>
          </a:bodyPr>
          <a:lstStyle/>
          <a:p>
            <a:r>
              <a:rPr lang="en-GB" dirty="0"/>
              <a:t>Magistrates </a:t>
            </a:r>
            <a:r>
              <a:rPr lang="hr-HR" dirty="0"/>
              <a:t>-</a:t>
            </a:r>
            <a:r>
              <a:rPr lang="en-GB" dirty="0" smtClean="0"/>
              <a:t> </a:t>
            </a:r>
            <a:r>
              <a:rPr lang="en-GB" dirty="0"/>
              <a:t>not legal professionals, but rather ordinary members of the public who, upon receiving some basic legal training, are appointed to serve as part-time judges. </a:t>
            </a:r>
            <a:endParaRPr lang="hr-HR" dirty="0" smtClean="0"/>
          </a:p>
          <a:p>
            <a:r>
              <a:rPr lang="en-GB" dirty="0" smtClean="0"/>
              <a:t>The </a:t>
            </a:r>
            <a:r>
              <a:rPr lang="en-GB" dirty="0"/>
              <a:t>qualities a potential </a:t>
            </a:r>
            <a:r>
              <a:rPr lang="en-GB" dirty="0" smtClean="0"/>
              <a:t>magistrate</a:t>
            </a:r>
            <a:r>
              <a:rPr lang="hr-HR" dirty="0" smtClean="0"/>
              <a:t>: </a:t>
            </a:r>
            <a:r>
              <a:rPr lang="en-GB" dirty="0" smtClean="0"/>
              <a:t>‘good </a:t>
            </a:r>
            <a:r>
              <a:rPr lang="en-GB" dirty="0"/>
              <a:t>character, understanding and communication, social awareness, maturity and sound temperament, sound judgment, and commitment and reliability’. </a:t>
            </a:r>
            <a:endParaRPr lang="hr-HR" dirty="0" smtClean="0"/>
          </a:p>
          <a:p>
            <a:r>
              <a:rPr lang="en-GB" dirty="0" smtClean="0"/>
              <a:t>In </a:t>
            </a:r>
            <a:r>
              <a:rPr lang="en-GB" dirty="0"/>
              <a:t>proceedings they usually sit in benches of two or three and are assisted by a legal clerk, who provides advice on points of law. </a:t>
            </a:r>
            <a:endParaRPr lang="hr-HR" dirty="0" smtClean="0"/>
          </a:p>
          <a:p>
            <a:r>
              <a:rPr lang="en-GB" dirty="0" smtClean="0"/>
              <a:t>In addition, </a:t>
            </a:r>
            <a:r>
              <a:rPr lang="en-GB" dirty="0"/>
              <a:t>they perform certain other tasks such as issuing search and arrest warrants, and liquor and betting shop licenses.</a:t>
            </a:r>
            <a:endParaRPr lang="hr-HR" dirty="0"/>
          </a:p>
          <a:p>
            <a:endParaRPr lang="en-US" dirty="0"/>
          </a:p>
        </p:txBody>
      </p:sp>
    </p:spTree>
    <p:extLst>
      <p:ext uri="{BB962C8B-B14F-4D97-AF65-F5344CB8AC3E}">
        <p14:creationId xmlns:p14="http://schemas.microsoft.com/office/powerpoint/2010/main" val="343258942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hr-HR" sz="2400" i="1" dirty="0" err="1"/>
              <a:t>Binding</a:t>
            </a:r>
            <a:r>
              <a:rPr lang="hr-HR" sz="2400" i="1" dirty="0"/>
              <a:t> </a:t>
            </a:r>
            <a:r>
              <a:rPr lang="hr-HR" sz="2400" i="1" dirty="0" err="1"/>
              <a:t>precedent</a:t>
            </a:r>
            <a:r>
              <a:rPr lang="hr-HR" sz="2400" i="1" dirty="0"/>
              <a:t>, </a:t>
            </a:r>
            <a:r>
              <a:rPr lang="hr-HR" sz="2400" i="1" dirty="0" err="1"/>
              <a:t>bound</a:t>
            </a:r>
            <a:r>
              <a:rPr lang="hr-HR" sz="2400" i="1" dirty="0"/>
              <a:t>, </a:t>
            </a:r>
            <a:r>
              <a:rPr lang="hr-HR" sz="2400" i="1" dirty="0" err="1"/>
              <a:t>cite</a:t>
            </a:r>
            <a:r>
              <a:rPr lang="hr-HR" sz="2400" i="1" dirty="0"/>
              <a:t>, </a:t>
            </a:r>
            <a:r>
              <a:rPr lang="hr-HR" sz="2400" i="1" dirty="0" err="1"/>
              <a:t>consider</a:t>
            </a:r>
            <a:r>
              <a:rPr lang="hr-HR" sz="2400" i="1" dirty="0"/>
              <a:t>, </a:t>
            </a:r>
            <a:br>
              <a:rPr lang="hr-HR" sz="2400" i="1" dirty="0"/>
            </a:br>
            <a:r>
              <a:rPr lang="hr-HR" sz="2400" i="1" dirty="0" err="1"/>
              <a:t>distinguish</a:t>
            </a:r>
            <a:r>
              <a:rPr lang="hr-HR" sz="2400" i="1" dirty="0"/>
              <a:t>, </a:t>
            </a:r>
            <a:r>
              <a:rPr lang="hr-HR" sz="2400" i="1" dirty="0" err="1"/>
              <a:t>override</a:t>
            </a:r>
            <a:r>
              <a:rPr lang="hr-HR" sz="2400" i="1" dirty="0"/>
              <a:t>, </a:t>
            </a:r>
            <a:r>
              <a:rPr lang="hr-HR" sz="2400" i="1" dirty="0" err="1"/>
              <a:t>rely</a:t>
            </a:r>
            <a:r>
              <a:rPr lang="hr-HR" sz="2400" i="1" dirty="0"/>
              <a:t> on/</a:t>
            </a:r>
            <a:r>
              <a:rPr lang="hr-HR" sz="2400" i="1" dirty="0" err="1"/>
              <a:t>apply</a:t>
            </a:r>
            <a:r>
              <a:rPr lang="hr-HR" sz="2400" i="1" dirty="0"/>
              <a:t>, </a:t>
            </a:r>
            <a:r>
              <a:rPr lang="hr-HR" sz="2400" i="1" dirty="0" err="1"/>
              <a:t>revised</a:t>
            </a:r>
            <a:endParaRPr lang="hr-HR" sz="2400" dirty="0"/>
          </a:p>
        </p:txBody>
      </p:sp>
      <p:sp>
        <p:nvSpPr>
          <p:cNvPr id="33795" name="Rectangle 3"/>
          <p:cNvSpPr>
            <a:spLocks noGrp="1" noChangeArrowheads="1"/>
          </p:cNvSpPr>
          <p:nvPr>
            <p:ph type="body" idx="1"/>
          </p:nvPr>
        </p:nvSpPr>
        <p:spPr/>
        <p:txBody>
          <a:bodyPr/>
          <a:lstStyle/>
          <a:p>
            <a:pPr eaLnBrk="1" hangingPunct="1">
              <a:defRPr/>
            </a:pPr>
            <a:r>
              <a:rPr lang="hr-HR" dirty="0" smtClean="0"/>
              <a:t>7. </a:t>
            </a:r>
            <a:r>
              <a:rPr lang="hr-HR" dirty="0" err="1" smtClean="0"/>
              <a:t>The</a:t>
            </a:r>
            <a:r>
              <a:rPr lang="hr-HR" dirty="0" smtClean="0"/>
              <a:t> </a:t>
            </a:r>
            <a:r>
              <a:rPr lang="hr-HR" dirty="0" err="1" smtClean="0"/>
              <a:t>Law</a:t>
            </a:r>
            <a:r>
              <a:rPr lang="hr-HR" dirty="0" smtClean="0"/>
              <a:t> </a:t>
            </a:r>
            <a:r>
              <a:rPr lang="hr-HR" dirty="0" err="1" smtClean="0"/>
              <a:t>Reports</a:t>
            </a:r>
            <a:r>
              <a:rPr lang="hr-HR" dirty="0" smtClean="0"/>
              <a:t> </a:t>
            </a:r>
            <a:r>
              <a:rPr lang="hr-HR" dirty="0" err="1" smtClean="0"/>
              <a:t>series</a:t>
            </a:r>
            <a:r>
              <a:rPr lang="hr-HR" dirty="0" smtClean="0"/>
              <a:t> are </a:t>
            </a:r>
            <a:r>
              <a:rPr lang="hr-HR" dirty="0" err="1" smtClean="0"/>
              <a:t>the</a:t>
            </a:r>
            <a:r>
              <a:rPr lang="hr-HR" dirty="0" smtClean="0"/>
              <a:t> most </a:t>
            </a:r>
            <a:r>
              <a:rPr lang="hr-HR" dirty="0" err="1" smtClean="0"/>
              <a:t>frequently</a:t>
            </a:r>
            <a:r>
              <a:rPr lang="hr-HR" dirty="0" smtClean="0"/>
              <a:t> </a:t>
            </a:r>
            <a:r>
              <a:rPr lang="hr-HR" dirty="0" err="1" smtClean="0"/>
              <a:t>cited</a:t>
            </a:r>
            <a:r>
              <a:rPr lang="hr-HR" dirty="0" smtClean="0"/>
              <a:t> </a:t>
            </a:r>
            <a:r>
              <a:rPr lang="hr-HR" dirty="0" err="1" smtClean="0"/>
              <a:t>reports</a:t>
            </a:r>
            <a:r>
              <a:rPr lang="hr-HR" dirty="0" smtClean="0"/>
              <a:t> </a:t>
            </a:r>
            <a:r>
              <a:rPr lang="hr-HR" dirty="0" err="1" smtClean="0"/>
              <a:t>because</a:t>
            </a:r>
            <a:r>
              <a:rPr lang="hr-HR" dirty="0" smtClean="0"/>
              <a:t> </a:t>
            </a:r>
            <a:r>
              <a:rPr lang="hr-HR" dirty="0" err="1" smtClean="0"/>
              <a:t>the</a:t>
            </a:r>
            <a:r>
              <a:rPr lang="hr-HR" dirty="0" smtClean="0"/>
              <a:t> </a:t>
            </a:r>
            <a:r>
              <a:rPr lang="hr-HR" dirty="0" err="1" smtClean="0"/>
              <a:t>text</a:t>
            </a:r>
            <a:r>
              <a:rPr lang="hr-HR" dirty="0" smtClean="0"/>
              <a:t> </a:t>
            </a:r>
            <a:r>
              <a:rPr lang="hr-HR" dirty="0" err="1" smtClean="0"/>
              <a:t>is</a:t>
            </a:r>
            <a:r>
              <a:rPr lang="hr-HR" dirty="0" smtClean="0"/>
              <a:t> </a:t>
            </a:r>
            <a:r>
              <a:rPr lang="hr-HR" u="sng" dirty="0" err="1" smtClean="0"/>
              <a:t>edited</a:t>
            </a:r>
            <a:r>
              <a:rPr lang="hr-HR" dirty="0" smtClean="0"/>
              <a:t> </a:t>
            </a:r>
            <a:r>
              <a:rPr lang="hr-HR" dirty="0" err="1" smtClean="0"/>
              <a:t>by</a:t>
            </a:r>
            <a:r>
              <a:rPr lang="hr-HR" dirty="0" smtClean="0"/>
              <a:t> </a:t>
            </a:r>
            <a:r>
              <a:rPr lang="hr-HR" dirty="0" err="1" smtClean="0"/>
              <a:t>the</a:t>
            </a:r>
            <a:r>
              <a:rPr lang="hr-HR" dirty="0" smtClean="0"/>
              <a:t> </a:t>
            </a:r>
            <a:r>
              <a:rPr lang="hr-HR" dirty="0" err="1" smtClean="0"/>
              <a:t>trial</a:t>
            </a:r>
            <a:r>
              <a:rPr lang="hr-HR" dirty="0" smtClean="0"/>
              <a:t> </a:t>
            </a:r>
            <a:r>
              <a:rPr lang="hr-HR" dirty="0" err="1" smtClean="0"/>
              <a:t>judge</a:t>
            </a:r>
            <a:r>
              <a:rPr lang="hr-HR" dirty="0" smtClean="0"/>
              <a:t>.</a:t>
            </a:r>
          </a:p>
          <a:p>
            <a:pPr eaLnBrk="1" hangingPunct="1">
              <a:defRPr/>
            </a:pPr>
            <a:r>
              <a:rPr lang="hr-HR" dirty="0" smtClean="0"/>
              <a:t>8. New </a:t>
            </a:r>
            <a:r>
              <a:rPr lang="hr-HR" dirty="0" err="1" smtClean="0"/>
              <a:t>legislation</a:t>
            </a:r>
            <a:r>
              <a:rPr lang="hr-HR" dirty="0" smtClean="0"/>
              <a:t> </a:t>
            </a:r>
            <a:r>
              <a:rPr lang="hr-HR" dirty="0" err="1" smtClean="0"/>
              <a:t>may</a:t>
            </a:r>
            <a:r>
              <a:rPr lang="hr-HR" dirty="0" smtClean="0"/>
              <a:t> </a:t>
            </a:r>
            <a:r>
              <a:rPr lang="hr-HR" u="sng" dirty="0" err="1" smtClean="0"/>
              <a:t>pay</a:t>
            </a:r>
            <a:r>
              <a:rPr lang="hr-HR" u="sng" dirty="0" smtClean="0"/>
              <a:t> no </a:t>
            </a:r>
            <a:r>
              <a:rPr lang="hr-HR" u="sng" dirty="0" err="1" smtClean="0"/>
              <a:t>attention</a:t>
            </a:r>
            <a:r>
              <a:rPr lang="hr-HR" dirty="0" smtClean="0"/>
              <a:t> </a:t>
            </a:r>
            <a:r>
              <a:rPr lang="hr-HR" u="sng" dirty="0" smtClean="0"/>
              <a:t>to</a:t>
            </a:r>
            <a:r>
              <a:rPr lang="hr-HR" dirty="0" smtClean="0"/>
              <a:t> </a:t>
            </a:r>
            <a:r>
              <a:rPr lang="hr-HR" dirty="0" err="1" smtClean="0"/>
              <a:t>the</a:t>
            </a:r>
            <a:r>
              <a:rPr lang="hr-HR" dirty="0" smtClean="0"/>
              <a:t> </a:t>
            </a:r>
            <a:r>
              <a:rPr lang="hr-HR" dirty="0" err="1" smtClean="0"/>
              <a:t>decision</a:t>
            </a:r>
            <a:r>
              <a:rPr lang="hr-HR" dirty="0" smtClean="0"/>
              <a:t> </a:t>
            </a:r>
            <a:r>
              <a:rPr lang="hr-HR" dirty="0" err="1" smtClean="0"/>
              <a:t>of</a:t>
            </a:r>
            <a:r>
              <a:rPr lang="hr-HR" dirty="0" smtClean="0"/>
              <a:t> </a:t>
            </a:r>
            <a:r>
              <a:rPr lang="hr-HR" dirty="0" err="1" smtClean="0"/>
              <a:t>an</a:t>
            </a:r>
            <a:r>
              <a:rPr lang="hr-HR" dirty="0" smtClean="0"/>
              <a:t> </a:t>
            </a:r>
            <a:r>
              <a:rPr lang="hr-HR" dirty="0" err="1" smtClean="0"/>
              <a:t>earlier</a:t>
            </a:r>
            <a:r>
              <a:rPr lang="hr-HR" dirty="0" smtClean="0"/>
              <a:t> </a:t>
            </a:r>
            <a:r>
              <a:rPr lang="hr-HR" dirty="0" err="1" smtClean="0"/>
              <a:t>court</a:t>
            </a:r>
            <a:r>
              <a:rPr lang="hr-HR" dirty="0" smtClean="0"/>
              <a:t> </a:t>
            </a:r>
            <a:r>
              <a:rPr lang="hr-HR" dirty="0" err="1" smtClean="0"/>
              <a:t>judgment</a:t>
            </a:r>
            <a:r>
              <a:rPr lang="hr-HR" dirty="0" smtClean="0"/>
              <a:t>.</a:t>
            </a:r>
          </a:p>
          <a:p>
            <a:pPr eaLnBrk="1" hangingPunct="1">
              <a:defRPr/>
            </a:pPr>
            <a:endParaRPr lang="hr-HR" dirty="0"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hr-HR" smtClean="0"/>
              <a:t>Exercise 2</a:t>
            </a:r>
          </a:p>
        </p:txBody>
      </p:sp>
      <p:graphicFrame>
        <p:nvGraphicFramePr>
          <p:cNvPr id="34850" name="Group 34"/>
          <p:cNvGraphicFramePr>
            <a:graphicFrameLocks noGrp="1"/>
          </p:cNvGraphicFramePr>
          <p:nvPr>
            <p:ph idx="1"/>
          </p:nvPr>
        </p:nvGraphicFramePr>
        <p:xfrm>
          <a:off x="1981200" y="1600201"/>
          <a:ext cx="8229600" cy="4530726"/>
        </p:xfrm>
        <a:graphic>
          <a:graphicData uri="http://schemas.openxmlformats.org/drawingml/2006/table">
            <a:tbl>
              <a:tblPr/>
              <a:tblGrid>
                <a:gridCol w="2743200"/>
                <a:gridCol w="2743200"/>
                <a:gridCol w="2743200"/>
              </a:tblGrid>
              <a:tr h="7556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hr-HR" sz="2800" b="0" i="0" u="none" strike="noStrike" cap="none" normalizeH="0" baseline="0" smtClean="0">
                          <a:ln>
                            <a:noFill/>
                          </a:ln>
                          <a:solidFill>
                            <a:schemeClr val="tx1"/>
                          </a:solidFill>
                          <a:effectLst>
                            <a:outerShdw blurRad="38100" dist="38100" dir="2700000" algn="tl">
                              <a:srgbClr val="000000"/>
                            </a:outerShdw>
                          </a:effectLst>
                          <a:latin typeface="Tahoma" charset="0"/>
                        </a:rPr>
                        <a:t>VERB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hr-HR" sz="2800" b="0" i="0" u="none" strike="noStrike" cap="none" normalizeH="0" baseline="0" smtClean="0">
                          <a:ln>
                            <a:noFill/>
                          </a:ln>
                          <a:solidFill>
                            <a:schemeClr val="tx1"/>
                          </a:solidFill>
                          <a:effectLst>
                            <a:outerShdw blurRad="38100" dist="38100" dir="2700000" algn="tl">
                              <a:srgbClr val="000000"/>
                            </a:outerShdw>
                          </a:effectLst>
                          <a:latin typeface="Tahoma" charset="0"/>
                        </a:rPr>
                        <a:t>NOUN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hr-HR" sz="2800" b="0" i="0" u="none" strike="noStrike" cap="none" normalizeH="0" baseline="0" smtClean="0">
                          <a:ln>
                            <a:noFill/>
                          </a:ln>
                          <a:solidFill>
                            <a:schemeClr val="tx1"/>
                          </a:solidFill>
                          <a:effectLst>
                            <a:outerShdw blurRad="38100" dist="38100" dir="2700000" algn="tl">
                              <a:srgbClr val="000000"/>
                            </a:outerShdw>
                          </a:effectLst>
                          <a:latin typeface="Tahoma" charset="0"/>
                        </a:rPr>
                        <a:t>ADJECTIVE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0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hr-HR" sz="2800" b="0" i="0" u="none" strike="noStrike" cap="none" normalizeH="0" baseline="0" smtClean="0">
                          <a:ln>
                            <a:noFill/>
                          </a:ln>
                          <a:solidFill>
                            <a:schemeClr val="tx1"/>
                          </a:solidFill>
                          <a:effectLst>
                            <a:outerShdw blurRad="38100" dist="38100" dir="2700000" algn="tl">
                              <a:srgbClr val="000000"/>
                            </a:outerShdw>
                          </a:effectLst>
                          <a:latin typeface="Tahoma" charset="0"/>
                        </a:rPr>
                        <a:t>cite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sr-Latn-CS" sz="2800" b="0"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hr-HR" sz="2800" b="0" i="0" u="none" strike="noStrike" cap="none" normalizeH="0" baseline="0" smtClean="0">
                          <a:ln>
                            <a:noFill/>
                          </a:ln>
                          <a:solidFill>
                            <a:schemeClr val="tx1"/>
                          </a:solidFill>
                          <a:effectLst>
                            <a:outerShdw blurRad="38100" dist="38100" dir="2700000" algn="tl">
                              <a:srgbClr val="000000"/>
                            </a:outerShdw>
                          </a:effectLst>
                          <a:latin typeface="Tahoma"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56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hr-HR" sz="2800" b="0" i="0" u="none" strike="noStrike" cap="none" normalizeH="0" baseline="0" smtClean="0">
                          <a:ln>
                            <a:noFill/>
                          </a:ln>
                          <a:solidFill>
                            <a:schemeClr val="tx1"/>
                          </a:solidFill>
                          <a:effectLst>
                            <a:outerShdw blurRad="38100" dist="38100" dir="2700000" algn="tl">
                              <a:srgbClr val="000000"/>
                            </a:outerShdw>
                          </a:effectLst>
                          <a:latin typeface="Tahoma" charset="0"/>
                        </a:rPr>
                        <a:t>apply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sr-Latn-CS" sz="2800" b="0"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sr-Latn-CS" sz="2800" b="0"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56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hr-HR" sz="2800" b="0" i="0" u="none" strike="noStrike" cap="none" normalizeH="0" baseline="0" smtClean="0">
                          <a:ln>
                            <a:noFill/>
                          </a:ln>
                          <a:solidFill>
                            <a:schemeClr val="tx1"/>
                          </a:solidFill>
                          <a:effectLst>
                            <a:outerShdw blurRad="38100" dist="38100" dir="2700000" algn="tl">
                              <a:srgbClr val="000000"/>
                            </a:outerShdw>
                          </a:effectLst>
                          <a:latin typeface="Tahoma" charset="0"/>
                        </a:rPr>
                        <a:t>precede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sr-Latn-CS" sz="2800" b="0"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sr-Latn-CS" sz="2800" b="0"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0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sr-Latn-CS" sz="2800" b="0"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hr-HR" sz="2800" b="0" i="0" u="none" strike="noStrike" cap="none" normalizeH="0" baseline="0" smtClean="0">
                          <a:ln>
                            <a:noFill/>
                          </a:ln>
                          <a:solidFill>
                            <a:schemeClr val="tx1"/>
                          </a:solidFill>
                          <a:effectLst>
                            <a:outerShdw blurRad="38100" dist="38100" dir="2700000" algn="tl">
                              <a:srgbClr val="000000"/>
                            </a:outerShdw>
                          </a:effectLst>
                          <a:latin typeface="Tahoma" charset="0"/>
                        </a:rPr>
                        <a:t>persuasion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sr-Latn-CS" sz="2800" b="0"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56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hr-HR" sz="2800" b="0" i="0" u="none" strike="noStrike" cap="none" normalizeH="0" baseline="0" smtClean="0">
                          <a:ln>
                            <a:noFill/>
                          </a:ln>
                          <a:solidFill>
                            <a:schemeClr val="tx1"/>
                          </a:solidFill>
                          <a:effectLst>
                            <a:outerShdw blurRad="38100" dist="38100" dir="2700000" algn="tl">
                              <a:srgbClr val="000000"/>
                            </a:outerShdw>
                          </a:effectLst>
                          <a:latin typeface="Tahoma" charset="0"/>
                        </a:rPr>
                        <a:t>bind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hr-HR" sz="2800" b="0" i="0" u="none" strike="noStrike" cap="none" normalizeH="0" baseline="0" smtClean="0">
                          <a:ln>
                            <a:noFill/>
                          </a:ln>
                          <a:solidFill>
                            <a:schemeClr val="tx1"/>
                          </a:solidFill>
                          <a:effectLst>
                            <a:outerShdw blurRad="38100" dist="38100" dir="2700000" algn="tl">
                              <a:srgbClr val="000000"/>
                            </a:outerShdw>
                          </a:effectLst>
                          <a:latin typeface="Tahoma"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sr-Latn-CS" sz="2800" b="0"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hr-HR" smtClean="0"/>
              <a:t>Exercise 3</a:t>
            </a:r>
          </a:p>
        </p:txBody>
      </p:sp>
      <p:sp>
        <p:nvSpPr>
          <p:cNvPr id="36867" name="Rectangle 3"/>
          <p:cNvSpPr>
            <a:spLocks noGrp="1" noChangeArrowheads="1"/>
          </p:cNvSpPr>
          <p:nvPr>
            <p:ph type="body" idx="1"/>
          </p:nvPr>
        </p:nvSpPr>
        <p:spPr/>
        <p:txBody>
          <a:bodyPr/>
          <a:lstStyle/>
          <a:p>
            <a:pPr eaLnBrk="1" hangingPunct="1">
              <a:defRPr/>
            </a:pPr>
            <a:r>
              <a:rPr lang="hr-HR" smtClean="0"/>
              <a:t>Complete the sentences with appropriate words from the table above:</a:t>
            </a:r>
          </a:p>
          <a:p>
            <a:pPr eaLnBrk="1" hangingPunct="1">
              <a:defRPr/>
            </a:pPr>
            <a:r>
              <a:rPr lang="hr-HR" smtClean="0"/>
              <a:t>1. Well, that decision of the Appeal Court is going to be ...........on the case we’ve got at trial just now.</a:t>
            </a:r>
          </a:p>
          <a:p>
            <a:pPr eaLnBrk="1" hangingPunct="1">
              <a:defRPr/>
            </a:pPr>
            <a:r>
              <a:rPr lang="hr-HR" smtClean="0"/>
              <a:t>2. We need to convince the judge that the rule in </a:t>
            </a:r>
            <a:r>
              <a:rPr lang="hr-HR" i="1" smtClean="0"/>
              <a:t>Meah v Roberts </a:t>
            </a:r>
            <a:r>
              <a:rPr lang="hr-HR" smtClean="0"/>
              <a:t>is </a:t>
            </a:r>
            <a:r>
              <a:rPr lang="hr-HR" i="1" smtClean="0"/>
              <a:t>.......... </a:t>
            </a:r>
            <a:r>
              <a:rPr lang="hr-HR" smtClean="0"/>
              <a:t>to this case.</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hr-HR" smtClean="0"/>
              <a:t>Exercise 3</a:t>
            </a:r>
          </a:p>
        </p:txBody>
      </p:sp>
      <p:sp>
        <p:nvSpPr>
          <p:cNvPr id="37891" name="Rectangle 3"/>
          <p:cNvSpPr>
            <a:spLocks noGrp="1" noChangeArrowheads="1"/>
          </p:cNvSpPr>
          <p:nvPr>
            <p:ph type="body" idx="1"/>
          </p:nvPr>
        </p:nvSpPr>
        <p:spPr/>
        <p:txBody>
          <a:bodyPr/>
          <a:lstStyle/>
          <a:p>
            <a:pPr eaLnBrk="1" hangingPunct="1">
              <a:defRPr/>
            </a:pPr>
            <a:r>
              <a:rPr lang="hr-HR" smtClean="0"/>
              <a:t>3. Can you check the case.....?</a:t>
            </a:r>
          </a:p>
          <a:p>
            <a:pPr eaLnBrk="1" hangingPunct="1">
              <a:defRPr/>
            </a:pPr>
            <a:r>
              <a:rPr lang="hr-HR" smtClean="0"/>
              <a:t>I think the year’s wrong.</a:t>
            </a:r>
          </a:p>
          <a:p>
            <a:pPr eaLnBrk="1" hangingPunct="1">
              <a:defRPr/>
            </a:pPr>
            <a:r>
              <a:rPr lang="hr-HR" smtClean="0"/>
              <a:t>4. Should we add to our argument that </a:t>
            </a:r>
            <a:r>
              <a:rPr lang="hr-HR" i="1" smtClean="0"/>
              <a:t>Edwards v Peck</a:t>
            </a:r>
            <a:r>
              <a:rPr lang="hr-HR" smtClean="0"/>
              <a:t> is a .......precedent given the legal issues, although the judge isn’t bound to follow it?</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Answer</a:t>
            </a:r>
            <a:r>
              <a:rPr lang="hr-HR" dirty="0" smtClean="0"/>
              <a:t> </a:t>
            </a:r>
            <a:r>
              <a:rPr lang="hr-HR" dirty="0" err="1" smtClean="0"/>
              <a:t>the</a:t>
            </a:r>
            <a:r>
              <a:rPr lang="hr-HR" dirty="0" smtClean="0"/>
              <a:t> </a:t>
            </a:r>
            <a:r>
              <a:rPr lang="hr-HR" dirty="0" err="1" smtClean="0"/>
              <a:t>following</a:t>
            </a:r>
            <a:r>
              <a:rPr lang="hr-HR" dirty="0" smtClean="0"/>
              <a:t> </a:t>
            </a:r>
            <a:r>
              <a:rPr lang="hr-HR" smtClean="0"/>
              <a:t>questions</a:t>
            </a:r>
            <a:endParaRPr lang="en-US"/>
          </a:p>
        </p:txBody>
      </p:sp>
      <p:sp>
        <p:nvSpPr>
          <p:cNvPr id="3" name="Content Placeholder 2"/>
          <p:cNvSpPr>
            <a:spLocks noGrp="1"/>
          </p:cNvSpPr>
          <p:nvPr>
            <p:ph idx="1"/>
          </p:nvPr>
        </p:nvSpPr>
        <p:spPr/>
        <p:txBody>
          <a:bodyPr>
            <a:normAutofit fontScale="92500" lnSpcReduction="10000"/>
          </a:bodyPr>
          <a:lstStyle/>
          <a:p>
            <a:r>
              <a:rPr lang="en-GB" dirty="0"/>
              <a:t> </a:t>
            </a:r>
            <a:endParaRPr lang="hr-HR" dirty="0"/>
          </a:p>
          <a:p>
            <a:pPr lvl="0" fontAlgn="base"/>
            <a:r>
              <a:rPr lang="hr-HR" dirty="0" err="1"/>
              <a:t>Explain</a:t>
            </a:r>
            <a:r>
              <a:rPr lang="hr-HR" dirty="0"/>
              <a:t> </a:t>
            </a:r>
            <a:r>
              <a:rPr lang="hr-HR" dirty="0" err="1"/>
              <a:t>the</a:t>
            </a:r>
            <a:r>
              <a:rPr lang="hr-HR" dirty="0"/>
              <a:t> </a:t>
            </a:r>
            <a:r>
              <a:rPr lang="hr-HR" dirty="0" err="1"/>
              <a:t>concept</a:t>
            </a:r>
            <a:r>
              <a:rPr lang="hr-HR" dirty="0"/>
              <a:t> </a:t>
            </a:r>
            <a:r>
              <a:rPr lang="hr-HR" dirty="0" err="1"/>
              <a:t>of</a:t>
            </a:r>
            <a:r>
              <a:rPr lang="hr-HR" dirty="0"/>
              <a:t> </a:t>
            </a:r>
            <a:r>
              <a:rPr lang="hr-HR" i="1" dirty="0"/>
              <a:t>stare </a:t>
            </a:r>
            <a:r>
              <a:rPr lang="hr-HR" i="1" dirty="0" err="1"/>
              <a:t>decisis</a:t>
            </a:r>
            <a:r>
              <a:rPr lang="hr-HR" dirty="0"/>
              <a:t>.</a:t>
            </a:r>
          </a:p>
          <a:p>
            <a:pPr lvl="0" fontAlgn="base"/>
            <a:r>
              <a:rPr lang="hr-HR" dirty="0" err="1"/>
              <a:t>What</a:t>
            </a:r>
            <a:r>
              <a:rPr lang="hr-HR" dirty="0"/>
              <a:t> </a:t>
            </a:r>
            <a:r>
              <a:rPr lang="hr-HR" dirty="0" err="1"/>
              <a:t>is</a:t>
            </a:r>
            <a:r>
              <a:rPr lang="hr-HR" dirty="0"/>
              <a:t> </a:t>
            </a:r>
            <a:r>
              <a:rPr lang="hr-HR" dirty="0" err="1"/>
              <a:t>the</a:t>
            </a:r>
            <a:r>
              <a:rPr lang="hr-HR" dirty="0"/>
              <a:t> </a:t>
            </a:r>
            <a:r>
              <a:rPr lang="hr-HR" dirty="0" err="1"/>
              <a:t>difference</a:t>
            </a:r>
            <a:r>
              <a:rPr lang="hr-HR" dirty="0"/>
              <a:t> </a:t>
            </a:r>
            <a:r>
              <a:rPr lang="hr-HR" dirty="0" err="1"/>
              <a:t>between</a:t>
            </a:r>
            <a:r>
              <a:rPr lang="hr-HR" dirty="0"/>
              <a:t> a </a:t>
            </a:r>
            <a:r>
              <a:rPr lang="hr-HR" dirty="0" err="1"/>
              <a:t>binding</a:t>
            </a:r>
            <a:r>
              <a:rPr lang="hr-HR" dirty="0"/>
              <a:t> </a:t>
            </a:r>
            <a:r>
              <a:rPr lang="hr-HR" dirty="0" err="1"/>
              <a:t>precedent</a:t>
            </a:r>
            <a:r>
              <a:rPr lang="hr-HR" dirty="0"/>
              <a:t> </a:t>
            </a:r>
            <a:r>
              <a:rPr lang="hr-HR" dirty="0" err="1"/>
              <a:t>and</a:t>
            </a:r>
            <a:r>
              <a:rPr lang="hr-HR" dirty="0"/>
              <a:t> a </a:t>
            </a:r>
            <a:r>
              <a:rPr lang="hr-HR" dirty="0" err="1"/>
              <a:t>persuasive</a:t>
            </a:r>
            <a:r>
              <a:rPr lang="hr-HR" dirty="0"/>
              <a:t> </a:t>
            </a:r>
            <a:r>
              <a:rPr lang="hr-HR" dirty="0" err="1"/>
              <a:t>authority</a:t>
            </a:r>
            <a:r>
              <a:rPr lang="hr-HR" dirty="0"/>
              <a:t>?</a:t>
            </a:r>
          </a:p>
          <a:p>
            <a:pPr lvl="0" fontAlgn="base"/>
            <a:r>
              <a:rPr lang="hr-HR" dirty="0" err="1"/>
              <a:t>Explain</a:t>
            </a:r>
            <a:r>
              <a:rPr lang="hr-HR" dirty="0"/>
              <a:t> </a:t>
            </a:r>
            <a:r>
              <a:rPr lang="hr-HR" dirty="0" err="1"/>
              <a:t>the</a:t>
            </a:r>
            <a:r>
              <a:rPr lang="hr-HR" dirty="0"/>
              <a:t> </a:t>
            </a:r>
            <a:r>
              <a:rPr lang="hr-HR" dirty="0" err="1"/>
              <a:t>concept</a:t>
            </a:r>
            <a:r>
              <a:rPr lang="hr-HR" dirty="0"/>
              <a:t> </a:t>
            </a:r>
            <a:r>
              <a:rPr lang="hr-HR" dirty="0" err="1"/>
              <a:t>of</a:t>
            </a:r>
            <a:r>
              <a:rPr lang="hr-HR" dirty="0"/>
              <a:t> </a:t>
            </a:r>
            <a:r>
              <a:rPr lang="hr-HR" dirty="0" err="1"/>
              <a:t>the</a:t>
            </a:r>
            <a:r>
              <a:rPr lang="hr-HR" dirty="0"/>
              <a:t> original </a:t>
            </a:r>
            <a:r>
              <a:rPr lang="hr-HR" dirty="0" err="1"/>
              <a:t>precedent</a:t>
            </a:r>
            <a:r>
              <a:rPr lang="hr-HR" dirty="0"/>
              <a:t>.</a:t>
            </a:r>
          </a:p>
          <a:p>
            <a:pPr lvl="0" fontAlgn="base"/>
            <a:r>
              <a:rPr lang="hr-HR" dirty="0" err="1"/>
              <a:t>Explain</a:t>
            </a:r>
            <a:r>
              <a:rPr lang="hr-HR" dirty="0"/>
              <a:t> </a:t>
            </a:r>
            <a:r>
              <a:rPr lang="hr-HR" dirty="0" err="1"/>
              <a:t>the</a:t>
            </a:r>
            <a:r>
              <a:rPr lang="hr-HR" dirty="0"/>
              <a:t> </a:t>
            </a:r>
            <a:r>
              <a:rPr lang="hr-HR" dirty="0" err="1"/>
              <a:t>difference</a:t>
            </a:r>
            <a:r>
              <a:rPr lang="hr-HR" dirty="0"/>
              <a:t> </a:t>
            </a:r>
            <a:r>
              <a:rPr lang="hr-HR" dirty="0" err="1"/>
              <a:t>between</a:t>
            </a:r>
            <a:r>
              <a:rPr lang="hr-HR" b="1" dirty="0"/>
              <a:t> </a:t>
            </a:r>
            <a:r>
              <a:rPr lang="hr-HR" i="1" dirty="0" err="1"/>
              <a:t>obiter</a:t>
            </a:r>
            <a:r>
              <a:rPr lang="hr-HR" i="1" dirty="0"/>
              <a:t> </a:t>
            </a:r>
            <a:r>
              <a:rPr lang="hr-HR" i="1" dirty="0" err="1"/>
              <a:t>dicta</a:t>
            </a:r>
            <a:r>
              <a:rPr lang="hr-HR" dirty="0"/>
              <a:t> </a:t>
            </a:r>
            <a:r>
              <a:rPr lang="hr-HR" dirty="0" err="1"/>
              <a:t>and</a:t>
            </a:r>
            <a:r>
              <a:rPr lang="hr-HR" dirty="0"/>
              <a:t> </a:t>
            </a:r>
            <a:r>
              <a:rPr lang="hr-HR" i="1" dirty="0" err="1"/>
              <a:t>ratio</a:t>
            </a:r>
            <a:r>
              <a:rPr lang="hr-HR" i="1" dirty="0"/>
              <a:t> </a:t>
            </a:r>
            <a:r>
              <a:rPr lang="hr-HR" i="1" dirty="0" err="1"/>
              <a:t>decidendi</a:t>
            </a:r>
            <a:r>
              <a:rPr lang="hr-HR" dirty="0"/>
              <a:t>.</a:t>
            </a:r>
          </a:p>
          <a:p>
            <a:pPr lvl="0" fontAlgn="base"/>
            <a:r>
              <a:rPr lang="hr-HR" dirty="0"/>
              <a:t>How </a:t>
            </a:r>
            <a:r>
              <a:rPr lang="hr-HR" dirty="0" err="1"/>
              <a:t>can</a:t>
            </a:r>
            <a:r>
              <a:rPr lang="hr-HR" dirty="0"/>
              <a:t> a </a:t>
            </a:r>
            <a:r>
              <a:rPr lang="hr-HR" dirty="0" err="1"/>
              <a:t>precedent</a:t>
            </a:r>
            <a:r>
              <a:rPr lang="hr-HR" dirty="0"/>
              <a:t> </a:t>
            </a:r>
            <a:r>
              <a:rPr lang="hr-HR" dirty="0" err="1"/>
              <a:t>be</a:t>
            </a:r>
            <a:r>
              <a:rPr lang="hr-HR" dirty="0"/>
              <a:t> </a:t>
            </a:r>
            <a:r>
              <a:rPr lang="hr-HR" dirty="0" err="1"/>
              <a:t>avoided</a:t>
            </a:r>
            <a:r>
              <a:rPr lang="hr-HR" dirty="0"/>
              <a:t>?</a:t>
            </a:r>
          </a:p>
          <a:p>
            <a:pPr lvl="0" fontAlgn="base"/>
            <a:r>
              <a:rPr lang="hr-HR" dirty="0" err="1"/>
              <a:t>Where</a:t>
            </a:r>
            <a:r>
              <a:rPr lang="hr-HR" dirty="0"/>
              <a:t> are </a:t>
            </a:r>
            <a:r>
              <a:rPr lang="hr-HR" dirty="0" err="1"/>
              <a:t>judicial</a:t>
            </a:r>
            <a:r>
              <a:rPr lang="hr-HR" dirty="0"/>
              <a:t> </a:t>
            </a:r>
            <a:r>
              <a:rPr lang="hr-HR" dirty="0" err="1"/>
              <a:t>decisions</a:t>
            </a:r>
            <a:r>
              <a:rPr lang="hr-HR" dirty="0"/>
              <a:t> </a:t>
            </a:r>
            <a:r>
              <a:rPr lang="hr-HR" dirty="0" err="1"/>
              <a:t>recorded</a:t>
            </a:r>
            <a:r>
              <a:rPr lang="hr-HR" dirty="0"/>
              <a:t>?</a:t>
            </a:r>
          </a:p>
          <a:p>
            <a:endParaRPr lang="en-US" dirty="0"/>
          </a:p>
        </p:txBody>
      </p:sp>
    </p:spTree>
    <p:extLst>
      <p:ext uri="{BB962C8B-B14F-4D97-AF65-F5344CB8AC3E}">
        <p14:creationId xmlns:p14="http://schemas.microsoft.com/office/powerpoint/2010/main" val="324197026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hr-HR" dirty="0" smtClean="0"/>
              <a:t>To </a:t>
            </a:r>
            <a:r>
              <a:rPr lang="hr-HR" dirty="0" err="1" smtClean="0"/>
              <a:t>be</a:t>
            </a:r>
            <a:r>
              <a:rPr lang="hr-HR" dirty="0" smtClean="0"/>
              <a:t> </a:t>
            </a:r>
            <a:r>
              <a:rPr lang="hr-HR" dirty="0" err="1" smtClean="0"/>
              <a:t>remembered</a:t>
            </a:r>
            <a:endParaRPr lang="hr-HR" dirty="0"/>
          </a:p>
        </p:txBody>
      </p:sp>
      <p:sp>
        <p:nvSpPr>
          <p:cNvPr id="3" name="Content Placeholder 2"/>
          <p:cNvSpPr>
            <a:spLocks noGrp="1"/>
          </p:cNvSpPr>
          <p:nvPr>
            <p:ph idx="1"/>
          </p:nvPr>
        </p:nvSpPr>
        <p:spPr/>
        <p:txBody>
          <a:bodyPr>
            <a:normAutofit lnSpcReduction="10000"/>
          </a:bodyPr>
          <a:lstStyle/>
          <a:p>
            <a:pPr>
              <a:defRPr/>
            </a:pPr>
            <a:r>
              <a:rPr lang="hr-HR" dirty="0" err="1" smtClean="0"/>
              <a:t>Definition</a:t>
            </a:r>
            <a:r>
              <a:rPr lang="hr-HR" dirty="0" smtClean="0"/>
              <a:t> </a:t>
            </a:r>
            <a:r>
              <a:rPr lang="hr-HR" dirty="0" err="1" smtClean="0"/>
              <a:t>of</a:t>
            </a:r>
            <a:r>
              <a:rPr lang="hr-HR" dirty="0" smtClean="0"/>
              <a:t> </a:t>
            </a:r>
            <a:r>
              <a:rPr lang="hr-HR" dirty="0" err="1" smtClean="0"/>
              <a:t>precedent</a:t>
            </a:r>
            <a:endParaRPr lang="hr-HR" dirty="0" smtClean="0"/>
          </a:p>
          <a:p>
            <a:pPr>
              <a:defRPr/>
            </a:pPr>
            <a:r>
              <a:rPr lang="hr-HR" dirty="0" err="1" smtClean="0"/>
              <a:t>Hierarchy</a:t>
            </a:r>
            <a:r>
              <a:rPr lang="hr-HR" dirty="0" smtClean="0"/>
              <a:t> </a:t>
            </a:r>
            <a:r>
              <a:rPr lang="hr-HR" dirty="0" err="1" smtClean="0"/>
              <a:t>of</a:t>
            </a:r>
            <a:r>
              <a:rPr lang="hr-HR" dirty="0" smtClean="0"/>
              <a:t> </a:t>
            </a:r>
            <a:r>
              <a:rPr lang="hr-HR" dirty="0" err="1" smtClean="0"/>
              <a:t>courts</a:t>
            </a:r>
            <a:endParaRPr lang="hr-HR" dirty="0" smtClean="0"/>
          </a:p>
          <a:p>
            <a:pPr>
              <a:defRPr/>
            </a:pPr>
            <a:r>
              <a:rPr lang="hr-HR" dirty="0" smtClean="0"/>
              <a:t>Stare </a:t>
            </a:r>
            <a:r>
              <a:rPr lang="hr-HR" dirty="0" err="1" smtClean="0"/>
              <a:t>decisis</a:t>
            </a:r>
            <a:endParaRPr lang="hr-HR" dirty="0" smtClean="0"/>
          </a:p>
          <a:p>
            <a:pPr>
              <a:defRPr/>
            </a:pPr>
            <a:r>
              <a:rPr lang="hr-HR" dirty="0" err="1" smtClean="0"/>
              <a:t>Ratio</a:t>
            </a:r>
            <a:r>
              <a:rPr lang="hr-HR" dirty="0" smtClean="0"/>
              <a:t> </a:t>
            </a:r>
            <a:r>
              <a:rPr lang="hr-HR" dirty="0" err="1" smtClean="0"/>
              <a:t>decidendi</a:t>
            </a:r>
            <a:endParaRPr lang="hr-HR" dirty="0" smtClean="0"/>
          </a:p>
          <a:p>
            <a:pPr>
              <a:defRPr/>
            </a:pPr>
            <a:r>
              <a:rPr lang="hr-HR" dirty="0" err="1" smtClean="0"/>
              <a:t>Obiter</a:t>
            </a:r>
            <a:r>
              <a:rPr lang="hr-HR" dirty="0" smtClean="0"/>
              <a:t> </a:t>
            </a:r>
            <a:r>
              <a:rPr lang="hr-HR" dirty="0" err="1" smtClean="0"/>
              <a:t>dicta</a:t>
            </a:r>
            <a:endParaRPr lang="hr-HR" dirty="0" smtClean="0"/>
          </a:p>
          <a:p>
            <a:pPr>
              <a:defRPr/>
            </a:pPr>
            <a:r>
              <a:rPr lang="hr-HR" dirty="0" err="1" smtClean="0"/>
              <a:t>Law</a:t>
            </a:r>
            <a:r>
              <a:rPr lang="hr-HR" dirty="0" smtClean="0"/>
              <a:t> </a:t>
            </a:r>
            <a:r>
              <a:rPr lang="hr-HR" smtClean="0"/>
              <a:t>Reports</a:t>
            </a:r>
            <a:endParaRPr lang="hr-HR" dirty="0" smtClean="0"/>
          </a:p>
          <a:p>
            <a:pPr>
              <a:defRPr/>
            </a:pPr>
            <a:r>
              <a:rPr lang="hr-HR" dirty="0" err="1" smtClean="0"/>
              <a:t>Advantages</a:t>
            </a:r>
            <a:r>
              <a:rPr lang="hr-HR" dirty="0" smtClean="0"/>
              <a:t> </a:t>
            </a:r>
            <a:r>
              <a:rPr lang="hr-HR" dirty="0" err="1" smtClean="0"/>
              <a:t>and</a:t>
            </a:r>
            <a:r>
              <a:rPr lang="hr-HR" dirty="0" smtClean="0"/>
              <a:t> </a:t>
            </a:r>
            <a:r>
              <a:rPr lang="hr-HR" dirty="0" err="1" smtClean="0"/>
              <a:t>disadvantages</a:t>
            </a:r>
            <a:r>
              <a:rPr lang="hr-HR" dirty="0" smtClean="0"/>
              <a:t> </a:t>
            </a:r>
            <a:r>
              <a:rPr lang="hr-HR" dirty="0" err="1" smtClean="0"/>
              <a:t>of</a:t>
            </a:r>
            <a:r>
              <a:rPr lang="hr-HR" dirty="0" smtClean="0"/>
              <a:t> </a:t>
            </a:r>
            <a:r>
              <a:rPr lang="hr-HR" dirty="0" err="1" smtClean="0"/>
              <a:t>precedent</a:t>
            </a:r>
            <a:endParaRPr lang="hr-HR"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Discussion</a:t>
            </a:r>
            <a:endParaRPr lang="en-US" dirty="0"/>
          </a:p>
        </p:txBody>
      </p:sp>
      <p:sp>
        <p:nvSpPr>
          <p:cNvPr id="3" name="Content Placeholder 2"/>
          <p:cNvSpPr>
            <a:spLocks noGrp="1"/>
          </p:cNvSpPr>
          <p:nvPr>
            <p:ph idx="1"/>
          </p:nvPr>
        </p:nvSpPr>
        <p:spPr/>
        <p:txBody>
          <a:bodyPr/>
          <a:lstStyle/>
          <a:p>
            <a:pPr lvl="0" fontAlgn="base"/>
            <a:r>
              <a:rPr lang="en-GB" dirty="0"/>
              <a:t>What are the advantages and disadvantages of the doctrine of precedent?</a:t>
            </a:r>
            <a:endParaRPr lang="hr-HR" dirty="0"/>
          </a:p>
          <a:p>
            <a:pPr lvl="0" fontAlgn="base"/>
            <a:r>
              <a:rPr lang="en-GB" dirty="0"/>
              <a:t>According to you, should judges make the law? Give your reasons for or against.</a:t>
            </a:r>
            <a:endParaRPr lang="hr-HR" dirty="0"/>
          </a:p>
          <a:p>
            <a:pPr fontAlgn="base"/>
            <a:r>
              <a:rPr lang="en-GB" dirty="0"/>
              <a:t> </a:t>
            </a:r>
            <a:endParaRPr lang="hr-HR" dirty="0"/>
          </a:p>
          <a:p>
            <a:endParaRPr lang="en-US" dirty="0"/>
          </a:p>
        </p:txBody>
      </p:sp>
    </p:spTree>
    <p:extLst>
      <p:ext uri="{BB962C8B-B14F-4D97-AF65-F5344CB8AC3E}">
        <p14:creationId xmlns:p14="http://schemas.microsoft.com/office/powerpoint/2010/main" val="335409282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Research</a:t>
            </a:r>
            <a:endParaRPr lang="en-US" dirty="0"/>
          </a:p>
        </p:txBody>
      </p:sp>
      <p:sp>
        <p:nvSpPr>
          <p:cNvPr id="3" name="Content Placeholder 2"/>
          <p:cNvSpPr>
            <a:spLocks noGrp="1"/>
          </p:cNvSpPr>
          <p:nvPr>
            <p:ph idx="1"/>
          </p:nvPr>
        </p:nvSpPr>
        <p:spPr/>
        <p:txBody>
          <a:bodyPr>
            <a:normAutofit fontScale="92500" lnSpcReduction="20000"/>
          </a:bodyPr>
          <a:lstStyle/>
          <a:p>
            <a:pPr fontAlgn="base"/>
            <a:r>
              <a:rPr lang="en-GB" dirty="0"/>
              <a:t>1. Find an important case and present it in class, stressing the difference between ratio </a:t>
            </a:r>
            <a:r>
              <a:rPr lang="en-GB" dirty="0" err="1"/>
              <a:t>decidendi</a:t>
            </a:r>
            <a:r>
              <a:rPr lang="en-GB" dirty="0"/>
              <a:t> and obiter dicta.</a:t>
            </a:r>
            <a:endParaRPr lang="hr-HR" dirty="0"/>
          </a:p>
          <a:p>
            <a:r>
              <a:rPr lang="en-GB" dirty="0"/>
              <a:t> </a:t>
            </a:r>
            <a:endParaRPr lang="hr-HR" dirty="0"/>
          </a:p>
          <a:p>
            <a:r>
              <a:rPr lang="en-GB" dirty="0"/>
              <a:t>2. Search at least one website and find a recent judgement. Present a summary of the case in class. Some suggestions for websites that you can search are given below:</a:t>
            </a:r>
            <a:endParaRPr lang="hr-HR" dirty="0"/>
          </a:p>
          <a:p>
            <a:r>
              <a:rPr lang="en-GB" u="sng" dirty="0">
                <a:hlinkClick r:id="rId2"/>
              </a:rPr>
              <a:t>www.lawreports.co.uk</a:t>
            </a:r>
            <a:r>
              <a:rPr lang="en-GB" u="sng" dirty="0"/>
              <a:t>:</a:t>
            </a:r>
            <a:r>
              <a:rPr lang="en-GB" dirty="0"/>
              <a:t> gives summaries of important cases in its Daily Law Notes section</a:t>
            </a:r>
            <a:endParaRPr lang="hr-HR" dirty="0"/>
          </a:p>
          <a:p>
            <a:r>
              <a:rPr lang="en-GB" u="sng" dirty="0">
                <a:hlinkClick r:id="rId3"/>
              </a:rPr>
              <a:t>www.supremecourt.uk</a:t>
            </a:r>
            <a:r>
              <a:rPr lang="en-GB" dirty="0"/>
              <a:t>: Supreme Court cases</a:t>
            </a:r>
            <a:endParaRPr lang="hr-HR" dirty="0"/>
          </a:p>
          <a:p>
            <a:r>
              <a:rPr lang="en-GB" u="sng" dirty="0">
                <a:hlinkClick r:id="rId4"/>
              </a:rPr>
              <a:t>www.bailiii.org</a:t>
            </a:r>
            <a:r>
              <a:rPr lang="en-GB" dirty="0"/>
              <a:t>: cases from the Court of Appeal and below</a:t>
            </a:r>
            <a:endParaRPr lang="hr-HR" dirty="0"/>
          </a:p>
          <a:p>
            <a:endParaRPr lang="en-US" dirty="0"/>
          </a:p>
        </p:txBody>
      </p:sp>
    </p:spTree>
    <p:extLst>
      <p:ext uri="{BB962C8B-B14F-4D97-AF65-F5344CB8AC3E}">
        <p14:creationId xmlns:p14="http://schemas.microsoft.com/office/powerpoint/2010/main" val="242357438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hr-HR" smtClean="0"/>
              <a:t>Recent UK case reports</a:t>
            </a:r>
          </a:p>
        </p:txBody>
      </p:sp>
      <p:sp>
        <p:nvSpPr>
          <p:cNvPr id="39939" name="Rectangle 3"/>
          <p:cNvSpPr>
            <a:spLocks noGrp="1" noChangeArrowheads="1"/>
          </p:cNvSpPr>
          <p:nvPr>
            <p:ph type="body" idx="1"/>
          </p:nvPr>
        </p:nvSpPr>
        <p:spPr/>
        <p:txBody>
          <a:bodyPr/>
          <a:lstStyle/>
          <a:p>
            <a:pPr eaLnBrk="1" hangingPunct="1">
              <a:defRPr/>
            </a:pPr>
            <a:r>
              <a:rPr lang="hr-HR" smtClean="0">
                <a:hlinkClick r:id="rId2"/>
              </a:rPr>
              <a:t>www.courtservice.gov.uk</a:t>
            </a:r>
            <a:endParaRPr lang="hr-HR" smtClean="0"/>
          </a:p>
          <a:p>
            <a:pPr eaLnBrk="1" hangingPunct="1">
              <a:defRPr/>
            </a:pPr>
            <a:r>
              <a:rPr lang="hr-HR" smtClean="0"/>
              <a:t>www.lawreports.co.uk</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1510</TotalTime>
  <Words>5263</Words>
  <Application>Microsoft Office PowerPoint</Application>
  <PresentationFormat>Widescreen</PresentationFormat>
  <Paragraphs>488</Paragraphs>
  <Slides>98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98</vt:i4>
      </vt:variant>
    </vt:vector>
  </HeadingPairs>
  <TitlesOfParts>
    <vt:vector size="105" baseType="lpstr">
      <vt:lpstr>Arial</vt:lpstr>
      <vt:lpstr>Calibri</vt:lpstr>
      <vt:lpstr>Garamond</vt:lpstr>
      <vt:lpstr>Tahoma</vt:lpstr>
      <vt:lpstr>Times New Roman</vt:lpstr>
      <vt:lpstr>Wingdings</vt:lpstr>
      <vt:lpstr>Organic</vt:lpstr>
      <vt:lpstr>The Hierarchy of Courts and the Doctrine of Precedent</vt:lpstr>
      <vt:lpstr>Preview</vt:lpstr>
      <vt:lpstr>Hierarchy of courts</vt:lpstr>
      <vt:lpstr>Inferior courts</vt:lpstr>
      <vt:lpstr>County courts</vt:lpstr>
      <vt:lpstr>Magistrates’ courts</vt:lpstr>
      <vt:lpstr>County and magistrates’ courts</vt:lpstr>
      <vt:lpstr>Who are magistrates?</vt:lpstr>
      <vt:lpstr>Magistrates</vt:lpstr>
      <vt:lpstr>Magistrates’ courts</vt:lpstr>
      <vt:lpstr>Superior courts </vt:lpstr>
      <vt:lpstr>Superior courts</vt:lpstr>
      <vt:lpstr>The Crown Court </vt:lpstr>
      <vt:lpstr>The Crown Court</vt:lpstr>
      <vt:lpstr>The High Court of Justice </vt:lpstr>
      <vt:lpstr>The High Court of Justice</vt:lpstr>
      <vt:lpstr>High Court: Divisional courts</vt:lpstr>
      <vt:lpstr>The Queen’s Bench Division </vt:lpstr>
      <vt:lpstr>Queen’s Bench Division</vt:lpstr>
      <vt:lpstr>Chancery Division</vt:lpstr>
      <vt:lpstr>Business and property courts</vt:lpstr>
      <vt:lpstr>Family Division</vt:lpstr>
      <vt:lpstr>Family Division</vt:lpstr>
      <vt:lpstr>The Court of Appeal </vt:lpstr>
      <vt:lpstr>The UK Supreme Court </vt:lpstr>
      <vt:lpstr>The Supreme Court</vt:lpstr>
      <vt:lpstr>Judicial appointments in England and Wales</vt:lpstr>
      <vt:lpstr>Read the text carefully and decide whether the following statements are true or false</vt:lpstr>
      <vt:lpstr>Provide the terms for the following definitions:</vt:lpstr>
      <vt:lpstr>Provide the terms for the following definitions</vt:lpstr>
      <vt:lpstr>Provide the terms for the following definitions</vt:lpstr>
      <vt:lpstr>Provide the terms for the following definitions</vt:lpstr>
      <vt:lpstr>Provide the terms for the following definitions</vt:lpstr>
      <vt:lpstr>Provide the terms for the following definitions</vt:lpstr>
      <vt:lpstr>Provide the terms for the following definitions</vt:lpstr>
      <vt:lpstr>Provide synonymous expressions for the followig terms:</vt:lpstr>
      <vt:lpstr>Match the verbs in the left column with the nouns in the right column. Multiple matches may be possible.</vt:lpstr>
      <vt:lpstr>Replace the underlined expressions with expressions from the text. </vt:lpstr>
      <vt:lpstr>Discussion</vt:lpstr>
      <vt:lpstr>Part 2</vt:lpstr>
      <vt:lpstr>Civil cases</vt:lpstr>
      <vt:lpstr>Judges in civil cases</vt:lpstr>
      <vt:lpstr>Civil cases</vt:lpstr>
      <vt:lpstr>Civil cases</vt:lpstr>
      <vt:lpstr>Read the text section by section and find words or expressions that match the definitions beneath each section.</vt:lpstr>
      <vt:lpstr>Judgment</vt:lpstr>
      <vt:lpstr>Judgment in civil cases</vt:lpstr>
      <vt:lpstr>PowerPoint Presentation</vt:lpstr>
      <vt:lpstr>Costs</vt:lpstr>
      <vt:lpstr>Costs</vt:lpstr>
      <vt:lpstr>PowerPoint Presentation</vt:lpstr>
      <vt:lpstr>Provide the terms for the following definitions</vt:lpstr>
      <vt:lpstr>Provide the terms for the following definitions</vt:lpstr>
      <vt:lpstr>Provide the terms for the following definitions</vt:lpstr>
      <vt:lpstr>Provide the terms for the following definitions</vt:lpstr>
      <vt:lpstr>Provide the terms for the following definitions</vt:lpstr>
      <vt:lpstr>Answer the following:</vt:lpstr>
      <vt:lpstr>Discussion</vt:lpstr>
      <vt:lpstr>Part 3:</vt:lpstr>
      <vt:lpstr>I Read the text and answer the following questions: </vt:lpstr>
      <vt:lpstr>The hierarchy of courts</vt:lpstr>
      <vt:lpstr>Stare decisis: the Supreme Court</vt:lpstr>
      <vt:lpstr>Stare decisis: The Court of Appeal</vt:lpstr>
      <vt:lpstr>Stare decisis: The High Court</vt:lpstr>
      <vt:lpstr>Stare decisis: Inferior courts</vt:lpstr>
      <vt:lpstr>Original precedent</vt:lpstr>
      <vt:lpstr>Original precedent: Hunter v. Canary Wharf (1977)</vt:lpstr>
      <vt:lpstr>Original precedent: Hunter v. Canary Wharf (1977)</vt:lpstr>
      <vt:lpstr>Original precedent: Hunter v. Canary Wharf (1977)</vt:lpstr>
      <vt:lpstr>Original precedent: Hunter v. Canary Wharf (1977)</vt:lpstr>
      <vt:lpstr>Original precedent: Hunter v. Canary Wharf (1977)</vt:lpstr>
      <vt:lpstr>Elements of a judgment </vt:lpstr>
      <vt:lpstr>Ratio decidendi</vt:lpstr>
      <vt:lpstr>Obiter dicta</vt:lpstr>
      <vt:lpstr>Departing from a precedent </vt:lpstr>
      <vt:lpstr>Distinguishing</vt:lpstr>
      <vt:lpstr>Overruling</vt:lpstr>
      <vt:lpstr>Reversing</vt:lpstr>
      <vt:lpstr>Reversing vs. overruling</vt:lpstr>
      <vt:lpstr>Law Reports</vt:lpstr>
      <vt:lpstr>Law Reports</vt:lpstr>
      <vt:lpstr>Provide the terms for the following definitions</vt:lpstr>
      <vt:lpstr>Provide the terms for the following definitions</vt:lpstr>
      <vt:lpstr> Replace the underlined words and phrases with synonymous words and expressions:   </vt:lpstr>
      <vt:lpstr>Complete the following table</vt:lpstr>
      <vt:lpstr>Match the words and phrases with their definitions</vt:lpstr>
      <vt:lpstr>Exercise</vt:lpstr>
      <vt:lpstr>Binding precedent, bound, cite, consider,  distinguish, override, rely on/apply, revised</vt:lpstr>
      <vt:lpstr>Binding precedent, bound, cite, consider,  distinguish, override, rely on/apply, revised</vt:lpstr>
      <vt:lpstr>Binding precedent, bound, cite, consider,  distinguish, override, rely on/apply, revised</vt:lpstr>
      <vt:lpstr>Exercise 2</vt:lpstr>
      <vt:lpstr>Exercise 3</vt:lpstr>
      <vt:lpstr>Exercise 3</vt:lpstr>
      <vt:lpstr>Answer the following questions</vt:lpstr>
      <vt:lpstr>To be remembered</vt:lpstr>
      <vt:lpstr>Discussion</vt:lpstr>
      <vt:lpstr>Research</vt:lpstr>
      <vt:lpstr>Recent UK case reports</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Doctrine of Precedent</dc:title>
  <dc:creator>Admin</dc:creator>
  <cp:lastModifiedBy>Lelija Socanac</cp:lastModifiedBy>
  <cp:revision>59</cp:revision>
  <dcterms:created xsi:type="dcterms:W3CDTF">2018-03-04T17:47:44Z</dcterms:created>
  <dcterms:modified xsi:type="dcterms:W3CDTF">2019-03-31T18:09:20Z</dcterms:modified>
</cp:coreProperties>
</file>