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6"/>
  </p:notesMasterIdLst>
  <p:sldIdLst>
    <p:sldId id="256" r:id="rId2"/>
    <p:sldId id="298" r:id="rId3"/>
    <p:sldId id="299" r:id="rId4"/>
    <p:sldId id="300" r:id="rId5"/>
    <p:sldId id="301" r:id="rId6"/>
    <p:sldId id="302" r:id="rId7"/>
    <p:sldId id="303" r:id="rId8"/>
    <p:sldId id="304" r:id="rId9"/>
    <p:sldId id="280" r:id="rId10"/>
    <p:sldId id="284" r:id="rId11"/>
    <p:sldId id="285" r:id="rId12"/>
    <p:sldId id="306" r:id="rId13"/>
    <p:sldId id="305" r:id="rId14"/>
    <p:sldId id="297" r:id="rId15"/>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576" autoAdjust="0"/>
  </p:normalViewPr>
  <p:slideViewPr>
    <p:cSldViewPr>
      <p:cViewPr varScale="1">
        <p:scale>
          <a:sx n="87" d="100"/>
          <a:sy n="87" d="100"/>
        </p:scale>
        <p:origin x="-1464" y="-78"/>
      </p:cViewPr>
      <p:guideLst>
        <p:guide orient="horz" pos="2160"/>
        <p:guide pos="2880"/>
      </p:guideLst>
    </p:cSldViewPr>
  </p:slideViewPr>
  <p:outlineViewPr>
    <p:cViewPr>
      <p:scale>
        <a:sx n="33" d="100"/>
        <a:sy n="33" d="100"/>
      </p:scale>
      <p:origin x="0" y="2012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75FCA1-AA60-4DA0-8F58-51C3DE8BA4C8}" type="datetimeFigureOut">
              <a:rPr lang="en-US" smtClean="0"/>
              <a:pPr/>
              <a:t>12/19/2017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14995C-96E4-483E-8FF6-626E3C98B2C7}" type="slidenum">
              <a:rPr lang="en-US" smtClean="0"/>
              <a:pPr/>
              <a:t>‹#›</a:t>
            </a:fld>
            <a:endParaRPr lang="en-US"/>
          </a:p>
        </p:txBody>
      </p:sp>
    </p:spTree>
    <p:extLst>
      <p:ext uri="{BB962C8B-B14F-4D97-AF65-F5344CB8AC3E}">
        <p14:creationId xmlns:p14="http://schemas.microsoft.com/office/powerpoint/2010/main" val="1112128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58B6DB-0843-4717-93F4-DEE6568EF301}" type="slidenum">
              <a:rPr lang="en-GB"/>
              <a:pPr/>
              <a:t>11</a:t>
            </a:fld>
            <a:endParaRPr lang="en-GB"/>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sr-Latn-C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BC6A228-33D9-4A6C-B6D2-CBFEFFABFF04}" type="datetimeFigureOut">
              <a:rPr lang="hr-HR" smtClean="0"/>
              <a:pPr/>
              <a:t>19.12.2017.</a:t>
            </a:fld>
            <a:endParaRPr lang="hr-HR"/>
          </a:p>
        </p:txBody>
      </p:sp>
      <p:sp>
        <p:nvSpPr>
          <p:cNvPr id="19" name="Footer Placeholder 18"/>
          <p:cNvSpPr>
            <a:spLocks noGrp="1"/>
          </p:cNvSpPr>
          <p:nvPr>
            <p:ph type="ftr" sz="quarter" idx="11"/>
          </p:nvPr>
        </p:nvSpPr>
        <p:spPr/>
        <p:txBody>
          <a:bodyPr/>
          <a:lstStyle/>
          <a:p>
            <a:endParaRPr lang="hr-HR"/>
          </a:p>
        </p:txBody>
      </p:sp>
      <p:sp>
        <p:nvSpPr>
          <p:cNvPr id="27" name="Slide Number Placeholder 26"/>
          <p:cNvSpPr>
            <a:spLocks noGrp="1"/>
          </p:cNvSpPr>
          <p:nvPr>
            <p:ph type="sldNum" sz="quarter" idx="12"/>
          </p:nvPr>
        </p:nvSpPr>
        <p:spPr/>
        <p:txBody>
          <a:bodyPr/>
          <a:lstStyle/>
          <a:p>
            <a:fld id="{751A582C-C36D-44AD-849A-2C1BFF3A499D}"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C6A228-33D9-4A6C-B6D2-CBFEFFABFF04}" type="datetimeFigureOut">
              <a:rPr lang="hr-HR" smtClean="0"/>
              <a:pPr/>
              <a:t>19.12.2017.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C6A228-33D9-4A6C-B6D2-CBFEFFABFF04}" type="datetimeFigureOut">
              <a:rPr lang="hr-HR" smtClean="0"/>
              <a:pPr/>
              <a:t>19.12.2017.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C6A228-33D9-4A6C-B6D2-CBFEFFABFF04}" type="datetimeFigureOut">
              <a:rPr lang="hr-HR" smtClean="0"/>
              <a:pPr/>
              <a:t>19.12.2017.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BC6A228-33D9-4A6C-B6D2-CBFEFFABFF04}" type="datetimeFigureOut">
              <a:rPr lang="hr-HR" smtClean="0"/>
              <a:pPr/>
              <a:t>19.12.2017.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51A582C-C36D-44AD-849A-2C1BFF3A499D}"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BC6A228-33D9-4A6C-B6D2-CBFEFFABFF04}" type="datetimeFigureOut">
              <a:rPr lang="hr-HR" smtClean="0"/>
              <a:pPr/>
              <a:t>19.12.2017.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BC6A228-33D9-4A6C-B6D2-CBFEFFABFF04}" type="datetimeFigureOut">
              <a:rPr lang="hr-HR" smtClean="0"/>
              <a:pPr/>
              <a:t>19.12.2017.</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BC6A228-33D9-4A6C-B6D2-CBFEFFABFF04}" type="datetimeFigureOut">
              <a:rPr lang="hr-HR" smtClean="0"/>
              <a:pPr/>
              <a:t>19.12.2017.</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6A228-33D9-4A6C-B6D2-CBFEFFABFF04}" type="datetimeFigureOut">
              <a:rPr lang="hr-HR" smtClean="0"/>
              <a:pPr/>
              <a:t>19.12.2017.</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BC6A228-33D9-4A6C-B6D2-CBFEFFABFF04}" type="datetimeFigureOut">
              <a:rPr lang="hr-HR" smtClean="0"/>
              <a:pPr/>
              <a:t>19.12.2017.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BC6A228-33D9-4A6C-B6D2-CBFEFFABFF04}" type="datetimeFigureOut">
              <a:rPr lang="hr-HR" smtClean="0"/>
              <a:pPr/>
              <a:t>19.12.2017.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8077200" y="6356350"/>
            <a:ext cx="609600" cy="365125"/>
          </a:xfrm>
        </p:spPr>
        <p:txBody>
          <a:bodyPr/>
          <a:lstStyle/>
          <a:p>
            <a:fld id="{751A582C-C36D-44AD-849A-2C1BFF3A499D}" type="slidenum">
              <a:rPr lang="hr-HR" smtClean="0"/>
              <a:pPr/>
              <a:t>‹#›</a:t>
            </a:fld>
            <a:endParaRPr lang="hr-H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BC6A228-33D9-4A6C-B6D2-CBFEFFABFF04}" type="datetimeFigureOut">
              <a:rPr lang="hr-HR" smtClean="0"/>
              <a:pPr/>
              <a:t>19.12.2017.</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51A582C-C36D-44AD-849A-2C1BFF3A499D}" type="slidenum">
              <a:rPr lang="hr-HR" smtClean="0"/>
              <a:pPr/>
              <a:t>‹#›</a:t>
            </a:fld>
            <a:endParaRPr lang="hr-H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r-HR" dirty="0" err="1" smtClean="0"/>
              <a:t>The</a:t>
            </a:r>
            <a:r>
              <a:rPr lang="hr-HR" dirty="0" smtClean="0"/>
              <a:t> Legal </a:t>
            </a:r>
            <a:r>
              <a:rPr lang="hr-HR" dirty="0" err="1" smtClean="0"/>
              <a:t>Foundation</a:t>
            </a:r>
            <a:r>
              <a:rPr lang="hr-HR" dirty="0" smtClean="0"/>
              <a:t> </a:t>
            </a:r>
            <a:r>
              <a:rPr lang="hr-HR" dirty="0" err="1" smtClean="0"/>
              <a:t>of</a:t>
            </a:r>
            <a:r>
              <a:rPr lang="hr-HR" dirty="0" smtClean="0"/>
              <a:t> </a:t>
            </a:r>
            <a:r>
              <a:rPr lang="hr-HR" dirty="0" err="1" smtClean="0"/>
              <a:t>the</a:t>
            </a:r>
            <a:r>
              <a:rPr lang="hr-HR" dirty="0" smtClean="0"/>
              <a:t> EU</a:t>
            </a:r>
            <a:endParaRPr lang="en-US" noProof="0" dirty="0"/>
          </a:p>
        </p:txBody>
      </p:sp>
      <p:sp>
        <p:nvSpPr>
          <p:cNvPr id="3" name="Subtitle 2"/>
          <p:cNvSpPr>
            <a:spLocks noGrp="1"/>
          </p:cNvSpPr>
          <p:nvPr>
            <p:ph type="subTitle" idx="1"/>
          </p:nvPr>
        </p:nvSpPr>
        <p:spPr/>
        <p:txBody>
          <a:bodyPr>
            <a:normAutofit/>
          </a:bodyPr>
          <a:lstStyle/>
          <a:p>
            <a:endParaRPr lang="en-US" noProof="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a:bodyPr>
          <a:lstStyle/>
          <a:p>
            <a:r>
              <a:rPr lang="hr-HR" dirty="0" err="1" smtClean="0"/>
              <a:t>Regulations</a:t>
            </a:r>
            <a:endParaRPr lang="en-GB" dirty="0"/>
          </a:p>
        </p:txBody>
      </p:sp>
      <p:sp>
        <p:nvSpPr>
          <p:cNvPr id="39939" name="Rectangle 3"/>
          <p:cNvSpPr>
            <a:spLocks noGrp="1" noChangeArrowheads="1"/>
          </p:cNvSpPr>
          <p:nvPr>
            <p:ph idx="1"/>
          </p:nvPr>
        </p:nvSpPr>
        <p:spPr/>
        <p:txBody>
          <a:bodyPr>
            <a:normAutofit/>
          </a:bodyPr>
          <a:lstStyle/>
          <a:p>
            <a:pPr>
              <a:lnSpc>
                <a:spcPct val="90000"/>
              </a:lnSpc>
              <a:buNone/>
            </a:pPr>
            <a:r>
              <a:rPr lang="hr-HR" dirty="0" smtClean="0"/>
              <a:t>TFEU, </a:t>
            </a:r>
            <a:r>
              <a:rPr lang="hr-HR" dirty="0" err="1" smtClean="0"/>
              <a:t>Article</a:t>
            </a:r>
            <a:r>
              <a:rPr lang="hr-HR" dirty="0" smtClean="0"/>
              <a:t> 288</a:t>
            </a:r>
            <a:endParaRPr lang="en-US" dirty="0" smtClean="0"/>
          </a:p>
          <a:p>
            <a:pPr>
              <a:lnSpc>
                <a:spcPct val="90000"/>
              </a:lnSpc>
            </a:pPr>
            <a:r>
              <a:rPr lang="en-US" dirty="0" smtClean="0"/>
              <a:t>Act of general application, binding in its entirety and directly applicable in </a:t>
            </a:r>
            <a:r>
              <a:rPr lang="hr-HR" dirty="0" smtClean="0"/>
              <a:t>all </a:t>
            </a:r>
            <a:r>
              <a:rPr lang="en-US" dirty="0" smtClean="0"/>
              <a:t>Member </a:t>
            </a:r>
            <a:r>
              <a:rPr lang="en-US" dirty="0" smtClean="0"/>
              <a:t>States</a:t>
            </a:r>
          </a:p>
          <a:p>
            <a:pPr>
              <a:lnSpc>
                <a:spcPct val="90000"/>
              </a:lnSpc>
            </a:pPr>
            <a:r>
              <a:rPr lang="en-US" dirty="0" smtClean="0"/>
              <a:t>Purpose: unification of </a:t>
            </a:r>
            <a:r>
              <a:rPr lang="en-US" dirty="0" smtClean="0"/>
              <a:t>law</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hr-HR" dirty="0" err="1" smtClean="0"/>
              <a:t>Directives</a:t>
            </a:r>
            <a:endParaRPr lang="en-GB" dirty="0"/>
          </a:p>
        </p:txBody>
      </p:sp>
      <p:sp>
        <p:nvSpPr>
          <p:cNvPr id="40963" name="Rectangle 3"/>
          <p:cNvSpPr>
            <a:spLocks noGrp="1" noChangeArrowheads="1"/>
          </p:cNvSpPr>
          <p:nvPr>
            <p:ph idx="1"/>
          </p:nvPr>
        </p:nvSpPr>
        <p:spPr/>
        <p:txBody>
          <a:bodyPr>
            <a:normAutofit/>
          </a:bodyPr>
          <a:lstStyle/>
          <a:p>
            <a:pPr>
              <a:lnSpc>
                <a:spcPct val="90000"/>
              </a:lnSpc>
              <a:buNone/>
            </a:pPr>
            <a:r>
              <a:rPr lang="hr-HR" sz="2800" dirty="0" err="1" smtClean="0"/>
              <a:t>From</a:t>
            </a:r>
            <a:r>
              <a:rPr lang="hr-HR" sz="2800" dirty="0" smtClean="0"/>
              <a:t> </a:t>
            </a:r>
            <a:r>
              <a:rPr lang="hr-HR" sz="2800" dirty="0" err="1" smtClean="0"/>
              <a:t>the</a:t>
            </a:r>
            <a:r>
              <a:rPr lang="hr-HR" sz="2800" dirty="0" smtClean="0"/>
              <a:t> TFEU, Art. 288</a:t>
            </a:r>
            <a:endParaRPr lang="hr-HR" sz="2800" dirty="0" smtClean="0"/>
          </a:p>
          <a:p>
            <a:pPr>
              <a:lnSpc>
                <a:spcPct val="90000"/>
              </a:lnSpc>
              <a:buNone/>
            </a:pPr>
            <a:r>
              <a:rPr lang="hr-HR" sz="2800" dirty="0" smtClean="0"/>
              <a:t>„A </a:t>
            </a:r>
            <a:r>
              <a:rPr lang="hr-HR" sz="2800" dirty="0" err="1" smtClean="0"/>
              <a:t>directive</a:t>
            </a:r>
            <a:r>
              <a:rPr lang="hr-HR" sz="2800" dirty="0" smtClean="0"/>
              <a:t> </a:t>
            </a:r>
            <a:r>
              <a:rPr lang="hr-HR" sz="2800" dirty="0" err="1" smtClean="0"/>
              <a:t>shall</a:t>
            </a:r>
            <a:r>
              <a:rPr lang="hr-HR" sz="2800" dirty="0" smtClean="0"/>
              <a:t> </a:t>
            </a:r>
            <a:r>
              <a:rPr lang="hr-HR" sz="2800" dirty="0" err="1" smtClean="0"/>
              <a:t>be</a:t>
            </a:r>
            <a:r>
              <a:rPr lang="hr-HR" sz="2800" dirty="0" smtClean="0"/>
              <a:t> </a:t>
            </a:r>
            <a:r>
              <a:rPr lang="hr-HR" sz="2800" dirty="0" err="1" smtClean="0"/>
              <a:t>binding</a:t>
            </a:r>
            <a:r>
              <a:rPr lang="hr-HR" sz="2800" dirty="0" smtClean="0"/>
              <a:t>, as to </a:t>
            </a:r>
            <a:r>
              <a:rPr lang="hr-HR" sz="2800" dirty="0" err="1" smtClean="0"/>
              <a:t>the</a:t>
            </a:r>
            <a:r>
              <a:rPr lang="hr-HR" sz="2800" dirty="0" smtClean="0"/>
              <a:t> </a:t>
            </a:r>
            <a:r>
              <a:rPr lang="hr-HR" sz="2800" dirty="0" err="1" smtClean="0"/>
              <a:t>result</a:t>
            </a:r>
            <a:r>
              <a:rPr lang="hr-HR" sz="2800" dirty="0" smtClean="0"/>
              <a:t> to </a:t>
            </a:r>
            <a:r>
              <a:rPr lang="hr-HR" sz="2800" dirty="0" err="1" smtClean="0"/>
              <a:t>be</a:t>
            </a:r>
            <a:r>
              <a:rPr lang="hr-HR" sz="2800" dirty="0" smtClean="0"/>
              <a:t> </a:t>
            </a:r>
            <a:r>
              <a:rPr lang="hr-HR" sz="2800" dirty="0" err="1" smtClean="0"/>
              <a:t>achieved</a:t>
            </a:r>
            <a:r>
              <a:rPr lang="hr-HR" sz="2800" dirty="0" smtClean="0"/>
              <a:t>, </a:t>
            </a:r>
            <a:r>
              <a:rPr lang="hr-HR" sz="2800" dirty="0" err="1" smtClean="0"/>
              <a:t>upon</a:t>
            </a:r>
            <a:r>
              <a:rPr lang="hr-HR" sz="2800" dirty="0" smtClean="0"/>
              <a:t> </a:t>
            </a:r>
            <a:r>
              <a:rPr lang="hr-HR" sz="2800" dirty="0" err="1" smtClean="0"/>
              <a:t>each</a:t>
            </a:r>
            <a:r>
              <a:rPr lang="hr-HR" sz="2800" dirty="0" smtClean="0"/>
              <a:t> </a:t>
            </a:r>
            <a:r>
              <a:rPr lang="hr-HR" sz="2800" dirty="0" err="1" smtClean="0"/>
              <a:t>Member</a:t>
            </a:r>
            <a:r>
              <a:rPr lang="hr-HR" sz="2800" dirty="0" smtClean="0"/>
              <a:t> State to </a:t>
            </a:r>
            <a:r>
              <a:rPr lang="hr-HR" sz="2800" dirty="0" err="1" smtClean="0"/>
              <a:t>which</a:t>
            </a:r>
            <a:r>
              <a:rPr lang="hr-HR" sz="2800" dirty="0" smtClean="0"/>
              <a:t> </a:t>
            </a:r>
            <a:r>
              <a:rPr lang="hr-HR" sz="2800" dirty="0" err="1" smtClean="0"/>
              <a:t>it</a:t>
            </a:r>
            <a:r>
              <a:rPr lang="hr-HR" sz="2800" dirty="0" smtClean="0"/>
              <a:t> is </a:t>
            </a:r>
            <a:r>
              <a:rPr lang="hr-HR" sz="2800" dirty="0" err="1" smtClean="0"/>
              <a:t>addressed</a:t>
            </a:r>
            <a:r>
              <a:rPr lang="hr-HR" sz="2800" dirty="0" smtClean="0"/>
              <a:t>, but </a:t>
            </a:r>
            <a:r>
              <a:rPr lang="hr-HR" sz="2800" dirty="0" err="1" smtClean="0"/>
              <a:t>shall</a:t>
            </a:r>
            <a:r>
              <a:rPr lang="hr-HR" sz="2800" dirty="0" smtClean="0"/>
              <a:t> </a:t>
            </a:r>
            <a:r>
              <a:rPr lang="hr-HR" sz="2800" dirty="0" err="1" smtClean="0"/>
              <a:t>leave</a:t>
            </a:r>
            <a:r>
              <a:rPr lang="hr-HR" sz="2800" dirty="0" smtClean="0"/>
              <a:t> to </a:t>
            </a:r>
            <a:r>
              <a:rPr lang="hr-HR" sz="2800" dirty="0" err="1" smtClean="0"/>
              <a:t>the</a:t>
            </a:r>
            <a:r>
              <a:rPr lang="hr-HR" sz="2800" dirty="0" smtClean="0"/>
              <a:t> </a:t>
            </a:r>
            <a:r>
              <a:rPr lang="hr-HR" sz="2800" dirty="0" err="1" smtClean="0"/>
              <a:t>national</a:t>
            </a:r>
            <a:r>
              <a:rPr lang="hr-HR" sz="2800" dirty="0" smtClean="0"/>
              <a:t> </a:t>
            </a:r>
            <a:r>
              <a:rPr lang="hr-HR" sz="2800" dirty="0" err="1" smtClean="0"/>
              <a:t>authorities</a:t>
            </a:r>
            <a:r>
              <a:rPr lang="hr-HR" sz="2800" dirty="0" smtClean="0"/>
              <a:t> </a:t>
            </a:r>
            <a:r>
              <a:rPr lang="hr-HR" sz="2800" dirty="0" err="1" smtClean="0"/>
              <a:t>the</a:t>
            </a:r>
            <a:r>
              <a:rPr lang="hr-HR" sz="2800" dirty="0" smtClean="0"/>
              <a:t> </a:t>
            </a:r>
            <a:r>
              <a:rPr lang="hr-HR" sz="2800" dirty="0" err="1" smtClean="0"/>
              <a:t>choice</a:t>
            </a:r>
            <a:r>
              <a:rPr lang="hr-HR" sz="2800" dirty="0" smtClean="0"/>
              <a:t> </a:t>
            </a:r>
            <a:r>
              <a:rPr lang="hr-HR" sz="2800" dirty="0" err="1" smtClean="0"/>
              <a:t>of</a:t>
            </a:r>
            <a:r>
              <a:rPr lang="hr-HR" sz="2800" dirty="0" smtClean="0"/>
              <a:t> </a:t>
            </a:r>
            <a:r>
              <a:rPr lang="hr-HR" sz="2800" dirty="0" err="1" smtClean="0"/>
              <a:t>form</a:t>
            </a:r>
            <a:r>
              <a:rPr lang="hr-HR" sz="2800" dirty="0" smtClean="0"/>
              <a:t> </a:t>
            </a:r>
            <a:r>
              <a:rPr lang="hr-HR" sz="2800" dirty="0" err="1" smtClean="0"/>
              <a:t>and</a:t>
            </a:r>
            <a:r>
              <a:rPr lang="hr-HR" sz="2800" dirty="0" smtClean="0"/>
              <a:t> </a:t>
            </a:r>
            <a:r>
              <a:rPr lang="hr-HR" sz="2800" dirty="0" err="1" smtClean="0"/>
              <a:t>methods</a:t>
            </a:r>
            <a:r>
              <a:rPr lang="hr-HR" sz="2800" dirty="0" smtClean="0"/>
              <a:t>.”</a:t>
            </a:r>
            <a:endParaRPr lang="en-US" sz="2800" dirty="0" smtClean="0"/>
          </a:p>
          <a:p>
            <a:pPr>
              <a:lnSpc>
                <a:spcPct val="90000"/>
              </a:lnSpc>
            </a:pPr>
            <a:r>
              <a:rPr lang="en-US" sz="2800" dirty="0" smtClean="0"/>
              <a:t>Purpose</a:t>
            </a:r>
            <a:r>
              <a:rPr lang="en-US" sz="2800" dirty="0" smtClean="0"/>
              <a:t>: </a:t>
            </a:r>
            <a:r>
              <a:rPr lang="en-US" sz="2800" dirty="0" err="1" smtClean="0"/>
              <a:t>harmoni</a:t>
            </a:r>
            <a:r>
              <a:rPr lang="hr-HR" sz="2800" dirty="0" smtClean="0"/>
              <a:t>z</a:t>
            </a:r>
            <a:r>
              <a:rPr lang="en-US" sz="2800" dirty="0" err="1" smtClean="0"/>
              <a:t>ation</a:t>
            </a:r>
            <a:r>
              <a:rPr lang="en-US" sz="2800" dirty="0" smtClean="0"/>
              <a:t> of law</a:t>
            </a:r>
          </a:p>
          <a:p>
            <a:pPr>
              <a:lnSpc>
                <a:spcPct val="90000"/>
              </a:lnSpc>
            </a:pPr>
            <a:endParaRPr lang="en-GB" sz="28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Supply</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parts</a:t>
            </a:r>
            <a:r>
              <a:rPr lang="hr-HR" dirty="0" smtClean="0"/>
              <a:t> </a:t>
            </a:r>
            <a:r>
              <a:rPr lang="hr-HR" dirty="0" err="1" smtClean="0"/>
              <a:t>of</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phrases</a:t>
            </a:r>
            <a:r>
              <a:rPr lang="hr-HR" dirty="0" smtClean="0"/>
              <a:t> (V, </a:t>
            </a:r>
            <a:r>
              <a:rPr lang="hr-HR" dirty="0" err="1" smtClean="0"/>
              <a:t>N</a:t>
            </a:r>
            <a:r>
              <a:rPr lang="hr-HR" dirty="0" smtClean="0"/>
              <a:t> or A)</a:t>
            </a:r>
            <a:endParaRPr lang="hr-H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00656242"/>
              </p:ext>
            </p:extLst>
          </p:nvPr>
        </p:nvGraphicFramePr>
        <p:xfrm>
          <a:off x="1704975" y="2577941"/>
          <a:ext cx="5734049" cy="3701733"/>
        </p:xfrm>
        <a:graphic>
          <a:graphicData uri="http://schemas.openxmlformats.org/drawingml/2006/table">
            <a:tbl>
              <a:tblPr>
                <a:tableStyleId>{5C22544A-7EE6-4342-B048-85BDC9FD1C3A}</a:tableStyleId>
              </a:tblPr>
              <a:tblGrid>
                <a:gridCol w="1818578"/>
                <a:gridCol w="1994590"/>
                <a:gridCol w="1920881"/>
              </a:tblGrid>
              <a:tr h="0">
                <a:tc>
                  <a:txBody>
                    <a:bodyPr/>
                    <a:lstStyle/>
                    <a:p>
                      <a:pPr>
                        <a:lnSpc>
                          <a:spcPct val="107000"/>
                        </a:lnSpc>
                        <a:spcAft>
                          <a:spcPts val="800"/>
                        </a:spcAft>
                      </a:pPr>
                      <a:r>
                        <a:rPr lang="en-GB" sz="1600" b="1" dirty="0">
                          <a:effectLst/>
                          <a:highlight>
                            <a:srgbClr val="FFFFFF"/>
                          </a:highlight>
                        </a:rPr>
                        <a:t>Verb</a:t>
                      </a:r>
                      <a:endParaRPr lang="hr-HR" sz="1600" b="1"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600" b="1" dirty="0">
                          <a:effectLst/>
                          <a:highlight>
                            <a:srgbClr val="FFFFFF"/>
                          </a:highlight>
                        </a:rPr>
                        <a:t>Adjective</a:t>
                      </a:r>
                      <a:endParaRPr lang="hr-HR" sz="1600" b="1"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600" b="1" dirty="0">
                          <a:effectLst/>
                          <a:highlight>
                            <a:srgbClr val="FFFFFF"/>
                          </a:highlight>
                        </a:rPr>
                        <a:t>Preposition</a:t>
                      </a:r>
                      <a:endParaRPr lang="hr-HR" sz="1600" b="1" dirty="0">
                        <a:effectLst/>
                      </a:endParaRPr>
                    </a:p>
                    <a:p>
                      <a:pPr>
                        <a:lnSpc>
                          <a:spcPct val="107000"/>
                        </a:lnSpc>
                        <a:spcAft>
                          <a:spcPts val="800"/>
                        </a:spcAft>
                      </a:pPr>
                      <a:r>
                        <a:rPr lang="en-GB" sz="1600" b="1" dirty="0">
                          <a:effectLst/>
                          <a:highlight>
                            <a:srgbClr val="FFFFFF"/>
                          </a:highlight>
                        </a:rPr>
                        <a:t> </a:t>
                      </a:r>
                      <a:endParaRPr lang="hr-HR" sz="1600" b="1" dirty="0">
                        <a:effectLst/>
                        <a:latin typeface="Calibri"/>
                        <a:ea typeface="Calibri"/>
                        <a:cs typeface="Times New Roman"/>
                      </a:endParaRPr>
                    </a:p>
                  </a:txBody>
                  <a:tcPr marL="63500" marR="63500" marT="63500" marB="63500"/>
                </a:tc>
              </a:tr>
              <a:tr h="0">
                <a:tc>
                  <a:txBody>
                    <a:bodyPr/>
                    <a:lstStyle/>
                    <a:p>
                      <a:pPr>
                        <a:lnSpc>
                          <a:spcPct val="107000"/>
                        </a:lnSpc>
                        <a:spcAft>
                          <a:spcPts val="800"/>
                        </a:spcAft>
                      </a:pPr>
                      <a:r>
                        <a:rPr lang="hr-HR" sz="1200" dirty="0" smtClean="0">
                          <a:effectLst/>
                          <a:highlight>
                            <a:srgbClr val="FFFFFF"/>
                          </a:highlight>
                        </a:rPr>
                        <a:t>t</a:t>
                      </a:r>
                      <a:r>
                        <a:rPr lang="en-GB" sz="1200" dirty="0" smtClean="0">
                          <a:effectLst/>
                          <a:highlight>
                            <a:srgbClr val="FFFFFF"/>
                          </a:highlight>
                        </a:rPr>
                        <a:t>o</a:t>
                      </a:r>
                      <a:r>
                        <a:rPr lang="hr-HR" sz="1200" baseline="0" dirty="0" smtClean="0">
                          <a:effectLst/>
                          <a:highlight>
                            <a:srgbClr val="FFFFFF"/>
                          </a:highlight>
                        </a:rPr>
                        <a:t> __________</a:t>
                      </a:r>
                      <a:r>
                        <a:rPr lang="en-GB" sz="1200" dirty="0" smtClean="0">
                          <a:effectLst/>
                          <a:highlight>
                            <a:srgbClr val="FFFFFF"/>
                          </a:highlight>
                        </a:rPr>
                        <a:t> </a:t>
                      </a:r>
                      <a:r>
                        <a:rPr lang="en-GB" sz="1200" dirty="0">
                          <a:effectLst/>
                          <a:highlight>
                            <a:srgbClr val="FFFFFF"/>
                          </a:highlight>
                        </a:rPr>
                        <a:t>resources</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________</a:t>
                      </a:r>
                      <a:r>
                        <a:rPr lang="en-GB" sz="1200" dirty="0" smtClean="0">
                          <a:effectLst/>
                          <a:highlight>
                            <a:srgbClr val="FFFFFF"/>
                          </a:highlight>
                        </a:rPr>
                        <a:t> </a:t>
                      </a:r>
                      <a:r>
                        <a:rPr lang="en-GB" sz="1200" dirty="0">
                          <a:effectLst/>
                          <a:highlight>
                            <a:srgbClr val="FFFFFF"/>
                          </a:highlight>
                        </a:rPr>
                        <a:t>sector / cooperation</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come </a:t>
                      </a:r>
                      <a:r>
                        <a:rPr lang="hr-HR" sz="1200" dirty="0" smtClean="0">
                          <a:effectLst/>
                          <a:highlight>
                            <a:srgbClr val="FFFFFF"/>
                          </a:highlight>
                        </a:rPr>
                        <a:t>______</a:t>
                      </a:r>
                      <a:r>
                        <a:rPr lang="en-GB" sz="1200" dirty="0" smtClean="0">
                          <a:effectLst/>
                          <a:highlight>
                            <a:srgbClr val="FFFFFF"/>
                          </a:highlight>
                        </a:rPr>
                        <a:t> </a:t>
                      </a:r>
                      <a:r>
                        <a:rPr lang="en-GB" sz="1200" dirty="0">
                          <a:effectLst/>
                          <a:highlight>
                            <a:srgbClr val="FFFFFF"/>
                          </a:highlight>
                        </a:rPr>
                        <a:t>force</a:t>
                      </a:r>
                      <a:endParaRPr lang="hr-HR" sz="1200" dirty="0">
                        <a:effectLst/>
                        <a:latin typeface="Calibri"/>
                        <a:ea typeface="Calibri"/>
                        <a:cs typeface="Times New Roman"/>
                      </a:endParaRPr>
                    </a:p>
                  </a:txBody>
                  <a:tcPr marL="63500" marR="63500" marT="63500" marB="63500"/>
                </a:tc>
              </a:tr>
              <a:tr h="0">
                <a:tc>
                  <a:txBody>
                    <a:bodyPr/>
                    <a:lstStyle/>
                    <a:p>
                      <a:pPr>
                        <a:lnSpc>
                          <a:spcPct val="107000"/>
                        </a:lnSpc>
                        <a:spcAft>
                          <a:spcPts val="800"/>
                        </a:spcAft>
                      </a:pPr>
                      <a:r>
                        <a:rPr lang="en-GB" sz="1200" dirty="0">
                          <a:effectLst/>
                          <a:highlight>
                            <a:srgbClr val="FFFFFF"/>
                          </a:highlight>
                        </a:rPr>
                        <a:t>to </a:t>
                      </a:r>
                      <a:r>
                        <a:rPr lang="hr-HR" sz="1200" dirty="0" smtClean="0">
                          <a:effectLst/>
                          <a:highlight>
                            <a:srgbClr val="FFFFFF"/>
                          </a:highlight>
                        </a:rPr>
                        <a:t>________</a:t>
                      </a:r>
                      <a:r>
                        <a:rPr lang="en-GB" sz="1200" dirty="0" smtClean="0">
                          <a:effectLst/>
                          <a:highlight>
                            <a:srgbClr val="FFFFFF"/>
                          </a:highlight>
                        </a:rPr>
                        <a:t> </a:t>
                      </a:r>
                      <a:r>
                        <a:rPr lang="en-GB" sz="1200" dirty="0">
                          <a:effectLst/>
                          <a:highlight>
                            <a:srgbClr val="FFFFFF"/>
                          </a:highlight>
                        </a:rPr>
                        <a:t>cooperation</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__________</a:t>
                      </a:r>
                      <a:r>
                        <a:rPr lang="en-GB" sz="1200" dirty="0" smtClean="0">
                          <a:effectLst/>
                          <a:highlight>
                            <a:srgbClr val="FFFFFF"/>
                          </a:highlight>
                        </a:rPr>
                        <a:t> </a:t>
                      </a:r>
                      <a:r>
                        <a:rPr lang="en-GB" sz="1200" dirty="0">
                          <a:effectLst/>
                          <a:highlight>
                            <a:srgbClr val="FFFFFF"/>
                          </a:highlight>
                        </a:rPr>
                        <a:t>resource</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to result </a:t>
                      </a:r>
                      <a:r>
                        <a:rPr lang="hr-HR" sz="1200" dirty="0" smtClean="0">
                          <a:effectLst/>
                          <a:highlight>
                            <a:srgbClr val="FFFFFF"/>
                          </a:highlight>
                        </a:rPr>
                        <a:t>___</a:t>
                      </a:r>
                      <a:r>
                        <a:rPr lang="en-GB" sz="1200" dirty="0" smtClean="0">
                          <a:effectLst/>
                          <a:highlight>
                            <a:srgbClr val="FFFFFF"/>
                          </a:highlight>
                        </a:rPr>
                        <a:t> </a:t>
                      </a:r>
                      <a:r>
                        <a:rPr lang="en-GB" sz="1200" dirty="0">
                          <a:effectLst/>
                          <a:highlight>
                            <a:srgbClr val="FFFFFF"/>
                          </a:highlight>
                        </a:rPr>
                        <a:t>something</a:t>
                      </a:r>
                      <a:endParaRPr lang="hr-HR" sz="1200" dirty="0">
                        <a:effectLst/>
                        <a:latin typeface="Calibri"/>
                        <a:ea typeface="Calibri"/>
                        <a:cs typeface="Times New Roman"/>
                      </a:endParaRPr>
                    </a:p>
                  </a:txBody>
                  <a:tcPr marL="63500" marR="63500" marT="63500" marB="63500"/>
                </a:tc>
              </a:tr>
              <a:tr h="0">
                <a:tc>
                  <a:txBody>
                    <a:bodyPr/>
                    <a:lstStyle/>
                    <a:p>
                      <a:pPr>
                        <a:lnSpc>
                          <a:spcPct val="107000"/>
                        </a:lnSpc>
                        <a:spcAft>
                          <a:spcPts val="800"/>
                        </a:spcAft>
                      </a:pPr>
                      <a:r>
                        <a:rPr lang="en-GB" sz="1200" dirty="0">
                          <a:effectLst/>
                          <a:highlight>
                            <a:srgbClr val="FFFFFF"/>
                          </a:highlight>
                        </a:rPr>
                        <a:t>to </a:t>
                      </a:r>
                      <a:r>
                        <a:rPr lang="hr-HR" sz="1200" dirty="0" smtClean="0">
                          <a:effectLst/>
                          <a:highlight>
                            <a:srgbClr val="FFFFFF"/>
                          </a:highlight>
                        </a:rPr>
                        <a:t>________</a:t>
                      </a:r>
                      <a:r>
                        <a:rPr lang="en-GB" sz="1200" dirty="0" smtClean="0">
                          <a:effectLst/>
                          <a:highlight>
                            <a:srgbClr val="FFFFFF"/>
                          </a:highlight>
                        </a:rPr>
                        <a:t> </a:t>
                      </a:r>
                      <a:r>
                        <a:rPr lang="en-GB" sz="1200" dirty="0">
                          <a:effectLst/>
                          <a:highlight>
                            <a:srgbClr val="FFFFFF"/>
                          </a:highlight>
                        </a:rPr>
                        <a:t>community</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__________</a:t>
                      </a:r>
                      <a:r>
                        <a:rPr lang="en-GB" sz="1200" dirty="0" smtClean="0">
                          <a:effectLst/>
                          <a:highlight>
                            <a:srgbClr val="FFFFFF"/>
                          </a:highlight>
                        </a:rPr>
                        <a:t> </a:t>
                      </a:r>
                      <a:r>
                        <a:rPr lang="en-GB" sz="1200" dirty="0">
                          <a:effectLst/>
                          <a:highlight>
                            <a:srgbClr val="FFFFFF"/>
                          </a:highlight>
                        </a:rPr>
                        <a:t>document</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cooperation </a:t>
                      </a:r>
                      <a:r>
                        <a:rPr lang="hr-HR" sz="1200" dirty="0" smtClean="0">
                          <a:effectLst/>
                          <a:highlight>
                            <a:srgbClr val="FFFFFF"/>
                          </a:highlight>
                        </a:rPr>
                        <a:t>____</a:t>
                      </a:r>
                      <a:r>
                        <a:rPr lang="en-GB" sz="1200" dirty="0" smtClean="0">
                          <a:effectLst/>
                          <a:highlight>
                            <a:srgbClr val="FFFFFF"/>
                          </a:highlight>
                        </a:rPr>
                        <a:t> </a:t>
                      </a:r>
                      <a:r>
                        <a:rPr lang="en-GB" sz="1200" dirty="0">
                          <a:effectLst/>
                          <a:highlight>
                            <a:srgbClr val="FFFFFF"/>
                          </a:highlight>
                        </a:rPr>
                        <a:t>EU governments</a:t>
                      </a:r>
                      <a:endParaRPr lang="hr-HR" sz="1200" dirty="0">
                        <a:effectLst/>
                        <a:latin typeface="Calibri"/>
                        <a:ea typeface="Calibri"/>
                        <a:cs typeface="Times New Roman"/>
                      </a:endParaRPr>
                    </a:p>
                  </a:txBody>
                  <a:tcPr marL="63500" marR="63500" marT="63500" marB="63500"/>
                </a:tc>
              </a:tr>
              <a:tr h="0">
                <a:tc>
                  <a:txBody>
                    <a:bodyPr/>
                    <a:lstStyle/>
                    <a:p>
                      <a:pPr>
                        <a:lnSpc>
                          <a:spcPct val="107000"/>
                        </a:lnSpc>
                        <a:spcAft>
                          <a:spcPts val="800"/>
                        </a:spcAft>
                      </a:pPr>
                      <a:r>
                        <a:rPr lang="en-GB" sz="1200" dirty="0">
                          <a:effectLst/>
                          <a:highlight>
                            <a:srgbClr val="FFFFFF"/>
                          </a:highlight>
                        </a:rPr>
                        <a:t>to </a:t>
                      </a:r>
                      <a:r>
                        <a:rPr lang="hr-HR" sz="1200" dirty="0" smtClean="0">
                          <a:effectLst/>
                          <a:highlight>
                            <a:srgbClr val="FFFFFF"/>
                          </a:highlight>
                        </a:rPr>
                        <a:t>_________</a:t>
                      </a:r>
                      <a:r>
                        <a:rPr lang="en-GB" sz="1200" dirty="0" smtClean="0">
                          <a:effectLst/>
                          <a:highlight>
                            <a:srgbClr val="FFFFFF"/>
                          </a:highlight>
                        </a:rPr>
                        <a:t> </a:t>
                      </a:r>
                      <a:r>
                        <a:rPr lang="en-GB" sz="1200" dirty="0">
                          <a:effectLst/>
                          <a:highlight>
                            <a:srgbClr val="FFFFFF"/>
                          </a:highlight>
                        </a:rPr>
                        <a:t>integration</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__________</a:t>
                      </a:r>
                      <a:r>
                        <a:rPr lang="en-GB" sz="1200" dirty="0" smtClean="0">
                          <a:effectLst/>
                          <a:highlight>
                            <a:srgbClr val="FFFFFF"/>
                          </a:highlight>
                        </a:rPr>
                        <a:t> </a:t>
                      </a:r>
                      <a:r>
                        <a:rPr lang="en-GB" sz="1200" dirty="0">
                          <a:effectLst/>
                          <a:highlight>
                            <a:srgbClr val="FFFFFF"/>
                          </a:highlight>
                        </a:rPr>
                        <a:t>acts / basis</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legal basis </a:t>
                      </a:r>
                      <a:r>
                        <a:rPr lang="hr-HR" sz="1200" dirty="0" smtClean="0">
                          <a:effectLst/>
                          <a:highlight>
                            <a:srgbClr val="FFFFFF"/>
                          </a:highlight>
                        </a:rPr>
                        <a:t>___</a:t>
                      </a:r>
                      <a:endParaRPr lang="hr-HR" sz="1200" dirty="0">
                        <a:effectLst/>
                        <a:latin typeface="Calibri"/>
                        <a:ea typeface="Calibri"/>
                        <a:cs typeface="Times New Roman"/>
                      </a:endParaRPr>
                    </a:p>
                  </a:txBody>
                  <a:tcPr marL="63500" marR="63500" marT="63500" marB="63500"/>
                </a:tc>
              </a:tr>
              <a:tr h="0">
                <a:tc>
                  <a:txBody>
                    <a:bodyPr/>
                    <a:lstStyle/>
                    <a:p>
                      <a:pPr>
                        <a:lnSpc>
                          <a:spcPct val="107000"/>
                        </a:lnSpc>
                        <a:spcAft>
                          <a:spcPts val="800"/>
                        </a:spcAft>
                      </a:pPr>
                      <a:r>
                        <a:rPr lang="en-GB" sz="1200" dirty="0">
                          <a:effectLst/>
                          <a:highlight>
                            <a:srgbClr val="FFFFFF"/>
                          </a:highlight>
                        </a:rPr>
                        <a:t>to </a:t>
                      </a:r>
                      <a:r>
                        <a:rPr lang="hr-HR" sz="1200" dirty="0" smtClean="0">
                          <a:effectLst/>
                          <a:highlight>
                            <a:srgbClr val="FFFFFF"/>
                          </a:highlight>
                        </a:rPr>
                        <a:t>________</a:t>
                      </a:r>
                      <a:r>
                        <a:rPr lang="en-GB" sz="1200" dirty="0" smtClean="0">
                          <a:effectLst/>
                          <a:highlight>
                            <a:srgbClr val="FFFFFF"/>
                          </a:highlight>
                        </a:rPr>
                        <a:t> </a:t>
                      </a:r>
                      <a:r>
                        <a:rPr lang="en-GB" sz="1200" dirty="0">
                          <a:effectLst/>
                          <a:highlight>
                            <a:srgbClr val="FFFFFF"/>
                          </a:highlight>
                        </a:rPr>
                        <a:t>challenges</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__________</a:t>
                      </a:r>
                      <a:r>
                        <a:rPr lang="en-GB" sz="1200" dirty="0" smtClean="0">
                          <a:effectLst/>
                          <a:highlight>
                            <a:srgbClr val="FFFFFF"/>
                          </a:highlight>
                        </a:rPr>
                        <a:t> </a:t>
                      </a:r>
                      <a:r>
                        <a:rPr lang="en-GB" sz="1200" dirty="0">
                          <a:effectLst/>
                          <a:highlight>
                            <a:srgbClr val="FFFFFF"/>
                          </a:highlight>
                        </a:rPr>
                        <a:t>interests</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to be based </a:t>
                      </a:r>
                      <a:r>
                        <a:rPr lang="hr-HR" sz="1200" dirty="0" smtClean="0">
                          <a:effectLst/>
                          <a:highlight>
                            <a:srgbClr val="FFFFFF"/>
                          </a:highlight>
                        </a:rPr>
                        <a:t>__</a:t>
                      </a:r>
                      <a:r>
                        <a:rPr lang="hr-HR" sz="1200" baseline="0" dirty="0" smtClean="0">
                          <a:effectLst/>
                          <a:highlight>
                            <a:srgbClr val="FFFFFF"/>
                          </a:highlight>
                        </a:rPr>
                        <a:t> </a:t>
                      </a:r>
                      <a:r>
                        <a:rPr lang="hr-HR" sz="1200" dirty="0" err="1" smtClean="0">
                          <a:effectLst/>
                          <a:highlight>
                            <a:srgbClr val="FFFFFF"/>
                          </a:highlight>
                        </a:rPr>
                        <a:t>something</a:t>
                      </a:r>
                      <a:r>
                        <a:rPr lang="hr-HR" sz="1200" dirty="0" smtClean="0">
                          <a:effectLst/>
                          <a:highlight>
                            <a:srgbClr val="FFFFFF"/>
                          </a:highlight>
                        </a:rPr>
                        <a:t> </a:t>
                      </a:r>
                      <a:endParaRPr lang="hr-HR" sz="1200" dirty="0">
                        <a:effectLst/>
                        <a:latin typeface="Calibri"/>
                        <a:ea typeface="Calibri"/>
                        <a:cs typeface="Times New Roman"/>
                      </a:endParaRPr>
                    </a:p>
                  </a:txBody>
                  <a:tcPr marL="63500" marR="63500" marT="63500" marB="63500"/>
                </a:tc>
              </a:tr>
              <a:tr h="0">
                <a:tc>
                  <a:txBody>
                    <a:bodyPr/>
                    <a:lstStyle/>
                    <a:p>
                      <a:pPr>
                        <a:lnSpc>
                          <a:spcPct val="107000"/>
                        </a:lnSpc>
                        <a:spcAft>
                          <a:spcPts val="800"/>
                        </a:spcAft>
                      </a:pPr>
                      <a:r>
                        <a:rPr lang="en-GB" sz="1200" dirty="0">
                          <a:effectLst/>
                          <a:highlight>
                            <a:srgbClr val="FFFFFF"/>
                          </a:highlight>
                        </a:rPr>
                        <a:t>to </a:t>
                      </a:r>
                      <a:r>
                        <a:rPr lang="hr-HR" sz="1200" dirty="0" smtClean="0">
                          <a:effectLst/>
                          <a:highlight>
                            <a:srgbClr val="FFFFFF"/>
                          </a:highlight>
                        </a:rPr>
                        <a:t>_________</a:t>
                      </a:r>
                      <a:r>
                        <a:rPr lang="en-GB" sz="1200" dirty="0" smtClean="0">
                          <a:effectLst/>
                          <a:highlight>
                            <a:srgbClr val="FFFFFF"/>
                          </a:highlight>
                        </a:rPr>
                        <a:t> </a:t>
                      </a:r>
                      <a:r>
                        <a:rPr lang="en-GB" sz="1200" dirty="0">
                          <a:effectLst/>
                          <a:highlight>
                            <a:srgbClr val="FFFFFF"/>
                          </a:highlight>
                        </a:rPr>
                        <a:t>a treaty</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foreign / </a:t>
                      </a:r>
                      <a:r>
                        <a:rPr lang="hr-HR" sz="1200" dirty="0" smtClean="0">
                          <a:effectLst/>
                          <a:highlight>
                            <a:srgbClr val="FFFFFF"/>
                          </a:highlight>
                        </a:rPr>
                        <a:t>________</a:t>
                      </a:r>
                      <a:r>
                        <a:rPr lang="en-GB" sz="1200" dirty="0" smtClean="0">
                          <a:effectLst/>
                          <a:highlight>
                            <a:srgbClr val="FFFFFF"/>
                          </a:highlight>
                        </a:rPr>
                        <a:t> </a:t>
                      </a:r>
                      <a:r>
                        <a:rPr lang="en-GB" sz="1200" dirty="0">
                          <a:effectLst/>
                          <a:highlight>
                            <a:srgbClr val="FFFFFF"/>
                          </a:highlight>
                        </a:rPr>
                        <a:t>policy</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a:t>
                      </a:r>
                      <a:r>
                        <a:rPr lang="en-GB" sz="1200" dirty="0" smtClean="0">
                          <a:effectLst/>
                          <a:highlight>
                            <a:srgbClr val="FFFFFF"/>
                          </a:highlight>
                        </a:rPr>
                        <a:t> </a:t>
                      </a:r>
                      <a:r>
                        <a:rPr lang="en-GB" sz="1200" dirty="0">
                          <a:effectLst/>
                          <a:highlight>
                            <a:srgbClr val="FFFFFF"/>
                          </a:highlight>
                        </a:rPr>
                        <a:t>pre-accession period</a:t>
                      </a:r>
                      <a:endParaRPr lang="hr-HR" sz="1200" dirty="0">
                        <a:effectLst/>
                        <a:latin typeface="Calibri"/>
                        <a:ea typeface="Calibri"/>
                        <a:cs typeface="Times New Roman"/>
                      </a:endParaRPr>
                    </a:p>
                  </a:txBody>
                  <a:tcPr marL="63500" marR="63500" marT="63500" marB="63500"/>
                </a:tc>
              </a:tr>
              <a:tr h="0">
                <a:tc>
                  <a:txBody>
                    <a:bodyPr/>
                    <a:lstStyle/>
                    <a:p>
                      <a:pPr>
                        <a:lnSpc>
                          <a:spcPct val="107000"/>
                        </a:lnSpc>
                        <a:spcAft>
                          <a:spcPts val="800"/>
                        </a:spcAft>
                      </a:pPr>
                      <a:r>
                        <a:rPr lang="en-GB" sz="1200" dirty="0">
                          <a:effectLst/>
                          <a:highlight>
                            <a:srgbClr val="FFFFFF"/>
                          </a:highlight>
                        </a:rPr>
                        <a:t>to </a:t>
                      </a:r>
                      <a:r>
                        <a:rPr lang="hr-HR" sz="1200" dirty="0" smtClean="0">
                          <a:effectLst/>
                          <a:highlight>
                            <a:srgbClr val="FFFFFF"/>
                          </a:highlight>
                        </a:rPr>
                        <a:t>_________</a:t>
                      </a:r>
                      <a:r>
                        <a:rPr lang="en-GB" sz="1200" dirty="0" smtClean="0">
                          <a:effectLst/>
                          <a:highlight>
                            <a:srgbClr val="FFFFFF"/>
                          </a:highlight>
                        </a:rPr>
                        <a:t> </a:t>
                      </a:r>
                      <a:r>
                        <a:rPr lang="en-GB" sz="1200" dirty="0">
                          <a:effectLst/>
                          <a:highlight>
                            <a:srgbClr val="FFFFFF"/>
                          </a:highlight>
                        </a:rPr>
                        <a:t>legislation</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hr-HR" sz="1200" dirty="0" smtClean="0">
                          <a:effectLst/>
                          <a:highlight>
                            <a:srgbClr val="FFFFFF"/>
                          </a:highlight>
                        </a:rPr>
                        <a:t>__________</a:t>
                      </a:r>
                      <a:r>
                        <a:rPr lang="en-GB" sz="1200" dirty="0" smtClean="0">
                          <a:effectLst/>
                          <a:highlight>
                            <a:srgbClr val="FFFFFF"/>
                          </a:highlight>
                        </a:rPr>
                        <a:t> </a:t>
                      </a:r>
                      <a:r>
                        <a:rPr lang="en-GB" sz="1200" dirty="0">
                          <a:effectLst/>
                          <a:highlight>
                            <a:srgbClr val="FFFFFF"/>
                          </a:highlight>
                        </a:rPr>
                        <a:t>development</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to be compatible </a:t>
                      </a:r>
                      <a:r>
                        <a:rPr lang="hr-HR" sz="1200" dirty="0" smtClean="0">
                          <a:effectLst/>
                          <a:highlight>
                            <a:srgbClr val="FFFFFF"/>
                          </a:highlight>
                        </a:rPr>
                        <a:t>___</a:t>
                      </a:r>
                      <a:endParaRPr lang="hr-HR" sz="1200" dirty="0">
                        <a:effectLst/>
                        <a:latin typeface="Calibri"/>
                        <a:ea typeface="Calibri"/>
                        <a:cs typeface="Times New Roman"/>
                      </a:endParaRPr>
                    </a:p>
                  </a:txBody>
                  <a:tcPr marL="63500" marR="63500" marT="63500" marB="63500"/>
                </a:tc>
              </a:tr>
              <a:tr h="0">
                <a:tc>
                  <a:txBody>
                    <a:bodyPr/>
                    <a:lstStyle/>
                    <a:p>
                      <a:pPr>
                        <a:lnSpc>
                          <a:spcPct val="150000"/>
                        </a:lnSpc>
                        <a:spcAft>
                          <a:spcPts val="800"/>
                        </a:spcAft>
                      </a:pPr>
                      <a:r>
                        <a:rPr lang="en-GB" sz="1200" dirty="0">
                          <a:effectLst/>
                          <a:highlight>
                            <a:srgbClr val="FFFFFF"/>
                          </a:highlight>
                        </a:rPr>
                        <a:t>to </a:t>
                      </a:r>
                      <a:r>
                        <a:rPr lang="hr-HR" sz="1200" dirty="0" smtClean="0">
                          <a:effectLst/>
                          <a:highlight>
                            <a:srgbClr val="FFFFFF"/>
                          </a:highlight>
                        </a:rPr>
                        <a:t>_________</a:t>
                      </a:r>
                      <a:r>
                        <a:rPr lang="en-GB" sz="1200" dirty="0" smtClean="0">
                          <a:effectLst/>
                          <a:highlight>
                            <a:srgbClr val="FFFFFF"/>
                          </a:highlight>
                        </a:rPr>
                        <a:t> </a:t>
                      </a:r>
                      <a:r>
                        <a:rPr lang="en-GB" sz="1200" dirty="0">
                          <a:effectLst/>
                          <a:highlight>
                            <a:srgbClr val="FFFFFF"/>
                          </a:highlight>
                        </a:rPr>
                        <a:t>the EU</a:t>
                      </a:r>
                      <a:endParaRPr lang="hr-HR" sz="1200" dirty="0">
                        <a:effectLst/>
                        <a:latin typeface="Calibri"/>
                        <a:ea typeface="Calibri"/>
                        <a:cs typeface="Times New Roman"/>
                      </a:endParaRPr>
                    </a:p>
                  </a:txBody>
                  <a:tcPr marL="63500" marR="63500" marT="63500" marB="63500"/>
                </a:tc>
                <a:tc>
                  <a:txBody>
                    <a:bodyPr/>
                    <a:lstStyle/>
                    <a:p>
                      <a:pPr>
                        <a:lnSpc>
                          <a:spcPct val="150000"/>
                        </a:lnSpc>
                        <a:spcAft>
                          <a:spcPts val="800"/>
                        </a:spcAft>
                      </a:pPr>
                      <a:r>
                        <a:rPr lang="hr-HR" sz="1200" dirty="0" smtClean="0">
                          <a:effectLst/>
                          <a:highlight>
                            <a:srgbClr val="FFFFFF"/>
                          </a:highlight>
                        </a:rPr>
                        <a:t>__________</a:t>
                      </a:r>
                      <a:r>
                        <a:rPr lang="en-GB" sz="1200" dirty="0" smtClean="0">
                          <a:effectLst/>
                          <a:highlight>
                            <a:srgbClr val="FFFFFF"/>
                          </a:highlight>
                        </a:rPr>
                        <a:t> </a:t>
                      </a:r>
                      <a:r>
                        <a:rPr lang="en-GB" sz="1200" dirty="0">
                          <a:effectLst/>
                          <a:highlight>
                            <a:srgbClr val="FFFFFF"/>
                          </a:highlight>
                        </a:rPr>
                        <a:t>procedure</a:t>
                      </a:r>
                      <a:endParaRPr lang="hr-HR" sz="1200" dirty="0">
                        <a:effectLst/>
                        <a:latin typeface="Calibri"/>
                        <a:ea typeface="Calibri"/>
                        <a:cs typeface="Times New Roman"/>
                      </a:endParaRPr>
                    </a:p>
                  </a:txBody>
                  <a:tcPr marL="63500" marR="63500" marT="63500" marB="63500"/>
                </a:tc>
                <a:tc>
                  <a:txBody>
                    <a:bodyPr/>
                    <a:lstStyle/>
                    <a:p>
                      <a:pPr>
                        <a:lnSpc>
                          <a:spcPct val="150000"/>
                        </a:lnSpc>
                        <a:spcAft>
                          <a:spcPts val="800"/>
                        </a:spcAft>
                      </a:pPr>
                      <a:r>
                        <a:rPr lang="en-GB" sz="1200" dirty="0">
                          <a:effectLst/>
                          <a:highlight>
                            <a:srgbClr val="FFFFFF"/>
                          </a:highlight>
                        </a:rPr>
                        <a:t>to be appointed </a:t>
                      </a:r>
                      <a:r>
                        <a:rPr lang="hr-HR" sz="1200" dirty="0" smtClean="0">
                          <a:effectLst/>
                          <a:highlight>
                            <a:srgbClr val="FFFFFF"/>
                          </a:highlight>
                        </a:rPr>
                        <a:t>__</a:t>
                      </a:r>
                      <a:endParaRPr lang="hr-HR" sz="1200" dirty="0">
                        <a:effectLst/>
                        <a:latin typeface="Calibri"/>
                        <a:ea typeface="Calibri"/>
                        <a:cs typeface="Times New Roman"/>
                      </a:endParaRPr>
                    </a:p>
                  </a:txBody>
                  <a:tcPr marL="63500" marR="63500" marT="63500" marB="63500"/>
                </a:tc>
              </a:tr>
            </a:tbl>
          </a:graphicData>
        </a:graphic>
      </p:graphicFrame>
    </p:spTree>
    <p:extLst>
      <p:ext uri="{BB962C8B-B14F-4D97-AF65-F5344CB8AC3E}">
        <p14:creationId xmlns:p14="http://schemas.microsoft.com/office/powerpoint/2010/main" val="2680534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73889457"/>
              </p:ext>
            </p:extLst>
          </p:nvPr>
        </p:nvGraphicFramePr>
        <p:xfrm>
          <a:off x="1403649" y="1412776"/>
          <a:ext cx="6035376" cy="4998851"/>
        </p:xfrm>
        <a:graphic>
          <a:graphicData uri="http://schemas.openxmlformats.org/drawingml/2006/table">
            <a:tbl>
              <a:tblPr>
                <a:tableStyleId>{5C22544A-7EE6-4342-B048-85BDC9FD1C3A}</a:tableStyleId>
              </a:tblPr>
              <a:tblGrid>
                <a:gridCol w="1914145"/>
                <a:gridCol w="2099407"/>
                <a:gridCol w="2021824"/>
              </a:tblGrid>
              <a:tr h="880241">
                <a:tc>
                  <a:txBody>
                    <a:bodyPr/>
                    <a:lstStyle/>
                    <a:p>
                      <a:pPr>
                        <a:lnSpc>
                          <a:spcPct val="107000"/>
                        </a:lnSpc>
                        <a:spcAft>
                          <a:spcPts val="800"/>
                        </a:spcAft>
                      </a:pPr>
                      <a:r>
                        <a:rPr lang="en-GB" sz="1400" b="1" dirty="0">
                          <a:effectLst/>
                          <a:highlight>
                            <a:srgbClr val="FFFFFF"/>
                          </a:highlight>
                        </a:rPr>
                        <a:t>Verb</a:t>
                      </a:r>
                      <a:endParaRPr lang="hr-HR" sz="1400" b="1"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400" b="1">
                          <a:effectLst/>
                          <a:highlight>
                            <a:srgbClr val="FFFFFF"/>
                          </a:highlight>
                        </a:rPr>
                        <a:t>Adjective</a:t>
                      </a:r>
                      <a:endParaRPr lang="hr-HR" sz="1400" b="1">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400" b="1" dirty="0">
                          <a:effectLst/>
                          <a:highlight>
                            <a:srgbClr val="FFFFFF"/>
                          </a:highlight>
                        </a:rPr>
                        <a:t>Preposition</a:t>
                      </a:r>
                      <a:endParaRPr lang="hr-HR" sz="1400" b="1" dirty="0">
                        <a:effectLst/>
                      </a:endParaRPr>
                    </a:p>
                    <a:p>
                      <a:pPr>
                        <a:lnSpc>
                          <a:spcPct val="107000"/>
                        </a:lnSpc>
                        <a:spcAft>
                          <a:spcPts val="800"/>
                        </a:spcAft>
                      </a:pPr>
                      <a:r>
                        <a:rPr lang="en-GB" sz="1400" b="1" dirty="0">
                          <a:effectLst/>
                          <a:highlight>
                            <a:srgbClr val="FFFFFF"/>
                          </a:highlight>
                        </a:rPr>
                        <a:t> </a:t>
                      </a:r>
                      <a:endParaRPr lang="hr-HR" sz="1400" b="1" dirty="0">
                        <a:effectLst/>
                        <a:latin typeface="Calibri"/>
                        <a:ea typeface="Calibri"/>
                        <a:cs typeface="Times New Roman"/>
                      </a:endParaRPr>
                    </a:p>
                  </a:txBody>
                  <a:tcPr marL="63500" marR="63500" marT="63500" marB="63500"/>
                </a:tc>
              </a:tr>
              <a:tr h="664714">
                <a:tc>
                  <a:txBody>
                    <a:bodyPr/>
                    <a:lstStyle/>
                    <a:p>
                      <a:pPr>
                        <a:lnSpc>
                          <a:spcPct val="107000"/>
                        </a:lnSpc>
                        <a:spcAft>
                          <a:spcPts val="800"/>
                        </a:spcAft>
                      </a:pPr>
                      <a:r>
                        <a:rPr lang="en-GB" sz="1200">
                          <a:effectLst/>
                          <a:highlight>
                            <a:srgbClr val="FFFFFF"/>
                          </a:highlight>
                        </a:rPr>
                        <a:t>to manage resources</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economic sector / cooperation</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come into force</a:t>
                      </a:r>
                      <a:endParaRPr lang="hr-HR" sz="1200">
                        <a:effectLst/>
                        <a:latin typeface="Calibri"/>
                        <a:ea typeface="Calibri"/>
                        <a:cs typeface="Times New Roman"/>
                      </a:endParaRPr>
                    </a:p>
                  </a:txBody>
                  <a:tcPr marL="63500" marR="63500" marT="63500" marB="63500"/>
                </a:tc>
              </a:tr>
              <a:tr h="409526">
                <a:tc>
                  <a:txBody>
                    <a:bodyPr/>
                    <a:lstStyle/>
                    <a:p>
                      <a:pPr>
                        <a:lnSpc>
                          <a:spcPct val="107000"/>
                        </a:lnSpc>
                        <a:spcAft>
                          <a:spcPts val="800"/>
                        </a:spcAft>
                      </a:pPr>
                      <a:r>
                        <a:rPr lang="en-GB" sz="1200">
                          <a:effectLst/>
                          <a:highlight>
                            <a:srgbClr val="FFFFFF"/>
                          </a:highlight>
                        </a:rPr>
                        <a:t>to expand cooperation</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essential resource</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to result in something</a:t>
                      </a:r>
                      <a:endParaRPr lang="hr-HR" sz="1200">
                        <a:effectLst/>
                        <a:latin typeface="Calibri"/>
                        <a:ea typeface="Calibri"/>
                        <a:cs typeface="Times New Roman"/>
                      </a:endParaRPr>
                    </a:p>
                  </a:txBody>
                  <a:tcPr marL="63500" marR="63500" marT="63500" marB="63500"/>
                </a:tc>
              </a:tr>
              <a:tr h="664714">
                <a:tc>
                  <a:txBody>
                    <a:bodyPr/>
                    <a:lstStyle/>
                    <a:p>
                      <a:pPr>
                        <a:lnSpc>
                          <a:spcPct val="107000"/>
                        </a:lnSpc>
                        <a:spcAft>
                          <a:spcPts val="800"/>
                        </a:spcAft>
                      </a:pPr>
                      <a:r>
                        <a:rPr lang="en-GB" sz="1200" dirty="0">
                          <a:effectLst/>
                          <a:highlight>
                            <a:srgbClr val="FFFFFF"/>
                          </a:highlight>
                        </a:rPr>
                        <a:t>to establish community</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dirty="0">
                          <a:effectLst/>
                          <a:highlight>
                            <a:srgbClr val="FFFFFF"/>
                          </a:highlight>
                        </a:rPr>
                        <a:t>founding document</a:t>
                      </a:r>
                      <a:endParaRPr lang="hr-HR" sz="1200" dirty="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cooperation between EU governments</a:t>
                      </a:r>
                      <a:endParaRPr lang="hr-HR" sz="1200">
                        <a:effectLst/>
                        <a:latin typeface="Calibri"/>
                        <a:ea typeface="Calibri"/>
                        <a:cs typeface="Times New Roman"/>
                      </a:endParaRPr>
                    </a:p>
                  </a:txBody>
                  <a:tcPr marL="63500" marR="63500" marT="63500" marB="63500"/>
                </a:tc>
              </a:tr>
              <a:tr h="409526">
                <a:tc>
                  <a:txBody>
                    <a:bodyPr/>
                    <a:lstStyle/>
                    <a:p>
                      <a:pPr>
                        <a:lnSpc>
                          <a:spcPct val="107000"/>
                        </a:lnSpc>
                        <a:spcAft>
                          <a:spcPts val="800"/>
                        </a:spcAft>
                      </a:pPr>
                      <a:r>
                        <a:rPr lang="en-GB" sz="1200">
                          <a:effectLst/>
                          <a:highlight>
                            <a:srgbClr val="FFFFFF"/>
                          </a:highlight>
                        </a:rPr>
                        <a:t>to achieve integration</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legal acts / basis</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legal basis for</a:t>
                      </a:r>
                      <a:endParaRPr lang="hr-HR" sz="1200">
                        <a:effectLst/>
                        <a:latin typeface="Calibri"/>
                        <a:ea typeface="Calibri"/>
                        <a:cs typeface="Times New Roman"/>
                      </a:endParaRPr>
                    </a:p>
                  </a:txBody>
                  <a:tcPr marL="63500" marR="63500" marT="63500" marB="63500"/>
                </a:tc>
              </a:tr>
              <a:tr h="409526">
                <a:tc>
                  <a:txBody>
                    <a:bodyPr/>
                    <a:lstStyle/>
                    <a:p>
                      <a:pPr>
                        <a:lnSpc>
                          <a:spcPct val="107000"/>
                        </a:lnSpc>
                        <a:spcAft>
                          <a:spcPts val="800"/>
                        </a:spcAft>
                      </a:pPr>
                      <a:r>
                        <a:rPr lang="en-GB" sz="1200">
                          <a:effectLst/>
                          <a:highlight>
                            <a:srgbClr val="FFFFFF"/>
                          </a:highlight>
                        </a:rPr>
                        <a:t>to meet challenges</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common interests</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to be based on</a:t>
                      </a:r>
                      <a:endParaRPr lang="hr-HR" sz="1200">
                        <a:effectLst/>
                        <a:latin typeface="Calibri"/>
                        <a:ea typeface="Calibri"/>
                        <a:cs typeface="Times New Roman"/>
                      </a:endParaRPr>
                    </a:p>
                  </a:txBody>
                  <a:tcPr marL="63500" marR="63500" marT="63500" marB="63500"/>
                </a:tc>
              </a:tr>
              <a:tr h="664714">
                <a:tc>
                  <a:txBody>
                    <a:bodyPr/>
                    <a:lstStyle/>
                    <a:p>
                      <a:pPr>
                        <a:lnSpc>
                          <a:spcPct val="107000"/>
                        </a:lnSpc>
                        <a:spcAft>
                          <a:spcPts val="800"/>
                        </a:spcAft>
                      </a:pPr>
                      <a:r>
                        <a:rPr lang="en-GB" sz="1200">
                          <a:effectLst/>
                          <a:highlight>
                            <a:srgbClr val="FFFFFF"/>
                          </a:highlight>
                        </a:rPr>
                        <a:t>to sign a treaty</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foreign / internal policy</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during pre-accession period</a:t>
                      </a:r>
                      <a:endParaRPr lang="hr-HR" sz="1200">
                        <a:effectLst/>
                        <a:latin typeface="Calibri"/>
                        <a:ea typeface="Calibri"/>
                        <a:cs typeface="Times New Roman"/>
                      </a:endParaRPr>
                    </a:p>
                  </a:txBody>
                  <a:tcPr marL="63500" marR="63500" marT="63500" marB="63500"/>
                </a:tc>
              </a:tr>
              <a:tr h="409526">
                <a:tc>
                  <a:txBody>
                    <a:bodyPr/>
                    <a:lstStyle/>
                    <a:p>
                      <a:pPr>
                        <a:lnSpc>
                          <a:spcPct val="107000"/>
                        </a:lnSpc>
                        <a:spcAft>
                          <a:spcPts val="800"/>
                        </a:spcAft>
                      </a:pPr>
                      <a:r>
                        <a:rPr lang="en-GB" sz="1200">
                          <a:effectLst/>
                          <a:highlight>
                            <a:srgbClr val="FFFFFF"/>
                          </a:highlight>
                        </a:rPr>
                        <a:t>to harmonise legislation</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sustainable development</a:t>
                      </a:r>
                      <a:endParaRPr lang="hr-HR" sz="1200">
                        <a:effectLst/>
                        <a:latin typeface="Calibri"/>
                        <a:ea typeface="Calibri"/>
                        <a:cs typeface="Times New Roman"/>
                      </a:endParaRPr>
                    </a:p>
                  </a:txBody>
                  <a:tcPr marL="63500" marR="63500" marT="63500" marB="63500"/>
                </a:tc>
                <a:tc>
                  <a:txBody>
                    <a:bodyPr/>
                    <a:lstStyle/>
                    <a:p>
                      <a:pPr>
                        <a:lnSpc>
                          <a:spcPct val="107000"/>
                        </a:lnSpc>
                        <a:spcAft>
                          <a:spcPts val="800"/>
                        </a:spcAft>
                      </a:pPr>
                      <a:r>
                        <a:rPr lang="en-GB" sz="1200">
                          <a:effectLst/>
                          <a:highlight>
                            <a:srgbClr val="FFFFFF"/>
                          </a:highlight>
                        </a:rPr>
                        <a:t>to be compatible with</a:t>
                      </a:r>
                      <a:endParaRPr lang="hr-HR" sz="1200">
                        <a:effectLst/>
                        <a:latin typeface="Calibri"/>
                        <a:ea typeface="Calibri"/>
                        <a:cs typeface="Times New Roman"/>
                      </a:endParaRPr>
                    </a:p>
                  </a:txBody>
                  <a:tcPr marL="63500" marR="63500" marT="63500" marB="63500"/>
                </a:tc>
              </a:tr>
              <a:tr h="486364">
                <a:tc>
                  <a:txBody>
                    <a:bodyPr/>
                    <a:lstStyle/>
                    <a:p>
                      <a:pPr>
                        <a:lnSpc>
                          <a:spcPct val="150000"/>
                        </a:lnSpc>
                        <a:spcAft>
                          <a:spcPts val="800"/>
                        </a:spcAft>
                      </a:pPr>
                      <a:r>
                        <a:rPr lang="en-GB" sz="1200">
                          <a:effectLst/>
                          <a:highlight>
                            <a:srgbClr val="FFFFFF"/>
                          </a:highlight>
                        </a:rPr>
                        <a:t>to join the EU</a:t>
                      </a:r>
                      <a:endParaRPr lang="hr-HR" sz="1200">
                        <a:effectLst/>
                        <a:latin typeface="Calibri"/>
                        <a:ea typeface="Calibri"/>
                        <a:cs typeface="Times New Roman"/>
                      </a:endParaRPr>
                    </a:p>
                  </a:txBody>
                  <a:tcPr marL="63500" marR="63500" marT="63500" marB="63500"/>
                </a:tc>
                <a:tc>
                  <a:txBody>
                    <a:bodyPr/>
                    <a:lstStyle/>
                    <a:p>
                      <a:pPr>
                        <a:lnSpc>
                          <a:spcPct val="150000"/>
                        </a:lnSpc>
                        <a:spcAft>
                          <a:spcPts val="800"/>
                        </a:spcAft>
                      </a:pPr>
                      <a:r>
                        <a:rPr lang="en-GB" sz="1200">
                          <a:effectLst/>
                          <a:highlight>
                            <a:srgbClr val="FFFFFF"/>
                          </a:highlight>
                        </a:rPr>
                        <a:t>legislative procedure</a:t>
                      </a:r>
                      <a:endParaRPr lang="hr-HR" sz="1200">
                        <a:effectLst/>
                        <a:latin typeface="Calibri"/>
                        <a:ea typeface="Calibri"/>
                        <a:cs typeface="Times New Roman"/>
                      </a:endParaRPr>
                    </a:p>
                  </a:txBody>
                  <a:tcPr marL="63500" marR="63500" marT="63500" marB="63500"/>
                </a:tc>
                <a:tc>
                  <a:txBody>
                    <a:bodyPr/>
                    <a:lstStyle/>
                    <a:p>
                      <a:pPr>
                        <a:lnSpc>
                          <a:spcPct val="150000"/>
                        </a:lnSpc>
                        <a:spcAft>
                          <a:spcPts val="800"/>
                        </a:spcAft>
                      </a:pPr>
                      <a:r>
                        <a:rPr lang="en-GB" sz="1200" dirty="0">
                          <a:effectLst/>
                          <a:highlight>
                            <a:srgbClr val="FFFFFF"/>
                          </a:highlight>
                        </a:rPr>
                        <a:t>to be appointed by</a:t>
                      </a:r>
                      <a:endParaRPr lang="hr-HR" sz="1200" dirty="0">
                        <a:effectLst/>
                        <a:latin typeface="Calibri"/>
                        <a:ea typeface="Calibri"/>
                        <a:cs typeface="Times New Roman"/>
                      </a:endParaRPr>
                    </a:p>
                  </a:txBody>
                  <a:tcPr marL="63500" marR="63500" marT="63500" marB="63500"/>
                </a:tc>
              </a:tr>
            </a:tbl>
          </a:graphicData>
        </a:graphic>
      </p:graphicFrame>
    </p:spTree>
    <p:extLst>
      <p:ext uri="{BB962C8B-B14F-4D97-AF65-F5344CB8AC3E}">
        <p14:creationId xmlns:p14="http://schemas.microsoft.com/office/powerpoint/2010/main" val="911956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hr-HR" dirty="0" err="1" smtClean="0"/>
              <a:t>Thank</a:t>
            </a:r>
            <a:r>
              <a:rPr lang="hr-HR" dirty="0" smtClean="0"/>
              <a:t> </a:t>
            </a:r>
            <a:r>
              <a:rPr lang="hr-HR" dirty="0" err="1" smtClean="0"/>
              <a:t>you</a:t>
            </a:r>
            <a:r>
              <a:rPr lang="hr-HR" dirty="0" smtClean="0"/>
              <a:t> for </a:t>
            </a:r>
            <a:r>
              <a:rPr lang="hr-HR" dirty="0" err="1" smtClean="0"/>
              <a:t>your</a:t>
            </a:r>
            <a:r>
              <a:rPr lang="hr-HR" dirty="0" smtClean="0"/>
              <a:t> </a:t>
            </a:r>
            <a:r>
              <a:rPr lang="hr-HR" dirty="0" err="1" smtClean="0"/>
              <a:t>attention</a:t>
            </a:r>
            <a:r>
              <a:rPr lang="hr-HR" dirty="0" smtClean="0"/>
              <a:t>!</a:t>
            </a:r>
            <a:endParaRPr lang="hr-HR" dirty="0"/>
          </a:p>
        </p:txBody>
      </p:sp>
      <p:sp>
        <p:nvSpPr>
          <p:cNvPr id="7" name="Subtitle 6"/>
          <p:cNvSpPr>
            <a:spLocks noGrp="1"/>
          </p:cNvSpPr>
          <p:nvPr>
            <p:ph type="subTitle" idx="1"/>
          </p:nvPr>
        </p:nvSpPr>
        <p:spPr/>
        <p:txBody>
          <a:bodyPr/>
          <a:lstStyle/>
          <a:p>
            <a:endParaRPr lang="hr-HR"/>
          </a:p>
        </p:txBody>
      </p:sp>
    </p:spTree>
    <p:extLst>
      <p:ext uri="{BB962C8B-B14F-4D97-AF65-F5344CB8AC3E}">
        <p14:creationId xmlns:p14="http://schemas.microsoft.com/office/powerpoint/2010/main" val="1811206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roots</a:t>
            </a:r>
            <a:r>
              <a:rPr lang="hr-HR" dirty="0" smtClean="0"/>
              <a:t> </a:t>
            </a:r>
            <a:r>
              <a:rPr lang="hr-HR" dirty="0" err="1" smtClean="0"/>
              <a:t>of</a:t>
            </a:r>
            <a:r>
              <a:rPr lang="hr-HR" dirty="0" smtClean="0"/>
              <a:t> </a:t>
            </a:r>
            <a:r>
              <a:rPr lang="hr-HR" dirty="0" err="1" smtClean="0"/>
              <a:t>the</a:t>
            </a:r>
            <a:r>
              <a:rPr lang="hr-HR" dirty="0" smtClean="0"/>
              <a:t> EU</a:t>
            </a:r>
            <a:endParaRPr lang="hr-HR" dirty="0"/>
          </a:p>
        </p:txBody>
      </p:sp>
      <p:sp>
        <p:nvSpPr>
          <p:cNvPr id="3" name="Content Placeholder 2"/>
          <p:cNvSpPr>
            <a:spLocks noGrp="1"/>
          </p:cNvSpPr>
          <p:nvPr>
            <p:ph idx="1"/>
          </p:nvPr>
        </p:nvSpPr>
        <p:spPr/>
        <p:txBody>
          <a:bodyPr>
            <a:normAutofit lnSpcReduction="10000"/>
          </a:bodyPr>
          <a:lstStyle/>
          <a:p>
            <a:r>
              <a:rPr lang="hr-HR" dirty="0" err="1" smtClean="0"/>
              <a:t>The</a:t>
            </a:r>
            <a:r>
              <a:rPr lang="hr-HR" dirty="0" smtClean="0"/>
              <a:t> </a:t>
            </a:r>
            <a:r>
              <a:rPr lang="hr-HR" dirty="0" err="1" smtClean="0"/>
              <a:t>idea</a:t>
            </a:r>
            <a:r>
              <a:rPr lang="hr-HR" dirty="0" smtClean="0"/>
              <a:t> </a:t>
            </a:r>
            <a:r>
              <a:rPr lang="hr-HR" dirty="0" err="1" smtClean="0"/>
              <a:t>of</a:t>
            </a:r>
            <a:r>
              <a:rPr lang="hr-HR" dirty="0" smtClean="0"/>
              <a:t> </a:t>
            </a:r>
            <a:r>
              <a:rPr lang="hr-HR" dirty="0" err="1" smtClean="0"/>
              <a:t>European</a:t>
            </a:r>
            <a:r>
              <a:rPr lang="hr-HR" dirty="0" smtClean="0"/>
              <a:t> </a:t>
            </a:r>
            <a:r>
              <a:rPr lang="hr-HR" dirty="0" err="1" smtClean="0"/>
              <a:t>integration</a:t>
            </a:r>
            <a:r>
              <a:rPr lang="hr-HR" dirty="0" smtClean="0"/>
              <a:t> </a:t>
            </a:r>
            <a:r>
              <a:rPr lang="hr-HR" dirty="0" err="1" smtClean="0"/>
              <a:t>appeared</a:t>
            </a:r>
            <a:r>
              <a:rPr lang="hr-HR" dirty="0" smtClean="0"/>
              <a:t> </a:t>
            </a:r>
            <a:r>
              <a:rPr lang="hr-HR" dirty="0" err="1" smtClean="0"/>
              <a:t>after</a:t>
            </a:r>
            <a:r>
              <a:rPr lang="hr-HR" dirty="0" smtClean="0"/>
              <a:t> World </a:t>
            </a:r>
            <a:r>
              <a:rPr lang="hr-HR" dirty="0" err="1" smtClean="0"/>
              <a:t>War</a:t>
            </a:r>
            <a:r>
              <a:rPr lang="hr-HR" dirty="0" smtClean="0"/>
              <a:t> II</a:t>
            </a:r>
          </a:p>
          <a:p>
            <a:r>
              <a:rPr lang="hr-HR" dirty="0" err="1" smtClean="0"/>
              <a:t>Jean</a:t>
            </a:r>
            <a:r>
              <a:rPr lang="hr-HR" dirty="0" smtClean="0"/>
              <a:t> </a:t>
            </a:r>
            <a:r>
              <a:rPr lang="hr-HR" dirty="0" err="1" smtClean="0"/>
              <a:t>Monnet</a:t>
            </a:r>
            <a:r>
              <a:rPr lang="hr-HR" dirty="0" smtClean="0"/>
              <a:t> – </a:t>
            </a:r>
            <a:r>
              <a:rPr lang="hr-HR" dirty="0" err="1" smtClean="0"/>
              <a:t>the</a:t>
            </a:r>
            <a:r>
              <a:rPr lang="hr-HR" dirty="0" smtClean="0"/>
              <a:t> </a:t>
            </a:r>
            <a:r>
              <a:rPr lang="hr-HR" dirty="0" err="1" smtClean="0"/>
              <a:t>idea</a:t>
            </a:r>
            <a:r>
              <a:rPr lang="hr-HR" dirty="0" smtClean="0"/>
              <a:t> </a:t>
            </a:r>
            <a:r>
              <a:rPr lang="hr-HR" dirty="0" err="1" smtClean="0"/>
              <a:t>of</a:t>
            </a:r>
            <a:r>
              <a:rPr lang="hr-HR" dirty="0" smtClean="0"/>
              <a:t> Europe </a:t>
            </a:r>
            <a:r>
              <a:rPr lang="hr-HR" dirty="0" err="1" smtClean="0"/>
              <a:t>structured</a:t>
            </a:r>
            <a:r>
              <a:rPr lang="hr-HR" dirty="0" smtClean="0"/>
              <a:t> on </a:t>
            </a:r>
            <a:r>
              <a:rPr lang="hr-HR" dirty="0" err="1" smtClean="0"/>
              <a:t>federal</a:t>
            </a:r>
            <a:r>
              <a:rPr lang="hr-HR" dirty="0" smtClean="0"/>
              <a:t> </a:t>
            </a:r>
            <a:r>
              <a:rPr lang="hr-HR" dirty="0" err="1" smtClean="0"/>
              <a:t>principles</a:t>
            </a:r>
            <a:endParaRPr lang="hr-HR" dirty="0" smtClean="0"/>
          </a:p>
          <a:p>
            <a:r>
              <a:rPr lang="hr-HR" dirty="0" smtClean="0"/>
              <a:t>Robert </a:t>
            </a:r>
            <a:r>
              <a:rPr lang="hr-HR" dirty="0" err="1" smtClean="0"/>
              <a:t>Schuman</a:t>
            </a:r>
            <a:r>
              <a:rPr lang="hr-HR" dirty="0" smtClean="0"/>
              <a:t> </a:t>
            </a:r>
            <a:r>
              <a:rPr lang="hr-HR" dirty="0" err="1" smtClean="0"/>
              <a:t>presented</a:t>
            </a:r>
            <a:r>
              <a:rPr lang="hr-HR" dirty="0" smtClean="0"/>
              <a:t> a </a:t>
            </a:r>
            <a:r>
              <a:rPr lang="hr-HR" dirty="0" err="1" smtClean="0"/>
              <a:t>declaration</a:t>
            </a:r>
            <a:r>
              <a:rPr lang="hr-HR" dirty="0" smtClean="0"/>
              <a:t> on 9 </a:t>
            </a:r>
            <a:r>
              <a:rPr lang="hr-HR" dirty="0" err="1" smtClean="0"/>
              <a:t>May</a:t>
            </a:r>
            <a:r>
              <a:rPr lang="hr-HR" dirty="0" smtClean="0"/>
              <a:t> 1950 </a:t>
            </a:r>
            <a:r>
              <a:rPr lang="hr-HR" dirty="0" err="1" smtClean="0"/>
              <a:t>proposing</a:t>
            </a:r>
            <a:r>
              <a:rPr lang="hr-HR" dirty="0" smtClean="0"/>
              <a:t> </a:t>
            </a:r>
            <a:r>
              <a:rPr lang="hr-HR" dirty="0" err="1" smtClean="0"/>
              <a:t>the</a:t>
            </a:r>
            <a:r>
              <a:rPr lang="hr-HR" dirty="0" smtClean="0"/>
              <a:t> </a:t>
            </a:r>
            <a:r>
              <a:rPr lang="hr-HR" dirty="0" err="1" smtClean="0"/>
              <a:t>creation</a:t>
            </a:r>
            <a:r>
              <a:rPr lang="hr-HR" dirty="0" smtClean="0"/>
              <a:t> </a:t>
            </a:r>
            <a:r>
              <a:rPr lang="hr-HR" dirty="0" err="1" smtClean="0"/>
              <a:t>of</a:t>
            </a:r>
            <a:r>
              <a:rPr lang="hr-HR" dirty="0" smtClean="0"/>
              <a:t> </a:t>
            </a:r>
            <a:r>
              <a:rPr lang="hr-HR" b="1" dirty="0" err="1" smtClean="0"/>
              <a:t>the</a:t>
            </a:r>
            <a:r>
              <a:rPr lang="hr-HR" b="1" dirty="0" smtClean="0"/>
              <a:t> </a:t>
            </a:r>
            <a:r>
              <a:rPr lang="hr-HR" b="1" dirty="0" err="1" smtClean="0"/>
              <a:t>European</a:t>
            </a:r>
            <a:r>
              <a:rPr lang="hr-HR" b="1" dirty="0" smtClean="0"/>
              <a:t> </a:t>
            </a:r>
            <a:r>
              <a:rPr lang="hr-HR" b="1" dirty="0" err="1" smtClean="0"/>
              <a:t>Coal</a:t>
            </a:r>
            <a:r>
              <a:rPr lang="hr-HR" b="1" dirty="0" smtClean="0"/>
              <a:t> </a:t>
            </a:r>
            <a:r>
              <a:rPr lang="hr-HR" b="1" dirty="0" err="1" smtClean="0"/>
              <a:t>and</a:t>
            </a:r>
            <a:r>
              <a:rPr lang="hr-HR" b="1" dirty="0" smtClean="0"/>
              <a:t> Steel </a:t>
            </a:r>
            <a:r>
              <a:rPr lang="hr-HR" b="1" dirty="0" err="1" smtClean="0"/>
              <a:t>Community</a:t>
            </a:r>
            <a:r>
              <a:rPr lang="hr-HR" b="1" dirty="0" smtClean="0"/>
              <a:t> </a:t>
            </a:r>
            <a:r>
              <a:rPr lang="hr-HR" dirty="0" smtClean="0"/>
              <a:t>(ECSC); </a:t>
            </a:r>
            <a:r>
              <a:rPr lang="hr-HR" dirty="0" err="1" smtClean="0"/>
              <a:t>founding</a:t>
            </a:r>
            <a:r>
              <a:rPr lang="hr-HR" dirty="0" smtClean="0"/>
              <a:t> </a:t>
            </a:r>
            <a:r>
              <a:rPr lang="hr-HR" dirty="0" err="1" smtClean="0"/>
              <a:t>states</a:t>
            </a:r>
            <a:r>
              <a:rPr lang="hr-HR" dirty="0" smtClean="0"/>
              <a:t> </a:t>
            </a:r>
            <a:r>
              <a:rPr lang="hr-HR" dirty="0" err="1" smtClean="0"/>
              <a:t>were</a:t>
            </a:r>
            <a:r>
              <a:rPr lang="hr-HR" dirty="0" smtClean="0"/>
              <a:t> France, </a:t>
            </a:r>
            <a:r>
              <a:rPr lang="hr-HR" dirty="0" err="1" smtClean="0"/>
              <a:t>Germany</a:t>
            </a:r>
            <a:r>
              <a:rPr lang="hr-HR" dirty="0" smtClean="0"/>
              <a:t>, </a:t>
            </a:r>
            <a:r>
              <a:rPr lang="hr-HR" dirty="0" err="1" smtClean="0"/>
              <a:t>Italy</a:t>
            </a:r>
            <a:r>
              <a:rPr lang="hr-HR" dirty="0" smtClean="0"/>
              <a:t>, </a:t>
            </a:r>
            <a:r>
              <a:rPr lang="hr-HR" dirty="0" err="1" smtClean="0"/>
              <a:t>the</a:t>
            </a:r>
            <a:r>
              <a:rPr lang="hr-HR" dirty="0" smtClean="0"/>
              <a:t> </a:t>
            </a:r>
            <a:r>
              <a:rPr lang="hr-HR" dirty="0" err="1" smtClean="0"/>
              <a:t>Netherlands</a:t>
            </a:r>
            <a:r>
              <a:rPr lang="hr-HR" dirty="0" smtClean="0"/>
              <a:t>, </a:t>
            </a:r>
            <a:r>
              <a:rPr lang="hr-HR" dirty="0" err="1" smtClean="0"/>
              <a:t>Belgium</a:t>
            </a:r>
            <a:r>
              <a:rPr lang="hr-HR" dirty="0" smtClean="0"/>
              <a:t> </a:t>
            </a:r>
            <a:r>
              <a:rPr lang="hr-HR" dirty="0" err="1" smtClean="0"/>
              <a:t>and</a:t>
            </a:r>
            <a:r>
              <a:rPr lang="hr-HR" dirty="0" smtClean="0"/>
              <a:t> Luxembourg</a:t>
            </a:r>
          </a:p>
          <a:p>
            <a:r>
              <a:rPr lang="hr-HR" dirty="0" err="1" smtClean="0"/>
              <a:t>The</a:t>
            </a:r>
            <a:r>
              <a:rPr lang="hr-HR" dirty="0" smtClean="0"/>
              <a:t> </a:t>
            </a:r>
            <a:r>
              <a:rPr lang="hr-HR" dirty="0" err="1" smtClean="0"/>
              <a:t>Treaty</a:t>
            </a:r>
            <a:r>
              <a:rPr lang="hr-HR" dirty="0" smtClean="0"/>
              <a:t> </a:t>
            </a:r>
            <a:r>
              <a:rPr lang="hr-HR" dirty="0" err="1" smtClean="0"/>
              <a:t>establishing</a:t>
            </a:r>
            <a:r>
              <a:rPr lang="hr-HR" dirty="0" smtClean="0"/>
              <a:t> </a:t>
            </a:r>
            <a:r>
              <a:rPr lang="hr-HR" dirty="0" err="1" smtClean="0"/>
              <a:t>the</a:t>
            </a:r>
            <a:r>
              <a:rPr lang="hr-HR" dirty="0" smtClean="0"/>
              <a:t> ECSC </a:t>
            </a:r>
            <a:r>
              <a:rPr lang="hr-HR" dirty="0" err="1" smtClean="0"/>
              <a:t>was</a:t>
            </a:r>
            <a:r>
              <a:rPr lang="hr-HR" dirty="0" smtClean="0"/>
              <a:t> </a:t>
            </a:r>
            <a:r>
              <a:rPr lang="hr-HR" dirty="0" err="1" smtClean="0"/>
              <a:t>signed</a:t>
            </a:r>
            <a:r>
              <a:rPr lang="hr-HR" dirty="0" smtClean="0"/>
              <a:t> </a:t>
            </a:r>
            <a:r>
              <a:rPr lang="hr-HR" dirty="0" err="1" smtClean="0"/>
              <a:t>in</a:t>
            </a:r>
            <a:r>
              <a:rPr lang="hr-HR" dirty="0" smtClean="0"/>
              <a:t> </a:t>
            </a:r>
            <a:r>
              <a:rPr lang="hr-HR" dirty="0" err="1" smtClean="0"/>
              <a:t>Paris</a:t>
            </a:r>
            <a:r>
              <a:rPr lang="hr-HR" dirty="0" smtClean="0"/>
              <a:t> </a:t>
            </a:r>
            <a:r>
              <a:rPr lang="hr-HR" dirty="0" err="1" smtClean="0"/>
              <a:t>in</a:t>
            </a:r>
            <a:r>
              <a:rPr lang="hr-HR" dirty="0" smtClean="0"/>
              <a:t> 1951 </a:t>
            </a:r>
          </a:p>
        </p:txBody>
      </p:sp>
    </p:spTree>
    <p:extLst>
      <p:ext uri="{BB962C8B-B14F-4D97-AF65-F5344CB8AC3E}">
        <p14:creationId xmlns:p14="http://schemas.microsoft.com/office/powerpoint/2010/main" val="513011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first</a:t>
            </a:r>
            <a:r>
              <a:rPr lang="hr-HR" dirty="0" smtClean="0"/>
              <a:t> </a:t>
            </a:r>
            <a:r>
              <a:rPr lang="hr-HR" dirty="0" err="1" smtClean="0"/>
              <a:t>communities</a:t>
            </a:r>
            <a:endParaRPr lang="hr-HR" dirty="0"/>
          </a:p>
        </p:txBody>
      </p:sp>
      <p:sp>
        <p:nvSpPr>
          <p:cNvPr id="3" name="Content Placeholder 2"/>
          <p:cNvSpPr>
            <a:spLocks noGrp="1"/>
          </p:cNvSpPr>
          <p:nvPr>
            <p:ph idx="1"/>
          </p:nvPr>
        </p:nvSpPr>
        <p:spPr/>
        <p:txBody>
          <a:bodyPr/>
          <a:lstStyle/>
          <a:p>
            <a:r>
              <a:rPr lang="hr-HR" b="1" dirty="0" err="1"/>
              <a:t>The</a:t>
            </a:r>
            <a:r>
              <a:rPr lang="hr-HR" b="1" dirty="0"/>
              <a:t> </a:t>
            </a:r>
            <a:r>
              <a:rPr lang="hr-HR" b="1" dirty="0" err="1"/>
              <a:t>European</a:t>
            </a:r>
            <a:r>
              <a:rPr lang="hr-HR" b="1" dirty="0"/>
              <a:t> </a:t>
            </a:r>
            <a:r>
              <a:rPr lang="hr-HR" b="1" dirty="0" err="1"/>
              <a:t>Economic</a:t>
            </a:r>
            <a:r>
              <a:rPr lang="hr-HR" b="1" dirty="0"/>
              <a:t> </a:t>
            </a:r>
            <a:r>
              <a:rPr lang="hr-HR" b="1" dirty="0" err="1"/>
              <a:t>Community</a:t>
            </a:r>
            <a:r>
              <a:rPr lang="hr-HR" b="1" dirty="0"/>
              <a:t> </a:t>
            </a:r>
            <a:r>
              <a:rPr lang="hr-HR" b="1" dirty="0" smtClean="0"/>
              <a:t>(EEC) </a:t>
            </a:r>
            <a:r>
              <a:rPr lang="hr-HR" dirty="0" err="1" smtClean="0"/>
              <a:t>was</a:t>
            </a:r>
            <a:r>
              <a:rPr lang="hr-HR" dirty="0" smtClean="0"/>
              <a:t> </a:t>
            </a:r>
            <a:r>
              <a:rPr lang="hr-HR" dirty="0" err="1"/>
              <a:t>created</a:t>
            </a:r>
            <a:r>
              <a:rPr lang="hr-HR" dirty="0"/>
              <a:t> </a:t>
            </a:r>
            <a:r>
              <a:rPr lang="hr-HR" dirty="0" err="1"/>
              <a:t>by</a:t>
            </a:r>
            <a:r>
              <a:rPr lang="hr-HR" dirty="0"/>
              <a:t> </a:t>
            </a:r>
            <a:r>
              <a:rPr lang="hr-HR" dirty="0" err="1"/>
              <a:t>the</a:t>
            </a:r>
            <a:r>
              <a:rPr lang="hr-HR" dirty="0"/>
              <a:t> </a:t>
            </a:r>
            <a:r>
              <a:rPr lang="hr-HR" dirty="0" err="1"/>
              <a:t>Treaty</a:t>
            </a:r>
            <a:r>
              <a:rPr lang="hr-HR" dirty="0"/>
              <a:t> </a:t>
            </a:r>
            <a:r>
              <a:rPr lang="hr-HR" dirty="0" err="1"/>
              <a:t>of</a:t>
            </a:r>
            <a:r>
              <a:rPr lang="hr-HR" dirty="0"/>
              <a:t> Rome </a:t>
            </a:r>
            <a:r>
              <a:rPr lang="hr-HR" dirty="0" err="1"/>
              <a:t>in</a:t>
            </a:r>
            <a:r>
              <a:rPr lang="hr-HR" dirty="0"/>
              <a:t> 1957</a:t>
            </a:r>
          </a:p>
          <a:p>
            <a:r>
              <a:rPr lang="en-US" b="1" dirty="0"/>
              <a:t>The European Atomic Energy Community</a:t>
            </a:r>
            <a:r>
              <a:rPr lang="hr-HR" b="1" dirty="0"/>
              <a:t> (EURATOM)</a:t>
            </a:r>
            <a:r>
              <a:rPr lang="en-US" b="1" dirty="0"/>
              <a:t> </a:t>
            </a:r>
            <a:r>
              <a:rPr lang="en-US" dirty="0"/>
              <a:t>is an international </a:t>
            </a:r>
            <a:r>
              <a:rPr lang="en-US" dirty="0" err="1"/>
              <a:t>organisation</a:t>
            </a:r>
            <a:r>
              <a:rPr lang="en-US" dirty="0"/>
              <a:t> founded in 1957 with the purpose of creating a specialist market for nuclear power in Europe</a:t>
            </a:r>
            <a:r>
              <a:rPr lang="hr-HR" dirty="0"/>
              <a:t> </a:t>
            </a:r>
          </a:p>
          <a:p>
            <a:pPr marL="0" indent="0">
              <a:buNone/>
            </a:pPr>
            <a:endParaRPr lang="hr-HR" dirty="0"/>
          </a:p>
        </p:txBody>
      </p:sp>
    </p:spTree>
    <p:extLst>
      <p:ext uri="{BB962C8B-B14F-4D97-AF65-F5344CB8AC3E}">
        <p14:creationId xmlns:p14="http://schemas.microsoft.com/office/powerpoint/2010/main" val="1054139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Maastricht</a:t>
            </a:r>
            <a:r>
              <a:rPr lang="hr-HR" dirty="0" smtClean="0"/>
              <a:t> </a:t>
            </a:r>
            <a:r>
              <a:rPr lang="hr-HR" dirty="0" err="1" smtClean="0"/>
              <a:t>Treaty</a:t>
            </a:r>
            <a:endParaRPr lang="hr-HR" dirty="0"/>
          </a:p>
        </p:txBody>
      </p:sp>
      <p:sp>
        <p:nvSpPr>
          <p:cNvPr id="3" name="Content Placeholder 2"/>
          <p:cNvSpPr>
            <a:spLocks noGrp="1"/>
          </p:cNvSpPr>
          <p:nvPr>
            <p:ph idx="1"/>
          </p:nvPr>
        </p:nvSpPr>
        <p:spPr/>
        <p:txBody>
          <a:bodyPr/>
          <a:lstStyle/>
          <a:p>
            <a:r>
              <a:rPr lang="hr-HR" dirty="0" err="1" smtClean="0"/>
              <a:t>The</a:t>
            </a:r>
            <a:r>
              <a:rPr lang="hr-HR" dirty="0" smtClean="0"/>
              <a:t> </a:t>
            </a:r>
            <a:r>
              <a:rPr lang="hr-HR" dirty="0" err="1" smtClean="0"/>
              <a:t>Maastricht</a:t>
            </a:r>
            <a:r>
              <a:rPr lang="hr-HR" dirty="0" smtClean="0"/>
              <a:t> </a:t>
            </a:r>
            <a:r>
              <a:rPr lang="hr-HR" dirty="0" err="1" smtClean="0"/>
              <a:t>Treaty</a:t>
            </a:r>
            <a:r>
              <a:rPr lang="hr-HR" dirty="0" smtClean="0"/>
              <a:t> or </a:t>
            </a:r>
            <a:r>
              <a:rPr lang="hr-HR" dirty="0" err="1" smtClean="0"/>
              <a:t>the</a:t>
            </a:r>
            <a:r>
              <a:rPr lang="hr-HR" dirty="0" smtClean="0"/>
              <a:t> </a:t>
            </a:r>
            <a:r>
              <a:rPr lang="hr-HR" dirty="0" err="1" smtClean="0"/>
              <a:t>Treaty</a:t>
            </a:r>
            <a:r>
              <a:rPr lang="hr-HR" dirty="0" smtClean="0"/>
              <a:t> </a:t>
            </a:r>
            <a:r>
              <a:rPr lang="hr-HR" dirty="0" err="1" smtClean="0"/>
              <a:t>on</a:t>
            </a:r>
            <a:r>
              <a:rPr lang="hr-HR" dirty="0" smtClean="0"/>
              <a:t> </a:t>
            </a:r>
            <a:r>
              <a:rPr lang="hr-HR" dirty="0" err="1" smtClean="0"/>
              <a:t>European</a:t>
            </a:r>
            <a:r>
              <a:rPr lang="hr-HR" dirty="0" smtClean="0"/>
              <a:t> Union (TEU) </a:t>
            </a:r>
            <a:r>
              <a:rPr lang="hr-HR" dirty="0" err="1" smtClean="0"/>
              <a:t>came</a:t>
            </a:r>
            <a:r>
              <a:rPr lang="hr-HR" dirty="0" smtClean="0"/>
              <a:t> </a:t>
            </a:r>
            <a:r>
              <a:rPr lang="hr-HR" dirty="0" err="1" smtClean="0"/>
              <a:t>into</a:t>
            </a:r>
            <a:r>
              <a:rPr lang="hr-HR" dirty="0" smtClean="0"/>
              <a:t> </a:t>
            </a:r>
            <a:r>
              <a:rPr lang="hr-HR" dirty="0" err="1" smtClean="0"/>
              <a:t>force</a:t>
            </a:r>
            <a:r>
              <a:rPr lang="hr-HR" dirty="0" smtClean="0"/>
              <a:t> </a:t>
            </a:r>
            <a:r>
              <a:rPr lang="hr-HR" dirty="0" err="1" smtClean="0"/>
              <a:t>in</a:t>
            </a:r>
            <a:r>
              <a:rPr lang="hr-HR" dirty="0" smtClean="0"/>
              <a:t> </a:t>
            </a:r>
            <a:r>
              <a:rPr lang="hr-HR" dirty="0" err="1" smtClean="0"/>
              <a:t>November</a:t>
            </a:r>
            <a:r>
              <a:rPr lang="hr-HR" dirty="0" smtClean="0"/>
              <a:t> 1993</a:t>
            </a:r>
          </a:p>
          <a:p>
            <a:r>
              <a:rPr lang="hr-HR" dirty="0" err="1" smtClean="0"/>
              <a:t>It</a:t>
            </a:r>
            <a:r>
              <a:rPr lang="hr-HR" dirty="0" smtClean="0"/>
              <a:t> </a:t>
            </a:r>
            <a:r>
              <a:rPr lang="hr-HR" dirty="0" err="1" smtClean="0"/>
              <a:t>created</a:t>
            </a:r>
            <a:r>
              <a:rPr lang="hr-HR" dirty="0" smtClean="0"/>
              <a:t> </a:t>
            </a:r>
            <a:r>
              <a:rPr lang="hr-HR" dirty="0" err="1" smtClean="0"/>
              <a:t>the</a:t>
            </a:r>
            <a:r>
              <a:rPr lang="hr-HR" dirty="0" smtClean="0"/>
              <a:t> </a:t>
            </a:r>
            <a:r>
              <a:rPr lang="hr-HR" dirty="0" err="1" smtClean="0"/>
              <a:t>legal</a:t>
            </a:r>
            <a:r>
              <a:rPr lang="hr-HR" dirty="0" smtClean="0"/>
              <a:t> </a:t>
            </a:r>
            <a:r>
              <a:rPr lang="hr-HR" dirty="0" err="1" smtClean="0"/>
              <a:t>basis</a:t>
            </a:r>
            <a:r>
              <a:rPr lang="hr-HR" dirty="0" smtClean="0"/>
              <a:t> for </a:t>
            </a:r>
            <a:r>
              <a:rPr lang="hr-HR" dirty="0" err="1" smtClean="0"/>
              <a:t>the</a:t>
            </a:r>
            <a:r>
              <a:rPr lang="hr-HR" dirty="0" smtClean="0"/>
              <a:t> </a:t>
            </a:r>
            <a:r>
              <a:rPr lang="hr-HR" dirty="0" err="1" smtClean="0"/>
              <a:t>establishment</a:t>
            </a:r>
            <a:r>
              <a:rPr lang="hr-HR" dirty="0" smtClean="0"/>
              <a:t> </a:t>
            </a:r>
            <a:r>
              <a:rPr lang="hr-HR" dirty="0" err="1" smtClean="0"/>
              <a:t>of</a:t>
            </a:r>
            <a:r>
              <a:rPr lang="hr-HR" dirty="0" smtClean="0"/>
              <a:t> </a:t>
            </a:r>
            <a:r>
              <a:rPr lang="hr-HR" dirty="0" err="1" smtClean="0"/>
              <a:t>the</a:t>
            </a:r>
            <a:r>
              <a:rPr lang="hr-HR" dirty="0" smtClean="0"/>
              <a:t> EU </a:t>
            </a:r>
            <a:r>
              <a:rPr lang="hr-HR" dirty="0" err="1" smtClean="0"/>
              <a:t>and</a:t>
            </a:r>
            <a:r>
              <a:rPr lang="hr-HR" dirty="0" smtClean="0"/>
              <a:t> </a:t>
            </a:r>
            <a:r>
              <a:rPr lang="hr-HR" dirty="0" err="1" smtClean="0"/>
              <a:t>introduced</a:t>
            </a:r>
            <a:r>
              <a:rPr lang="hr-HR" dirty="0" smtClean="0"/>
              <a:t> </a:t>
            </a:r>
            <a:r>
              <a:rPr lang="hr-HR" dirty="0" err="1" smtClean="0"/>
              <a:t>elements</a:t>
            </a:r>
            <a:r>
              <a:rPr lang="hr-HR" dirty="0" smtClean="0"/>
              <a:t> </a:t>
            </a:r>
            <a:r>
              <a:rPr lang="hr-HR" dirty="0" err="1" smtClean="0"/>
              <a:t>of</a:t>
            </a:r>
            <a:r>
              <a:rPr lang="hr-HR" dirty="0" smtClean="0"/>
              <a:t> a </a:t>
            </a:r>
            <a:r>
              <a:rPr lang="hr-HR" dirty="0" err="1" smtClean="0"/>
              <a:t>political</a:t>
            </a:r>
            <a:r>
              <a:rPr lang="hr-HR" dirty="0" smtClean="0"/>
              <a:t> </a:t>
            </a:r>
            <a:r>
              <a:rPr lang="hr-HR" dirty="0" err="1" smtClean="0"/>
              <a:t>union</a:t>
            </a:r>
            <a:r>
              <a:rPr lang="hr-HR" dirty="0" smtClean="0"/>
              <a:t> </a:t>
            </a:r>
            <a:r>
              <a:rPr lang="hr-HR" dirty="0" err="1" smtClean="0"/>
              <a:t>and</a:t>
            </a:r>
            <a:r>
              <a:rPr lang="hr-HR" dirty="0" smtClean="0"/>
              <a:t> </a:t>
            </a:r>
            <a:r>
              <a:rPr lang="hr-HR" dirty="0" err="1" smtClean="0"/>
              <a:t>cooperation</a:t>
            </a:r>
            <a:endParaRPr lang="hr-HR" dirty="0"/>
          </a:p>
        </p:txBody>
      </p:sp>
    </p:spTree>
    <p:extLst>
      <p:ext uri="{BB962C8B-B14F-4D97-AF65-F5344CB8AC3E}">
        <p14:creationId xmlns:p14="http://schemas.microsoft.com/office/powerpoint/2010/main" val="1680712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Treaty</a:t>
            </a:r>
            <a:r>
              <a:rPr lang="hr-HR" dirty="0" smtClean="0"/>
              <a:t> </a:t>
            </a:r>
            <a:r>
              <a:rPr lang="hr-HR" dirty="0" err="1" smtClean="0"/>
              <a:t>of</a:t>
            </a:r>
            <a:r>
              <a:rPr lang="hr-HR" dirty="0" smtClean="0"/>
              <a:t> </a:t>
            </a:r>
            <a:r>
              <a:rPr lang="hr-HR" dirty="0" err="1" smtClean="0"/>
              <a:t>Lisbon</a:t>
            </a:r>
            <a:endParaRPr lang="hr-HR" dirty="0"/>
          </a:p>
        </p:txBody>
      </p:sp>
      <p:sp>
        <p:nvSpPr>
          <p:cNvPr id="3" name="Content Placeholder 2"/>
          <p:cNvSpPr>
            <a:spLocks noGrp="1"/>
          </p:cNvSpPr>
          <p:nvPr>
            <p:ph idx="1"/>
          </p:nvPr>
        </p:nvSpPr>
        <p:spPr/>
        <p:txBody>
          <a:bodyPr>
            <a:normAutofit lnSpcReduction="10000"/>
          </a:bodyPr>
          <a:lstStyle/>
          <a:p>
            <a:r>
              <a:rPr lang="en-US" dirty="0"/>
              <a:t>The Lisbon Treaty was signed by the heads of state and government of the 27 EU Member States on 13 December 2007. It is intended to reform the functioning of the European Union following the two waves of enlargement which have taken place since 2004 and which have increased the number of EU Member States from 15 to 27.</a:t>
            </a:r>
            <a:endParaRPr lang="hr-HR" dirty="0" smtClean="0"/>
          </a:p>
          <a:p>
            <a:r>
              <a:rPr lang="hr-HR" dirty="0" err="1" smtClean="0"/>
              <a:t>Its</a:t>
            </a:r>
            <a:r>
              <a:rPr lang="hr-HR" dirty="0" smtClean="0"/>
              <a:t> </a:t>
            </a:r>
            <a:r>
              <a:rPr lang="hr-HR" dirty="0" err="1" smtClean="0"/>
              <a:t>goal</a:t>
            </a:r>
            <a:r>
              <a:rPr lang="hr-HR" dirty="0" smtClean="0"/>
              <a:t> </a:t>
            </a:r>
            <a:r>
              <a:rPr lang="hr-HR" dirty="0" err="1" smtClean="0"/>
              <a:t>was</a:t>
            </a:r>
            <a:r>
              <a:rPr lang="hr-HR" dirty="0" smtClean="0"/>
              <a:t> to </a:t>
            </a:r>
            <a:r>
              <a:rPr lang="hr-HR" dirty="0" err="1" smtClean="0"/>
              <a:t>make</a:t>
            </a:r>
            <a:r>
              <a:rPr lang="hr-HR" dirty="0" smtClean="0"/>
              <a:t> Europe more </a:t>
            </a:r>
            <a:r>
              <a:rPr lang="hr-HR" dirty="0" err="1" smtClean="0"/>
              <a:t>democratic</a:t>
            </a:r>
            <a:r>
              <a:rPr lang="hr-HR" dirty="0" smtClean="0"/>
              <a:t>, </a:t>
            </a:r>
            <a:r>
              <a:rPr lang="hr-HR" dirty="0" err="1" smtClean="0"/>
              <a:t>efficient</a:t>
            </a:r>
            <a:r>
              <a:rPr lang="hr-HR" dirty="0" smtClean="0"/>
              <a:t> </a:t>
            </a:r>
            <a:r>
              <a:rPr lang="hr-HR" dirty="0" err="1" smtClean="0"/>
              <a:t>and</a:t>
            </a:r>
            <a:r>
              <a:rPr lang="hr-HR" dirty="0" smtClean="0"/>
              <a:t> transparent, </a:t>
            </a:r>
            <a:r>
              <a:rPr lang="hr-HR" dirty="0" err="1" smtClean="0"/>
              <a:t>and</a:t>
            </a:r>
            <a:r>
              <a:rPr lang="hr-HR" dirty="0" smtClean="0"/>
              <a:t> to </a:t>
            </a:r>
            <a:r>
              <a:rPr lang="hr-HR" dirty="0" err="1" smtClean="0"/>
              <a:t>create</a:t>
            </a:r>
            <a:r>
              <a:rPr lang="hr-HR" dirty="0" smtClean="0"/>
              <a:t> </a:t>
            </a:r>
            <a:r>
              <a:rPr lang="hr-HR" dirty="0" err="1" smtClean="0"/>
              <a:t>preconditions</a:t>
            </a:r>
            <a:r>
              <a:rPr lang="hr-HR" dirty="0" smtClean="0"/>
              <a:t> for </a:t>
            </a:r>
            <a:r>
              <a:rPr lang="hr-HR" dirty="0" err="1" smtClean="0"/>
              <a:t>meeting</a:t>
            </a:r>
            <a:r>
              <a:rPr lang="hr-HR" dirty="0" smtClean="0"/>
              <a:t> global </a:t>
            </a:r>
            <a:r>
              <a:rPr lang="hr-HR" dirty="0" err="1" smtClean="0"/>
              <a:t>challenges</a:t>
            </a:r>
            <a:r>
              <a:rPr lang="hr-HR" dirty="0" smtClean="0"/>
              <a:t> (</a:t>
            </a:r>
            <a:r>
              <a:rPr lang="hr-HR" dirty="0" err="1" smtClean="0"/>
              <a:t>climate</a:t>
            </a:r>
            <a:r>
              <a:rPr lang="hr-HR" dirty="0" smtClean="0"/>
              <a:t> change, </a:t>
            </a:r>
            <a:r>
              <a:rPr lang="hr-HR" dirty="0" err="1" smtClean="0"/>
              <a:t>security</a:t>
            </a:r>
            <a:r>
              <a:rPr lang="hr-HR" dirty="0" smtClean="0"/>
              <a:t>, </a:t>
            </a:r>
            <a:r>
              <a:rPr lang="hr-HR" dirty="0" err="1" smtClean="0"/>
              <a:t>sustainable</a:t>
            </a:r>
            <a:r>
              <a:rPr lang="hr-HR" dirty="0" smtClean="0"/>
              <a:t> </a:t>
            </a:r>
            <a:r>
              <a:rPr lang="hr-HR" dirty="0" err="1" smtClean="0"/>
              <a:t>development</a:t>
            </a:r>
            <a:r>
              <a:rPr lang="hr-HR" dirty="0"/>
              <a:t>)</a:t>
            </a:r>
            <a:r>
              <a:rPr lang="hr-HR" dirty="0" smtClean="0"/>
              <a:t> </a:t>
            </a:r>
            <a:endParaRPr lang="hr-HR" dirty="0"/>
          </a:p>
        </p:txBody>
      </p:sp>
    </p:spTree>
    <p:extLst>
      <p:ext uri="{BB962C8B-B14F-4D97-AF65-F5344CB8AC3E}">
        <p14:creationId xmlns:p14="http://schemas.microsoft.com/office/powerpoint/2010/main" val="3997735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hr-HR" dirty="0"/>
          </a:p>
        </p:txBody>
      </p:sp>
      <p:sp>
        <p:nvSpPr>
          <p:cNvPr id="3" name="Content Placeholder 2"/>
          <p:cNvSpPr>
            <a:spLocks noGrp="1"/>
          </p:cNvSpPr>
          <p:nvPr>
            <p:ph idx="1"/>
          </p:nvPr>
        </p:nvSpPr>
        <p:spPr/>
        <p:txBody>
          <a:bodyPr/>
          <a:lstStyle/>
          <a:p>
            <a:r>
              <a:rPr lang="en-US" dirty="0"/>
              <a:t>The Lisbon Treaty is divided into two parts: the Treaty on European </a:t>
            </a:r>
            <a:r>
              <a:rPr lang="en-US" dirty="0" smtClean="0"/>
              <a:t>Union</a:t>
            </a:r>
            <a:r>
              <a:rPr lang="hr-HR" dirty="0" smtClean="0"/>
              <a:t> (TEU)</a:t>
            </a:r>
            <a:r>
              <a:rPr lang="en-US" dirty="0" smtClean="0"/>
              <a:t> </a:t>
            </a:r>
            <a:r>
              <a:rPr lang="en-US" dirty="0"/>
              <a:t>and the Treaty on the Functioning of the European </a:t>
            </a:r>
            <a:r>
              <a:rPr lang="en-US" dirty="0" smtClean="0"/>
              <a:t>Union</a:t>
            </a:r>
            <a:r>
              <a:rPr lang="hr-HR" dirty="0" smtClean="0"/>
              <a:t> (TFEU)</a:t>
            </a:r>
            <a:r>
              <a:rPr lang="en-US" dirty="0" smtClean="0"/>
              <a:t>.</a:t>
            </a:r>
            <a:endParaRPr lang="en-US" dirty="0"/>
          </a:p>
          <a:p>
            <a:r>
              <a:rPr lang="en-US" dirty="0"/>
              <a:t>The </a:t>
            </a:r>
            <a:r>
              <a:rPr lang="en-US" dirty="0" smtClean="0"/>
              <a:t>T</a:t>
            </a:r>
            <a:r>
              <a:rPr lang="hr-HR" dirty="0" smtClean="0"/>
              <a:t>EU</a:t>
            </a:r>
            <a:r>
              <a:rPr lang="en-US" dirty="0" smtClean="0"/>
              <a:t> </a:t>
            </a:r>
            <a:r>
              <a:rPr lang="en-US" dirty="0"/>
              <a:t>sets out the general provisions governing the European Union. It also sets out the overall provisions of the EU's external relations</a:t>
            </a:r>
            <a:r>
              <a:rPr lang="en-US" dirty="0" smtClean="0"/>
              <a:t>.</a:t>
            </a:r>
            <a:endParaRPr lang="hr-HR" dirty="0" smtClean="0"/>
          </a:p>
          <a:p>
            <a:r>
              <a:rPr lang="en-US" dirty="0"/>
              <a:t>The </a:t>
            </a:r>
            <a:r>
              <a:rPr lang="hr-HR" dirty="0" smtClean="0"/>
              <a:t>TFEU</a:t>
            </a:r>
            <a:r>
              <a:rPr lang="en-US" dirty="0" smtClean="0"/>
              <a:t> </a:t>
            </a:r>
            <a:r>
              <a:rPr lang="en-US" dirty="0"/>
              <a:t>sets out the specific objectives of the EU's various policies. </a:t>
            </a:r>
          </a:p>
          <a:p>
            <a:endParaRPr lang="hr-HR" dirty="0"/>
          </a:p>
        </p:txBody>
      </p:sp>
    </p:spTree>
    <p:extLst>
      <p:ext uri="{BB962C8B-B14F-4D97-AF65-F5344CB8AC3E}">
        <p14:creationId xmlns:p14="http://schemas.microsoft.com/office/powerpoint/2010/main" val="2304864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Croatian</a:t>
            </a:r>
            <a:r>
              <a:rPr lang="hr-HR" dirty="0" smtClean="0"/>
              <a:t> </a:t>
            </a:r>
            <a:r>
              <a:rPr lang="hr-HR" dirty="0" err="1" smtClean="0"/>
              <a:t>membership</a:t>
            </a:r>
            <a:r>
              <a:rPr lang="hr-HR" dirty="0" smtClean="0"/>
              <a:t> </a:t>
            </a:r>
            <a:r>
              <a:rPr lang="hr-HR" dirty="0" err="1" smtClean="0"/>
              <a:t>in</a:t>
            </a:r>
            <a:r>
              <a:rPr lang="hr-HR" dirty="0" smtClean="0"/>
              <a:t> </a:t>
            </a:r>
            <a:r>
              <a:rPr lang="hr-HR" dirty="0" err="1" smtClean="0"/>
              <a:t>the</a:t>
            </a:r>
            <a:r>
              <a:rPr lang="hr-HR" dirty="0" smtClean="0"/>
              <a:t> EU</a:t>
            </a:r>
            <a:endParaRPr lang="hr-HR" dirty="0"/>
          </a:p>
        </p:txBody>
      </p:sp>
      <p:sp>
        <p:nvSpPr>
          <p:cNvPr id="3" name="Content Placeholder 2"/>
          <p:cNvSpPr>
            <a:spLocks noGrp="1"/>
          </p:cNvSpPr>
          <p:nvPr>
            <p:ph idx="1"/>
          </p:nvPr>
        </p:nvSpPr>
        <p:spPr/>
        <p:txBody>
          <a:bodyPr/>
          <a:lstStyle/>
          <a:p>
            <a:r>
              <a:rPr lang="hr-HR" dirty="0" err="1" smtClean="0"/>
              <a:t>The</a:t>
            </a:r>
            <a:r>
              <a:rPr lang="hr-HR" dirty="0" smtClean="0"/>
              <a:t> </a:t>
            </a:r>
            <a:r>
              <a:rPr lang="hr-HR" dirty="0" err="1" smtClean="0"/>
              <a:t>Republic</a:t>
            </a:r>
            <a:r>
              <a:rPr lang="hr-HR" dirty="0" smtClean="0"/>
              <a:t> </a:t>
            </a:r>
            <a:r>
              <a:rPr lang="hr-HR" dirty="0" err="1" smtClean="0"/>
              <a:t>of</a:t>
            </a:r>
            <a:r>
              <a:rPr lang="hr-HR" dirty="0" smtClean="0"/>
              <a:t> Croatia </a:t>
            </a:r>
            <a:r>
              <a:rPr lang="hr-HR" dirty="0" err="1" smtClean="0"/>
              <a:t>was</a:t>
            </a:r>
            <a:r>
              <a:rPr lang="hr-HR" dirty="0" smtClean="0"/>
              <a:t> </a:t>
            </a:r>
            <a:r>
              <a:rPr lang="hr-HR" dirty="0" err="1" smtClean="0"/>
              <a:t>the</a:t>
            </a:r>
            <a:r>
              <a:rPr lang="hr-HR" dirty="0" smtClean="0"/>
              <a:t> </a:t>
            </a:r>
            <a:r>
              <a:rPr lang="hr-HR" dirty="0" err="1" smtClean="0"/>
              <a:t>first</a:t>
            </a:r>
            <a:r>
              <a:rPr lang="hr-HR" dirty="0" smtClean="0"/>
              <a:t> </a:t>
            </a:r>
            <a:r>
              <a:rPr lang="hr-HR" dirty="0" err="1" smtClean="0"/>
              <a:t>state</a:t>
            </a:r>
            <a:r>
              <a:rPr lang="hr-HR" dirty="0" smtClean="0"/>
              <a:t> to </a:t>
            </a:r>
            <a:r>
              <a:rPr lang="hr-HR" dirty="0" err="1" smtClean="0"/>
              <a:t>join</a:t>
            </a:r>
            <a:r>
              <a:rPr lang="hr-HR" dirty="0" smtClean="0"/>
              <a:t> </a:t>
            </a:r>
            <a:r>
              <a:rPr lang="hr-HR" dirty="0" err="1" smtClean="0"/>
              <a:t>the</a:t>
            </a:r>
            <a:r>
              <a:rPr lang="hr-HR" dirty="0" smtClean="0"/>
              <a:t> EU </a:t>
            </a:r>
            <a:r>
              <a:rPr lang="hr-HR" dirty="0" err="1" smtClean="0"/>
              <a:t>after</a:t>
            </a:r>
            <a:r>
              <a:rPr lang="hr-HR" dirty="0" smtClean="0"/>
              <a:t> </a:t>
            </a:r>
            <a:r>
              <a:rPr lang="hr-HR" dirty="0" err="1" smtClean="0"/>
              <a:t>the</a:t>
            </a:r>
            <a:r>
              <a:rPr lang="hr-HR" dirty="0" smtClean="0"/>
              <a:t> </a:t>
            </a:r>
            <a:r>
              <a:rPr lang="hr-HR" dirty="0" err="1" smtClean="0"/>
              <a:t>Lisbon</a:t>
            </a:r>
            <a:r>
              <a:rPr lang="hr-HR" dirty="0" smtClean="0"/>
              <a:t> </a:t>
            </a:r>
            <a:r>
              <a:rPr lang="hr-HR" dirty="0" err="1" smtClean="0"/>
              <a:t>Treaty</a:t>
            </a:r>
            <a:endParaRPr lang="hr-HR" dirty="0" smtClean="0"/>
          </a:p>
          <a:p>
            <a:r>
              <a:rPr lang="hr-HR" dirty="0" err="1" smtClean="0"/>
              <a:t>The</a:t>
            </a:r>
            <a:r>
              <a:rPr lang="hr-HR" dirty="0" smtClean="0"/>
              <a:t> </a:t>
            </a:r>
            <a:r>
              <a:rPr lang="hr-HR" dirty="0" err="1" smtClean="0"/>
              <a:t>accession</a:t>
            </a:r>
            <a:r>
              <a:rPr lang="hr-HR" dirty="0" smtClean="0"/>
              <a:t> </a:t>
            </a:r>
            <a:r>
              <a:rPr lang="hr-HR" dirty="0" err="1" smtClean="0"/>
              <a:t>negotiations</a:t>
            </a:r>
            <a:r>
              <a:rPr lang="hr-HR" dirty="0" smtClean="0"/>
              <a:t> </a:t>
            </a:r>
            <a:r>
              <a:rPr lang="hr-HR" dirty="0" err="1" smtClean="0"/>
              <a:t>started</a:t>
            </a:r>
            <a:r>
              <a:rPr lang="hr-HR" dirty="0" smtClean="0"/>
              <a:t> </a:t>
            </a:r>
            <a:r>
              <a:rPr lang="hr-HR" dirty="0" err="1" smtClean="0"/>
              <a:t>in</a:t>
            </a:r>
            <a:r>
              <a:rPr lang="hr-HR" dirty="0" smtClean="0"/>
              <a:t> 2006 </a:t>
            </a:r>
            <a:r>
              <a:rPr lang="hr-HR" dirty="0" err="1" smtClean="0"/>
              <a:t>and</a:t>
            </a:r>
            <a:r>
              <a:rPr lang="hr-HR" dirty="0" smtClean="0"/>
              <a:t> </a:t>
            </a:r>
            <a:r>
              <a:rPr lang="hr-HR" dirty="0" err="1" smtClean="0"/>
              <a:t>lasted</a:t>
            </a:r>
            <a:r>
              <a:rPr lang="hr-HR" dirty="0" smtClean="0"/>
              <a:t> </a:t>
            </a:r>
            <a:r>
              <a:rPr lang="hr-HR" dirty="0" err="1" smtClean="0"/>
              <a:t>until</a:t>
            </a:r>
            <a:r>
              <a:rPr lang="hr-HR" dirty="0" smtClean="0"/>
              <a:t> 2011</a:t>
            </a:r>
          </a:p>
          <a:p>
            <a:r>
              <a:rPr lang="hr-HR" dirty="0" err="1" smtClean="0"/>
              <a:t>It</a:t>
            </a:r>
            <a:r>
              <a:rPr lang="hr-HR" dirty="0" smtClean="0"/>
              <a:t> </a:t>
            </a:r>
            <a:r>
              <a:rPr lang="hr-HR" dirty="0" err="1" smtClean="0"/>
              <a:t>became</a:t>
            </a:r>
            <a:r>
              <a:rPr lang="hr-HR" dirty="0" smtClean="0"/>
              <a:t> </a:t>
            </a:r>
            <a:r>
              <a:rPr lang="hr-HR" dirty="0" err="1" smtClean="0"/>
              <a:t>the</a:t>
            </a:r>
            <a:r>
              <a:rPr lang="hr-HR" dirty="0" smtClean="0"/>
              <a:t> 28th </a:t>
            </a:r>
            <a:r>
              <a:rPr lang="hr-HR" dirty="0" err="1" smtClean="0"/>
              <a:t>member</a:t>
            </a:r>
            <a:r>
              <a:rPr lang="hr-HR" dirty="0" smtClean="0"/>
              <a:t> on </a:t>
            </a:r>
            <a:r>
              <a:rPr lang="hr-HR" dirty="0" err="1" smtClean="0"/>
              <a:t>July</a:t>
            </a:r>
            <a:r>
              <a:rPr lang="hr-HR" dirty="0" smtClean="0"/>
              <a:t> 1, 2013</a:t>
            </a:r>
            <a:endParaRPr lang="hr-HR" dirty="0"/>
          </a:p>
        </p:txBody>
      </p:sp>
    </p:spTree>
    <p:extLst>
      <p:ext uri="{BB962C8B-B14F-4D97-AF65-F5344CB8AC3E}">
        <p14:creationId xmlns:p14="http://schemas.microsoft.com/office/powerpoint/2010/main" val="2957815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Sources</a:t>
            </a:r>
            <a:r>
              <a:rPr lang="hr-HR" dirty="0" smtClean="0"/>
              <a:t> </a:t>
            </a:r>
            <a:r>
              <a:rPr lang="hr-HR" dirty="0" err="1" smtClean="0"/>
              <a:t>of</a:t>
            </a:r>
            <a:r>
              <a:rPr lang="hr-HR" dirty="0" smtClean="0"/>
              <a:t> EU </a:t>
            </a:r>
            <a:r>
              <a:rPr lang="hr-HR" dirty="0" err="1"/>
              <a:t>L</a:t>
            </a:r>
            <a:r>
              <a:rPr lang="hr-HR" dirty="0" err="1" smtClean="0"/>
              <a:t>aw</a:t>
            </a:r>
            <a:endParaRPr lang="hr-HR" dirty="0"/>
          </a:p>
        </p:txBody>
      </p:sp>
      <p:sp>
        <p:nvSpPr>
          <p:cNvPr id="3" name="Content Placeholder 2"/>
          <p:cNvSpPr>
            <a:spLocks noGrp="1"/>
          </p:cNvSpPr>
          <p:nvPr>
            <p:ph idx="1"/>
          </p:nvPr>
        </p:nvSpPr>
        <p:spPr/>
        <p:txBody>
          <a:bodyPr/>
          <a:lstStyle/>
          <a:p>
            <a:r>
              <a:rPr lang="hr-HR" dirty="0" err="1" smtClean="0"/>
              <a:t>Primary</a:t>
            </a:r>
            <a:r>
              <a:rPr lang="hr-HR" dirty="0" smtClean="0"/>
              <a:t> </a:t>
            </a:r>
            <a:r>
              <a:rPr lang="hr-HR" dirty="0" err="1" smtClean="0"/>
              <a:t>law</a:t>
            </a:r>
            <a:r>
              <a:rPr lang="hr-HR" dirty="0" smtClean="0"/>
              <a:t> – </a:t>
            </a:r>
            <a:r>
              <a:rPr lang="hr-HR" dirty="0" err="1" smtClean="0"/>
              <a:t>the</a:t>
            </a:r>
            <a:r>
              <a:rPr lang="hr-HR" dirty="0" smtClean="0"/>
              <a:t> </a:t>
            </a:r>
            <a:r>
              <a:rPr lang="hr-HR" dirty="0" err="1" smtClean="0"/>
              <a:t>Treaties</a:t>
            </a:r>
            <a:r>
              <a:rPr lang="hr-HR" dirty="0" smtClean="0"/>
              <a:t> (TEU, TFEU)</a:t>
            </a:r>
          </a:p>
          <a:p>
            <a:r>
              <a:rPr lang="hr-HR" dirty="0" err="1" smtClean="0"/>
              <a:t>Secondary</a:t>
            </a:r>
            <a:r>
              <a:rPr lang="hr-HR" dirty="0" smtClean="0"/>
              <a:t> </a:t>
            </a:r>
            <a:r>
              <a:rPr lang="hr-HR" dirty="0" err="1" smtClean="0"/>
              <a:t>law</a:t>
            </a:r>
            <a:r>
              <a:rPr lang="hr-HR" dirty="0" smtClean="0"/>
              <a:t> – </a:t>
            </a:r>
            <a:r>
              <a:rPr lang="hr-HR" dirty="0" err="1" smtClean="0"/>
              <a:t>acts</a:t>
            </a:r>
            <a:r>
              <a:rPr lang="hr-HR" dirty="0" smtClean="0"/>
              <a:t> </a:t>
            </a:r>
            <a:r>
              <a:rPr lang="hr-HR" dirty="0" err="1" smtClean="0"/>
              <a:t>of</a:t>
            </a:r>
            <a:r>
              <a:rPr lang="hr-HR" dirty="0" smtClean="0"/>
              <a:t> EU </a:t>
            </a:r>
            <a:r>
              <a:rPr lang="hr-HR" dirty="0" err="1" smtClean="0"/>
              <a:t>institutions</a:t>
            </a:r>
            <a:r>
              <a:rPr lang="hr-HR" dirty="0" smtClean="0"/>
              <a:t> </a:t>
            </a:r>
            <a:r>
              <a:rPr lang="hr-HR" dirty="0" err="1" smtClean="0"/>
              <a:t>and</a:t>
            </a:r>
            <a:r>
              <a:rPr lang="hr-HR" dirty="0" smtClean="0"/>
              <a:t> </a:t>
            </a:r>
            <a:r>
              <a:rPr lang="hr-HR" dirty="0" err="1" smtClean="0"/>
              <a:t>international</a:t>
            </a:r>
            <a:r>
              <a:rPr lang="hr-HR" dirty="0" smtClean="0"/>
              <a:t> </a:t>
            </a:r>
            <a:r>
              <a:rPr lang="hr-HR" dirty="0" err="1" smtClean="0"/>
              <a:t>agreements</a:t>
            </a:r>
            <a:endParaRPr lang="hr-HR" dirty="0" smtClean="0"/>
          </a:p>
          <a:p>
            <a:r>
              <a:rPr lang="hr-HR" dirty="0" err="1" smtClean="0"/>
              <a:t>Supplementary</a:t>
            </a:r>
            <a:r>
              <a:rPr lang="hr-HR" dirty="0" smtClean="0"/>
              <a:t> </a:t>
            </a:r>
            <a:r>
              <a:rPr lang="hr-HR" dirty="0" err="1" smtClean="0"/>
              <a:t>law</a:t>
            </a:r>
            <a:r>
              <a:rPr lang="hr-HR" dirty="0" smtClean="0"/>
              <a:t> – Court </a:t>
            </a:r>
            <a:r>
              <a:rPr lang="hr-HR" dirty="0" err="1" smtClean="0"/>
              <a:t>of</a:t>
            </a:r>
            <a:r>
              <a:rPr lang="hr-HR" dirty="0" smtClean="0"/>
              <a:t> </a:t>
            </a:r>
            <a:r>
              <a:rPr lang="hr-HR" dirty="0" err="1" smtClean="0"/>
              <a:t>Justice</a:t>
            </a:r>
            <a:r>
              <a:rPr lang="hr-HR" dirty="0" smtClean="0"/>
              <a:t> </a:t>
            </a:r>
            <a:r>
              <a:rPr lang="hr-HR" dirty="0" err="1" smtClean="0"/>
              <a:t>case</a:t>
            </a:r>
            <a:r>
              <a:rPr lang="hr-HR" dirty="0" smtClean="0"/>
              <a:t> </a:t>
            </a:r>
            <a:r>
              <a:rPr lang="hr-HR" dirty="0" err="1" smtClean="0"/>
              <a:t>law</a:t>
            </a:r>
            <a:r>
              <a:rPr lang="hr-HR" dirty="0" smtClean="0"/>
              <a:t>, </a:t>
            </a:r>
            <a:r>
              <a:rPr lang="hr-HR" dirty="0" err="1" smtClean="0"/>
              <a:t>international</a:t>
            </a:r>
            <a:r>
              <a:rPr lang="hr-HR" dirty="0" smtClean="0"/>
              <a:t> </a:t>
            </a:r>
            <a:r>
              <a:rPr lang="hr-HR" dirty="0" err="1" smtClean="0"/>
              <a:t>law</a:t>
            </a:r>
            <a:r>
              <a:rPr lang="hr-HR" dirty="0" smtClean="0"/>
              <a:t> </a:t>
            </a:r>
            <a:r>
              <a:rPr lang="hr-HR" dirty="0" err="1" smtClean="0"/>
              <a:t>and</a:t>
            </a:r>
            <a:r>
              <a:rPr lang="hr-HR" dirty="0" smtClean="0"/>
              <a:t> general </a:t>
            </a:r>
            <a:r>
              <a:rPr lang="hr-HR" dirty="0" err="1" smtClean="0"/>
              <a:t>principles</a:t>
            </a:r>
            <a:r>
              <a:rPr lang="hr-HR" dirty="0" smtClean="0"/>
              <a:t> </a:t>
            </a:r>
            <a:r>
              <a:rPr lang="hr-HR" dirty="0" err="1" smtClean="0"/>
              <a:t>of</a:t>
            </a:r>
            <a:r>
              <a:rPr lang="hr-HR" dirty="0" smtClean="0"/>
              <a:t> </a:t>
            </a:r>
            <a:r>
              <a:rPr lang="hr-HR" dirty="0" err="1" smtClean="0"/>
              <a:t>law</a:t>
            </a:r>
            <a:endParaRPr lang="hr-HR" dirty="0"/>
          </a:p>
        </p:txBody>
      </p:sp>
    </p:spTree>
    <p:extLst>
      <p:ext uri="{BB962C8B-B14F-4D97-AF65-F5344CB8AC3E}">
        <p14:creationId xmlns:p14="http://schemas.microsoft.com/office/powerpoint/2010/main" val="21924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Legal </a:t>
            </a:r>
            <a:r>
              <a:rPr lang="hr-HR" dirty="0" err="1" smtClean="0"/>
              <a:t>Acts</a:t>
            </a:r>
            <a:endParaRPr lang="en-US" dirty="0"/>
          </a:p>
        </p:txBody>
      </p:sp>
      <p:sp>
        <p:nvSpPr>
          <p:cNvPr id="3" name="Content Placeholder 2"/>
          <p:cNvSpPr>
            <a:spLocks noGrp="1"/>
          </p:cNvSpPr>
          <p:nvPr>
            <p:ph idx="1"/>
          </p:nvPr>
        </p:nvSpPr>
        <p:spPr/>
        <p:txBody>
          <a:bodyPr>
            <a:normAutofit/>
          </a:bodyPr>
          <a:lstStyle/>
          <a:p>
            <a:r>
              <a:rPr lang="hr-HR" dirty="0" err="1" smtClean="0"/>
              <a:t>Legally</a:t>
            </a:r>
            <a:r>
              <a:rPr lang="hr-HR" dirty="0" smtClean="0"/>
              <a:t> </a:t>
            </a:r>
            <a:r>
              <a:rPr lang="hr-HR" dirty="0" err="1" smtClean="0"/>
              <a:t>Binding</a:t>
            </a:r>
            <a:r>
              <a:rPr lang="hr-HR" dirty="0" smtClean="0"/>
              <a:t>:</a:t>
            </a:r>
          </a:p>
          <a:p>
            <a:pPr lvl="1"/>
            <a:r>
              <a:rPr lang="hr-HR" i="1" dirty="0" err="1" smtClean="0"/>
              <a:t>Regulations</a:t>
            </a:r>
            <a:r>
              <a:rPr lang="hr-HR" i="1" dirty="0" smtClean="0"/>
              <a:t> </a:t>
            </a:r>
            <a:r>
              <a:rPr lang="hr-HR" dirty="0" smtClean="0"/>
              <a:t>(Uredbe)</a:t>
            </a:r>
          </a:p>
          <a:p>
            <a:pPr lvl="1"/>
            <a:r>
              <a:rPr lang="hr-HR" i="1" dirty="0" err="1" smtClean="0"/>
              <a:t>Directives</a:t>
            </a:r>
            <a:r>
              <a:rPr lang="hr-HR" dirty="0" smtClean="0"/>
              <a:t> (Direktive)</a:t>
            </a:r>
          </a:p>
          <a:p>
            <a:pPr lvl="1"/>
            <a:r>
              <a:rPr lang="hr-HR" i="1" dirty="0" err="1" smtClean="0"/>
              <a:t>Decisions</a:t>
            </a:r>
            <a:r>
              <a:rPr lang="hr-HR" dirty="0" smtClean="0"/>
              <a:t> (Odluke)</a:t>
            </a:r>
          </a:p>
          <a:p>
            <a:endParaRPr lang="hr-HR" dirty="0" smtClean="0"/>
          </a:p>
          <a:p>
            <a:r>
              <a:rPr lang="hr-HR" dirty="0" err="1" smtClean="0"/>
              <a:t>Non</a:t>
            </a:r>
            <a:r>
              <a:rPr lang="hr-HR" dirty="0" smtClean="0"/>
              <a:t>-</a:t>
            </a:r>
            <a:r>
              <a:rPr lang="hr-HR" dirty="0" err="1" smtClean="0"/>
              <a:t>binding</a:t>
            </a:r>
            <a:r>
              <a:rPr lang="hr-HR" dirty="0" smtClean="0"/>
              <a:t>: </a:t>
            </a:r>
          </a:p>
          <a:p>
            <a:pPr lvl="1"/>
            <a:r>
              <a:rPr lang="hr-HR" dirty="0" smtClean="0"/>
              <a:t> </a:t>
            </a:r>
            <a:r>
              <a:rPr lang="hr-HR" i="1" dirty="0" err="1" smtClean="0"/>
              <a:t>Recommendations</a:t>
            </a:r>
            <a:r>
              <a:rPr lang="hr-HR" i="1" dirty="0" smtClean="0"/>
              <a:t> </a:t>
            </a:r>
            <a:r>
              <a:rPr lang="hr-HR" dirty="0" smtClean="0"/>
              <a:t> (Preporuke)</a:t>
            </a:r>
          </a:p>
          <a:p>
            <a:pPr lvl="1"/>
            <a:r>
              <a:rPr lang="hr-HR" dirty="0" smtClean="0"/>
              <a:t> </a:t>
            </a:r>
            <a:r>
              <a:rPr lang="hr-HR" i="1" dirty="0" err="1" smtClean="0"/>
              <a:t>Opinions</a:t>
            </a:r>
            <a:r>
              <a:rPr lang="hr-HR" dirty="0" smtClean="0"/>
              <a:t> (Mišljenja)</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738</TotalTime>
  <Words>709</Words>
  <Application>Microsoft Office PowerPoint</Application>
  <PresentationFormat>On-screen Show (4:3)</PresentationFormat>
  <Paragraphs>102</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The Legal Foundation of the EU</vt:lpstr>
      <vt:lpstr>The roots of the EU</vt:lpstr>
      <vt:lpstr>The first communities</vt:lpstr>
      <vt:lpstr>The Maastricht Treaty</vt:lpstr>
      <vt:lpstr>The Treaty of Lisbon</vt:lpstr>
      <vt:lpstr>PowerPoint Presentation</vt:lpstr>
      <vt:lpstr>Croatian membership in the EU</vt:lpstr>
      <vt:lpstr>Sources of EU Law</vt:lpstr>
      <vt:lpstr>Legal Acts</vt:lpstr>
      <vt:lpstr>Regulations</vt:lpstr>
      <vt:lpstr>Directives</vt:lpstr>
      <vt:lpstr>Supply the missing parts of the following phrases (V, N or A)</vt:lpstr>
      <vt:lpstr>PowerPoint Presentation</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systematization of EU legal instruments in the Lisbon Treaty</dc:title>
  <dc:creator>MJC</dc:creator>
  <cp:lastModifiedBy>Marijana Javornik Čubrić</cp:lastModifiedBy>
  <cp:revision>121</cp:revision>
  <dcterms:created xsi:type="dcterms:W3CDTF">2011-05-04T15:04:32Z</dcterms:created>
  <dcterms:modified xsi:type="dcterms:W3CDTF">2017-12-19T10:00:33Z</dcterms:modified>
</cp:coreProperties>
</file>