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4/23/2018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hr-HR" sz="6000" dirty="0" err="1" smtClean="0"/>
              <a:t>The</a:t>
            </a:r>
            <a:r>
              <a:rPr lang="hr-HR" sz="6000" dirty="0" smtClean="0"/>
              <a:t> Legal </a:t>
            </a:r>
            <a:r>
              <a:rPr lang="hr-HR" sz="6000" dirty="0" err="1" smtClean="0"/>
              <a:t>Foundations</a:t>
            </a:r>
            <a:r>
              <a:rPr lang="hr-HR" sz="6000" dirty="0" smtClean="0"/>
              <a:t> </a:t>
            </a:r>
            <a:r>
              <a:rPr lang="hr-HR" sz="6000" dirty="0" err="1" smtClean="0"/>
              <a:t>of</a:t>
            </a:r>
            <a:r>
              <a:rPr lang="hr-HR" sz="6000" dirty="0" smtClean="0"/>
              <a:t> </a:t>
            </a:r>
            <a:r>
              <a:rPr lang="hr-HR" sz="6000" dirty="0" err="1" smtClean="0"/>
              <a:t>the</a:t>
            </a:r>
            <a:r>
              <a:rPr lang="hr-HR" sz="6000" dirty="0" smtClean="0"/>
              <a:t> EU</a:t>
            </a:r>
            <a:endParaRPr lang="en-US" sz="6000" dirty="0"/>
          </a:p>
        </p:txBody>
      </p:sp>
      <p:sp>
        <p:nvSpPr>
          <p:cNvPr id="3" name="Subtitle 2"/>
          <p:cNvSpPr>
            <a:spLocks noGrp="1"/>
          </p:cNvSpPr>
          <p:nvPr>
            <p:ph type="subTitle" idx="1"/>
          </p:nvPr>
        </p:nvSpPr>
        <p:spPr/>
        <p:txBody>
          <a:bodyPr/>
          <a:lstStyle/>
          <a:p>
            <a:pPr algn="l"/>
            <a:r>
              <a:rPr lang="hr-HR" dirty="0" err="1" smtClean="0"/>
              <a:t>Unit</a:t>
            </a:r>
            <a:r>
              <a:rPr lang="hr-HR" dirty="0" smtClean="0"/>
              <a:t> 24</a:t>
            </a:r>
            <a:endParaRPr lang="en-US" dirty="0"/>
          </a:p>
        </p:txBody>
      </p:sp>
    </p:spTree>
    <p:extLst>
      <p:ext uri="{BB962C8B-B14F-4D97-AF65-F5344CB8AC3E}">
        <p14:creationId xmlns:p14="http://schemas.microsoft.com/office/powerpoint/2010/main" val="2809297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legal basis of the EU today</a:t>
            </a:r>
            <a:endParaRPr lang="en-US" dirty="0"/>
          </a:p>
        </p:txBody>
      </p:sp>
      <p:sp>
        <p:nvSpPr>
          <p:cNvPr id="3" name="Content Placeholder 2"/>
          <p:cNvSpPr>
            <a:spLocks noGrp="1"/>
          </p:cNvSpPr>
          <p:nvPr>
            <p:ph idx="1"/>
          </p:nvPr>
        </p:nvSpPr>
        <p:spPr/>
        <p:txBody>
          <a:bodyPr/>
          <a:lstStyle/>
          <a:p>
            <a:r>
              <a:rPr lang="en-GB" dirty="0" smtClean="0"/>
              <a:t>A </a:t>
            </a:r>
            <a:r>
              <a:rPr lang="en-GB" dirty="0"/>
              <a:t>new </a:t>
            </a:r>
            <a:r>
              <a:rPr lang="en-GB" dirty="0" smtClean="0"/>
              <a:t>institution</a:t>
            </a:r>
            <a:r>
              <a:rPr lang="hr-HR" dirty="0" smtClean="0"/>
              <a:t>: </a:t>
            </a:r>
            <a:r>
              <a:rPr lang="en-GB" dirty="0" smtClean="0"/>
              <a:t>the </a:t>
            </a:r>
            <a:r>
              <a:rPr lang="en-GB" dirty="0"/>
              <a:t>High Representative of the Union for Foreign Affairs and Security </a:t>
            </a:r>
            <a:r>
              <a:rPr lang="en-GB" dirty="0" smtClean="0"/>
              <a:t>Policy</a:t>
            </a:r>
            <a:r>
              <a:rPr lang="hr-HR" dirty="0" smtClean="0"/>
              <a:t>; </a:t>
            </a:r>
            <a:r>
              <a:rPr lang="en-GB" dirty="0" smtClean="0"/>
              <a:t>represents </a:t>
            </a:r>
            <a:r>
              <a:rPr lang="en-GB" dirty="0"/>
              <a:t>the EU's interests on the world stage. </a:t>
            </a:r>
            <a:endParaRPr lang="hr-HR" dirty="0" smtClean="0"/>
          </a:p>
          <a:p>
            <a:r>
              <a:rPr lang="en-GB" dirty="0" smtClean="0"/>
              <a:t>Instead </a:t>
            </a:r>
            <a:r>
              <a:rPr lang="en-GB" dirty="0"/>
              <a:t>of a rotating system of the presidency of the European Council, the Lisbon Treaty introduced the role of</a:t>
            </a:r>
            <a:r>
              <a:rPr lang="en-GB" b="1" dirty="0"/>
              <a:t> the permanent President of the European </a:t>
            </a:r>
            <a:r>
              <a:rPr lang="en-GB" b="1" dirty="0" smtClean="0"/>
              <a:t>Council</a:t>
            </a:r>
            <a:r>
              <a:rPr lang="hr-HR" dirty="0"/>
              <a:t> </a:t>
            </a:r>
            <a:r>
              <a:rPr lang="hr-HR" dirty="0" smtClean="0"/>
              <a:t>-</a:t>
            </a:r>
            <a:r>
              <a:rPr lang="en-GB" dirty="0" smtClean="0"/>
              <a:t>appointed </a:t>
            </a:r>
            <a:r>
              <a:rPr lang="en-GB" dirty="0"/>
              <a:t>by the governments of </a:t>
            </a:r>
            <a:r>
              <a:rPr lang="en-GB" dirty="0" smtClean="0"/>
              <a:t>EU </a:t>
            </a:r>
            <a:r>
              <a:rPr lang="en-GB" dirty="0"/>
              <a:t>Member States. </a:t>
            </a:r>
            <a:endParaRPr lang="hr-HR" dirty="0" smtClean="0"/>
          </a:p>
          <a:p>
            <a:r>
              <a:rPr lang="en-GB" dirty="0" smtClean="0"/>
              <a:t>One </a:t>
            </a:r>
            <a:r>
              <a:rPr lang="en-GB" dirty="0"/>
              <a:t>of the key aims when introducing changes to EU institutions was to make </a:t>
            </a:r>
            <a:r>
              <a:rPr lang="en-GB" b="1" dirty="0"/>
              <a:t>new enlargement waves</a:t>
            </a:r>
            <a:r>
              <a:rPr lang="en-GB" dirty="0"/>
              <a:t> and</a:t>
            </a:r>
            <a:r>
              <a:rPr lang="en-GB" b="1" dirty="0"/>
              <a:t> the accession of new Member States</a:t>
            </a:r>
            <a:r>
              <a:rPr lang="en-GB" dirty="0"/>
              <a:t> more efficient.</a:t>
            </a:r>
            <a:endParaRPr lang="hr-HR" dirty="0"/>
          </a:p>
          <a:p>
            <a:endParaRPr lang="en-US" dirty="0"/>
          </a:p>
        </p:txBody>
      </p:sp>
    </p:spTree>
    <p:extLst>
      <p:ext uri="{BB962C8B-B14F-4D97-AF65-F5344CB8AC3E}">
        <p14:creationId xmlns:p14="http://schemas.microsoft.com/office/powerpoint/2010/main" val="88503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Croatian membership in the EU</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After the accession of Romania and Bulgaria in January 2007, </a:t>
            </a:r>
            <a:r>
              <a:rPr lang="en-GB" b="1" dirty="0"/>
              <a:t>the Republic of Croatia </a:t>
            </a:r>
            <a:r>
              <a:rPr lang="en-GB" dirty="0"/>
              <a:t>was the first state to join the EU since the Lisbon Treaty came into force. </a:t>
            </a:r>
            <a:endParaRPr lang="hr-HR" dirty="0" smtClean="0"/>
          </a:p>
          <a:p>
            <a:r>
              <a:rPr lang="en-GB" dirty="0" smtClean="0"/>
              <a:t>Croatia </a:t>
            </a:r>
            <a:r>
              <a:rPr lang="en-GB" dirty="0"/>
              <a:t>became the 28</a:t>
            </a:r>
            <a:r>
              <a:rPr lang="en-GB" baseline="30000" dirty="0"/>
              <a:t>th</a:t>
            </a:r>
            <a:r>
              <a:rPr lang="en-GB" dirty="0"/>
              <a:t> member state on 1 July 2013</a:t>
            </a:r>
            <a:r>
              <a:rPr lang="en-GB" dirty="0" smtClean="0"/>
              <a:t>.</a:t>
            </a:r>
            <a:endParaRPr lang="hr-HR" dirty="0" smtClean="0"/>
          </a:p>
          <a:p>
            <a:r>
              <a:rPr lang="en-GB" dirty="0" smtClean="0"/>
              <a:t> </a:t>
            </a:r>
            <a:r>
              <a:rPr lang="en-GB" dirty="0"/>
              <a:t>The crucial milestones on Croatia’s way to the membership in the EU include the </a:t>
            </a:r>
            <a:r>
              <a:rPr lang="en-GB" b="1" dirty="0"/>
              <a:t>signing of the Stabilisation and Association Agreement </a:t>
            </a:r>
            <a:r>
              <a:rPr lang="en-GB" dirty="0"/>
              <a:t>in 2001 and Croatia’s </a:t>
            </a:r>
            <a:r>
              <a:rPr lang="en-GB" b="1" dirty="0"/>
              <a:t>application for EU membership</a:t>
            </a:r>
            <a:r>
              <a:rPr lang="en-GB" dirty="0"/>
              <a:t> in 2003, which was approved by the Commission a year later. </a:t>
            </a:r>
            <a:endParaRPr lang="hr-HR" dirty="0" smtClean="0"/>
          </a:p>
          <a:p>
            <a:r>
              <a:rPr lang="en-GB" dirty="0" smtClean="0"/>
              <a:t>2005 </a:t>
            </a:r>
            <a:r>
              <a:rPr lang="en-GB" dirty="0"/>
              <a:t>was important because the SAA entered into force and the </a:t>
            </a:r>
            <a:r>
              <a:rPr lang="en-GB" b="1" dirty="0"/>
              <a:t>negotiation framework </a:t>
            </a:r>
            <a:r>
              <a:rPr lang="en-GB" dirty="0"/>
              <a:t>was adopted. </a:t>
            </a:r>
            <a:endParaRPr lang="hr-HR" dirty="0"/>
          </a:p>
          <a:p>
            <a:endParaRPr lang="en-US" dirty="0"/>
          </a:p>
        </p:txBody>
      </p:sp>
    </p:spTree>
    <p:extLst>
      <p:ext uri="{BB962C8B-B14F-4D97-AF65-F5344CB8AC3E}">
        <p14:creationId xmlns:p14="http://schemas.microsoft.com/office/powerpoint/2010/main" val="3921453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Croatian membership in the EU</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a:t>
            </a:r>
            <a:r>
              <a:rPr lang="en-GB" b="1" dirty="0"/>
              <a:t>accession negotiations</a:t>
            </a:r>
            <a:r>
              <a:rPr lang="en-GB" dirty="0"/>
              <a:t> started in 2006 and lasted until </a:t>
            </a:r>
            <a:r>
              <a:rPr lang="en-GB" dirty="0" smtClean="0"/>
              <a:t>2011.</a:t>
            </a:r>
            <a:endParaRPr lang="hr-HR" dirty="0" smtClean="0"/>
          </a:p>
          <a:p>
            <a:r>
              <a:rPr lang="en-GB" dirty="0" smtClean="0"/>
              <a:t>On </a:t>
            </a:r>
            <a:r>
              <a:rPr lang="en-GB" dirty="0"/>
              <a:t>6 December the Council of the EU adopted the decision on the admission of Croatia to the EU and three days later the EU and Croatia </a:t>
            </a:r>
            <a:r>
              <a:rPr lang="en-GB" b="1" dirty="0"/>
              <a:t>signed the accession treaty</a:t>
            </a:r>
            <a:r>
              <a:rPr lang="en-GB" dirty="0"/>
              <a:t>. </a:t>
            </a:r>
            <a:endParaRPr lang="hr-HR" dirty="0" smtClean="0"/>
          </a:p>
          <a:p>
            <a:r>
              <a:rPr lang="en-GB" dirty="0" smtClean="0"/>
              <a:t>During </a:t>
            </a:r>
            <a:r>
              <a:rPr lang="en-GB" dirty="0"/>
              <a:t>the</a:t>
            </a:r>
            <a:r>
              <a:rPr lang="en-GB" b="1" dirty="0"/>
              <a:t> pre-accession period</a:t>
            </a:r>
            <a:r>
              <a:rPr lang="en-GB" dirty="0"/>
              <a:t> Croatia had </a:t>
            </a:r>
            <a:r>
              <a:rPr lang="en-GB" b="1" dirty="0"/>
              <a:t>to harmonise </a:t>
            </a:r>
            <a:r>
              <a:rPr lang="en-GB" dirty="0"/>
              <a:t>its </a:t>
            </a:r>
            <a:r>
              <a:rPr lang="en-GB" b="1" dirty="0"/>
              <a:t>national legislation</a:t>
            </a:r>
            <a:r>
              <a:rPr lang="en-GB" dirty="0"/>
              <a:t> to make it </a:t>
            </a:r>
            <a:r>
              <a:rPr lang="en-GB" b="1" dirty="0"/>
              <a:t>compatible with EU law</a:t>
            </a:r>
            <a:r>
              <a:rPr lang="en-GB" dirty="0"/>
              <a:t>.</a:t>
            </a:r>
            <a:endParaRPr lang="hr-HR" dirty="0"/>
          </a:p>
          <a:p>
            <a:endParaRPr lang="en-US" dirty="0"/>
          </a:p>
        </p:txBody>
      </p:sp>
    </p:spTree>
    <p:extLst>
      <p:ext uri="{BB962C8B-B14F-4D97-AF65-F5344CB8AC3E}">
        <p14:creationId xmlns:p14="http://schemas.microsoft.com/office/powerpoint/2010/main" val="760528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i="1" dirty="0"/>
              <a:t>IV Decide whether the following statements are true (T) or false (F). If false, provide the correct information.</a:t>
            </a:r>
            <a:r>
              <a:rPr lang="hr-HR" sz="3200" dirty="0"/>
              <a:t/>
            </a:r>
            <a:br>
              <a:rPr lang="hr-HR" sz="3200" dirty="0"/>
            </a:br>
            <a:endParaRPr lang="en-US" sz="3200" dirty="0"/>
          </a:p>
        </p:txBody>
      </p:sp>
      <p:sp>
        <p:nvSpPr>
          <p:cNvPr id="3" name="Content Placeholder 2"/>
          <p:cNvSpPr>
            <a:spLocks noGrp="1"/>
          </p:cNvSpPr>
          <p:nvPr>
            <p:ph idx="1"/>
          </p:nvPr>
        </p:nvSpPr>
        <p:spPr/>
        <p:txBody>
          <a:bodyPr>
            <a:normAutofit fontScale="92500" lnSpcReduction="20000"/>
          </a:bodyPr>
          <a:lstStyle/>
          <a:p>
            <a:r>
              <a:rPr lang="en-GB" dirty="0"/>
              <a:t>1. The beginning of European integration was closely related to economic strategies.</a:t>
            </a:r>
            <a:endParaRPr lang="hr-HR" dirty="0"/>
          </a:p>
          <a:p>
            <a:r>
              <a:rPr lang="en-GB" dirty="0"/>
              <a:t>2. The Schumann Declaration addressed the cooperation of its signatory states in the oil and coal industries.</a:t>
            </a:r>
            <a:endParaRPr lang="hr-HR" dirty="0"/>
          </a:p>
          <a:p>
            <a:r>
              <a:rPr lang="en-GB" dirty="0"/>
              <a:t>3. More than eight European states signed the Schuman Declaration.</a:t>
            </a:r>
            <a:endParaRPr lang="hr-HR" dirty="0"/>
          </a:p>
          <a:p>
            <a:r>
              <a:rPr lang="en-GB" dirty="0"/>
              <a:t>4. The Treaty establishing the European Coal and Steel Community was signed in Paris in        1951.</a:t>
            </a:r>
            <a:endParaRPr lang="hr-HR" dirty="0"/>
          </a:p>
          <a:p>
            <a:r>
              <a:rPr lang="en-GB" dirty="0"/>
              <a:t>5. The integration mechanism within the EU was largely based on trade.</a:t>
            </a:r>
            <a:endParaRPr lang="hr-HR" dirty="0"/>
          </a:p>
          <a:p>
            <a:r>
              <a:rPr lang="en-GB" dirty="0"/>
              <a:t>6. The year 1957 is important in the history of the EU because one significant treaty was signed in Rome.</a:t>
            </a:r>
            <a:endParaRPr lang="hr-HR" dirty="0"/>
          </a:p>
          <a:p>
            <a:r>
              <a:rPr lang="en-GB" dirty="0"/>
              <a:t>7. The focus of the EUROATOM was nuclear energy in the area of the defence industry.</a:t>
            </a:r>
            <a:endParaRPr lang="hr-HR" dirty="0"/>
          </a:p>
          <a:p>
            <a:endParaRPr lang="en-US" dirty="0"/>
          </a:p>
        </p:txBody>
      </p:sp>
    </p:spTree>
    <p:extLst>
      <p:ext uri="{BB962C8B-B14F-4D97-AF65-F5344CB8AC3E}">
        <p14:creationId xmlns:p14="http://schemas.microsoft.com/office/powerpoint/2010/main" val="1791005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True</a:t>
            </a:r>
            <a:r>
              <a:rPr lang="hr-HR" dirty="0" smtClean="0"/>
              <a:t> </a:t>
            </a:r>
            <a:r>
              <a:rPr lang="hr-HR" dirty="0" err="1" smtClean="0"/>
              <a:t>or</a:t>
            </a:r>
            <a:r>
              <a:rPr lang="hr-HR" dirty="0" smtClean="0"/>
              <a:t> </a:t>
            </a:r>
            <a:r>
              <a:rPr lang="hr-HR" dirty="0" err="1" smtClean="0"/>
              <a:t>false</a:t>
            </a:r>
            <a:r>
              <a:rPr lang="hr-HR"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GB" dirty="0"/>
              <a:t>8. The Treaty on European Union entailed going a step further from the field of economic cooperation to the question of political union.</a:t>
            </a:r>
            <a:endParaRPr lang="hr-HR" dirty="0"/>
          </a:p>
          <a:p>
            <a:r>
              <a:rPr lang="en-GB" dirty="0"/>
              <a:t>9. The rules for a single EU currency were defined already in the 1960s.</a:t>
            </a:r>
            <a:endParaRPr lang="hr-HR" dirty="0"/>
          </a:p>
          <a:p>
            <a:r>
              <a:rPr lang="en-GB" dirty="0"/>
              <a:t>10. The Treaty of Lisbon came into force in 2009 and in fact comprised two treaties.</a:t>
            </a:r>
            <a:endParaRPr lang="hr-HR" dirty="0"/>
          </a:p>
          <a:p>
            <a:r>
              <a:rPr lang="en-GB" dirty="0"/>
              <a:t>11. Just a few minor changes were made to the EU as a consequence of the Lisbon Treaty.</a:t>
            </a:r>
            <a:endParaRPr lang="hr-HR" dirty="0"/>
          </a:p>
          <a:p>
            <a:r>
              <a:rPr lang="en-GB" dirty="0"/>
              <a:t>12. The Republic of Croatia has been a full member of the EU since 2011.</a:t>
            </a:r>
            <a:endParaRPr lang="hr-HR" dirty="0"/>
          </a:p>
          <a:p>
            <a:r>
              <a:rPr lang="en-GB" dirty="0"/>
              <a:t>13. Croatia went through a short negotiation process before becoming a member of the EU.</a:t>
            </a:r>
            <a:endParaRPr lang="hr-HR" dirty="0"/>
          </a:p>
          <a:p>
            <a:r>
              <a:rPr lang="en-GB" dirty="0"/>
              <a:t>14. One of the demanding tasks Croatia completed during the accession period was the harmonisation of national legislation with EU law.</a:t>
            </a:r>
            <a:endParaRPr lang="hr-HR" dirty="0"/>
          </a:p>
        </p:txBody>
      </p:sp>
    </p:spTree>
    <p:extLst>
      <p:ext uri="{BB962C8B-B14F-4D97-AF65-F5344CB8AC3E}">
        <p14:creationId xmlns:p14="http://schemas.microsoft.com/office/powerpoint/2010/main" val="2749508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Sources</a:t>
            </a:r>
            <a:r>
              <a:rPr lang="hr-HR" dirty="0" smtClean="0"/>
              <a:t> </a:t>
            </a:r>
            <a:r>
              <a:rPr lang="hr-HR" dirty="0" err="1" smtClean="0"/>
              <a:t>of</a:t>
            </a:r>
            <a:r>
              <a:rPr lang="hr-HR" dirty="0" smtClean="0"/>
              <a:t> EU </a:t>
            </a:r>
            <a:r>
              <a:rPr lang="hr-HR" dirty="0" err="1" smtClean="0"/>
              <a:t>law</a:t>
            </a:r>
            <a:endParaRPr lang="en-US" dirty="0"/>
          </a:p>
        </p:txBody>
      </p:sp>
      <p:sp>
        <p:nvSpPr>
          <p:cNvPr id="3" name="Content Placeholder 2"/>
          <p:cNvSpPr>
            <a:spLocks noGrp="1"/>
          </p:cNvSpPr>
          <p:nvPr>
            <p:ph idx="1"/>
          </p:nvPr>
        </p:nvSpPr>
        <p:spPr/>
        <p:txBody>
          <a:bodyPr>
            <a:normAutofit lnSpcReduction="10000"/>
          </a:bodyPr>
          <a:lstStyle/>
          <a:p>
            <a:r>
              <a:rPr lang="en-GB" dirty="0"/>
              <a:t>1.     Bearing in mind the different sources of law in a single state, what are the possible sources of law of EU </a:t>
            </a:r>
            <a:r>
              <a:rPr lang="en-GB" dirty="0" smtClean="0"/>
              <a:t>law</a:t>
            </a:r>
            <a:r>
              <a:rPr lang="hr-HR" dirty="0" smtClean="0"/>
              <a:t>?</a:t>
            </a:r>
            <a:endParaRPr lang="hr-HR" dirty="0"/>
          </a:p>
          <a:p>
            <a:r>
              <a:rPr lang="en-GB" dirty="0"/>
              <a:t>2.     Does the EU have a constitution? How could a supranational union of states such as the EU have a constitution? </a:t>
            </a:r>
            <a:endParaRPr lang="hr-HR" dirty="0"/>
          </a:p>
          <a:p>
            <a:r>
              <a:rPr lang="en-GB" dirty="0"/>
              <a:t>3.     Which two of the following four institutions of the EU participate in the law making procedure?  – European Council, European Parliament, Court of Justice of the European Union, Council of the European Union. </a:t>
            </a:r>
            <a:endParaRPr lang="hr-HR" dirty="0"/>
          </a:p>
          <a:p>
            <a:r>
              <a:rPr lang="en-GB" dirty="0"/>
              <a:t>4.     Have you ever read or heard the name of any legal acts of the EU in Croatian news media? Name any type of legal act either in Croatian or in English?</a:t>
            </a:r>
            <a:endParaRPr lang="hr-HR" dirty="0"/>
          </a:p>
          <a:p>
            <a:endParaRPr lang="en-US" dirty="0"/>
          </a:p>
        </p:txBody>
      </p:sp>
    </p:spTree>
    <p:extLst>
      <p:ext uri="{BB962C8B-B14F-4D97-AF65-F5344CB8AC3E}">
        <p14:creationId xmlns:p14="http://schemas.microsoft.com/office/powerpoint/2010/main" val="2354505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Sources</a:t>
            </a:r>
            <a:r>
              <a:rPr lang="hr-HR" dirty="0" smtClean="0"/>
              <a:t> </a:t>
            </a:r>
            <a:r>
              <a:rPr lang="hr-HR" dirty="0" err="1" smtClean="0"/>
              <a:t>of</a:t>
            </a:r>
            <a:r>
              <a:rPr lang="hr-HR" dirty="0" smtClean="0"/>
              <a:t> EU </a:t>
            </a:r>
            <a:r>
              <a:rPr lang="hr-HR" dirty="0" err="1" smtClean="0"/>
              <a:t>law</a:t>
            </a:r>
            <a:endParaRPr lang="en-US" dirty="0"/>
          </a:p>
        </p:txBody>
      </p:sp>
      <p:sp>
        <p:nvSpPr>
          <p:cNvPr id="3" name="Content Placeholder 2"/>
          <p:cNvSpPr>
            <a:spLocks noGrp="1"/>
          </p:cNvSpPr>
          <p:nvPr>
            <p:ph idx="1"/>
          </p:nvPr>
        </p:nvSpPr>
        <p:spPr/>
        <p:txBody>
          <a:bodyPr/>
          <a:lstStyle/>
          <a:p>
            <a:r>
              <a:rPr lang="en-GB" dirty="0"/>
              <a:t>There are three different sources of </a:t>
            </a:r>
            <a:r>
              <a:rPr lang="hr-HR" dirty="0"/>
              <a:t>E</a:t>
            </a:r>
            <a:r>
              <a:rPr lang="en-GB" dirty="0" smtClean="0"/>
              <a:t>U </a:t>
            </a:r>
            <a:r>
              <a:rPr lang="en-GB" dirty="0"/>
              <a:t>law: </a:t>
            </a:r>
            <a:r>
              <a:rPr lang="en-GB" b="1" dirty="0"/>
              <a:t>primary law</a:t>
            </a:r>
            <a:r>
              <a:rPr lang="en-GB" dirty="0"/>
              <a:t>, </a:t>
            </a:r>
            <a:r>
              <a:rPr lang="en-GB" b="1" dirty="0"/>
              <a:t>secondary law</a:t>
            </a:r>
            <a:r>
              <a:rPr lang="en-GB" dirty="0"/>
              <a:t> and </a:t>
            </a:r>
            <a:r>
              <a:rPr lang="en-GB" b="1" dirty="0"/>
              <a:t>supplementary law</a:t>
            </a:r>
            <a:r>
              <a:rPr lang="en-GB" dirty="0"/>
              <a:t>. </a:t>
            </a:r>
            <a:endParaRPr lang="hr-HR" dirty="0" smtClean="0"/>
          </a:p>
          <a:p>
            <a:r>
              <a:rPr lang="en-GB" dirty="0" smtClean="0"/>
              <a:t>Primary </a:t>
            </a:r>
            <a:r>
              <a:rPr lang="en-GB" dirty="0"/>
              <a:t>law </a:t>
            </a:r>
            <a:r>
              <a:rPr lang="hr-HR" dirty="0" smtClean="0"/>
              <a:t>- </a:t>
            </a:r>
            <a:r>
              <a:rPr lang="en-GB" dirty="0" smtClean="0"/>
              <a:t>based </a:t>
            </a:r>
            <a:r>
              <a:rPr lang="en-GB" dirty="0"/>
              <a:t>on the founding Treaties establishing the European Union. </a:t>
            </a:r>
            <a:endParaRPr lang="hr-HR" dirty="0" smtClean="0"/>
          </a:p>
          <a:p>
            <a:r>
              <a:rPr lang="en-GB" dirty="0" smtClean="0"/>
              <a:t>Secondary </a:t>
            </a:r>
            <a:r>
              <a:rPr lang="en-GB" dirty="0"/>
              <a:t>sources are legal instruments defined in the </a:t>
            </a:r>
            <a:r>
              <a:rPr lang="en-GB" dirty="0" smtClean="0"/>
              <a:t>Treaties</a:t>
            </a:r>
            <a:r>
              <a:rPr lang="hr-HR" dirty="0" smtClean="0"/>
              <a:t>: </a:t>
            </a:r>
            <a:r>
              <a:rPr lang="en-GB" dirty="0" smtClean="0"/>
              <a:t>unilateral </a:t>
            </a:r>
            <a:r>
              <a:rPr lang="en-GB" dirty="0"/>
              <a:t>secondary law, conventions and </a:t>
            </a:r>
            <a:r>
              <a:rPr lang="en-GB" dirty="0" smtClean="0"/>
              <a:t>agreements.</a:t>
            </a:r>
            <a:endParaRPr lang="hr-HR" dirty="0" smtClean="0"/>
          </a:p>
          <a:p>
            <a:r>
              <a:rPr lang="en-GB" dirty="0" smtClean="0"/>
              <a:t>Supplementary </a:t>
            </a:r>
            <a:r>
              <a:rPr lang="en-GB" dirty="0"/>
              <a:t>sources are elements of law not provided for by the </a:t>
            </a:r>
            <a:r>
              <a:rPr lang="en-GB" dirty="0" smtClean="0"/>
              <a:t>Treaties</a:t>
            </a:r>
            <a:r>
              <a:rPr lang="hr-HR" dirty="0" smtClean="0"/>
              <a:t>: ECJ </a:t>
            </a:r>
            <a:r>
              <a:rPr lang="en-GB" dirty="0" smtClean="0"/>
              <a:t>case </a:t>
            </a:r>
            <a:r>
              <a:rPr lang="en-GB" dirty="0"/>
              <a:t>law, international law and general principles of law.</a:t>
            </a:r>
            <a:endParaRPr lang="hr-HR" dirty="0"/>
          </a:p>
          <a:p>
            <a:endParaRPr lang="en-US" dirty="0"/>
          </a:p>
        </p:txBody>
      </p:sp>
    </p:spTree>
    <p:extLst>
      <p:ext uri="{BB962C8B-B14F-4D97-AF65-F5344CB8AC3E}">
        <p14:creationId xmlns:p14="http://schemas.microsoft.com/office/powerpoint/2010/main" val="1702627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Primary</a:t>
            </a:r>
            <a:r>
              <a:rPr lang="hr-HR" dirty="0" smtClean="0"/>
              <a:t> </a:t>
            </a:r>
            <a:r>
              <a:rPr lang="hr-HR" dirty="0" err="1" smtClean="0"/>
              <a:t>law</a:t>
            </a:r>
            <a:endParaRPr lang="en-US" dirty="0"/>
          </a:p>
        </p:txBody>
      </p:sp>
      <p:sp>
        <p:nvSpPr>
          <p:cNvPr id="3" name="Content Placeholder 2"/>
          <p:cNvSpPr>
            <a:spLocks noGrp="1"/>
          </p:cNvSpPr>
          <p:nvPr>
            <p:ph idx="1"/>
          </p:nvPr>
        </p:nvSpPr>
        <p:spPr/>
        <p:txBody>
          <a:bodyPr>
            <a:normAutofit/>
          </a:bodyPr>
          <a:lstStyle/>
          <a:p>
            <a:r>
              <a:rPr lang="en-GB" b="1" dirty="0"/>
              <a:t>Primary law </a:t>
            </a:r>
            <a:r>
              <a:rPr lang="en-GB" dirty="0"/>
              <a:t>includes the Treaty on the European Union and the Treaty on the Functioning of the European Union. </a:t>
            </a:r>
            <a:endParaRPr lang="hr-HR" dirty="0" smtClean="0"/>
          </a:p>
          <a:p>
            <a:r>
              <a:rPr lang="en-GB" dirty="0" smtClean="0"/>
              <a:t>These </a:t>
            </a:r>
            <a:r>
              <a:rPr lang="en-GB" dirty="0"/>
              <a:t>treaties determine the distribution of competences between the Union and the Member States and establish the powers of the European institutions. </a:t>
            </a:r>
            <a:endParaRPr lang="hr-HR" dirty="0" smtClean="0"/>
          </a:p>
          <a:p>
            <a:r>
              <a:rPr lang="en-GB" dirty="0" smtClean="0"/>
              <a:t>They </a:t>
            </a:r>
            <a:r>
              <a:rPr lang="en-GB" dirty="0"/>
              <a:t>provide the legal framework within which the EU institutions implement European policies. </a:t>
            </a:r>
            <a:endParaRPr lang="hr-HR" dirty="0" smtClean="0"/>
          </a:p>
          <a:p>
            <a:r>
              <a:rPr lang="en-GB" dirty="0" smtClean="0"/>
              <a:t>Moreover</a:t>
            </a:r>
            <a:r>
              <a:rPr lang="en-GB" dirty="0"/>
              <a:t>, </a:t>
            </a:r>
            <a:r>
              <a:rPr lang="hr-HR" dirty="0" err="1" smtClean="0"/>
              <a:t>it</a:t>
            </a:r>
            <a:r>
              <a:rPr lang="en-GB" dirty="0" smtClean="0"/>
              <a:t> </a:t>
            </a:r>
            <a:r>
              <a:rPr lang="en-GB" dirty="0"/>
              <a:t>also includes the amending EU treaties; the protocols annexed to the founding treaties and to the amending treaties as well as the treaties on accession to the EU of new Member States.</a:t>
            </a:r>
            <a:endParaRPr lang="hr-HR" dirty="0"/>
          </a:p>
          <a:p>
            <a:endParaRPr lang="en-US" dirty="0"/>
          </a:p>
        </p:txBody>
      </p:sp>
    </p:spTree>
    <p:extLst>
      <p:ext uri="{BB962C8B-B14F-4D97-AF65-F5344CB8AC3E}">
        <p14:creationId xmlns:p14="http://schemas.microsoft.com/office/powerpoint/2010/main" val="2950883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Secondary law</a:t>
            </a:r>
            <a:r>
              <a:rPr lang="en-GB" dirty="0"/>
              <a:t> </a:t>
            </a:r>
            <a:endParaRPr lang="en-US" dirty="0"/>
          </a:p>
        </p:txBody>
      </p:sp>
      <p:sp>
        <p:nvSpPr>
          <p:cNvPr id="3" name="Content Placeholder 2"/>
          <p:cNvSpPr>
            <a:spLocks noGrp="1"/>
          </p:cNvSpPr>
          <p:nvPr>
            <p:ph idx="1"/>
          </p:nvPr>
        </p:nvSpPr>
        <p:spPr/>
        <p:txBody>
          <a:bodyPr/>
          <a:lstStyle/>
          <a:p>
            <a:r>
              <a:rPr lang="en-GB" dirty="0"/>
              <a:t>comprises unilateral acts and agreements. </a:t>
            </a:r>
            <a:endParaRPr lang="hr-HR" dirty="0" smtClean="0"/>
          </a:p>
          <a:p>
            <a:r>
              <a:rPr lang="en-GB" dirty="0" smtClean="0"/>
              <a:t>Unilateral </a:t>
            </a:r>
            <a:r>
              <a:rPr lang="en-GB" dirty="0"/>
              <a:t>acts are laid down in Article 288 of the Treaty on the Functioning of the European Union and include </a:t>
            </a:r>
            <a:r>
              <a:rPr lang="en-GB" b="1" dirty="0"/>
              <a:t>regulations</a:t>
            </a:r>
            <a:r>
              <a:rPr lang="en-GB" dirty="0"/>
              <a:t>, </a:t>
            </a:r>
            <a:r>
              <a:rPr lang="en-GB" b="1" dirty="0"/>
              <a:t>directives</a:t>
            </a:r>
            <a:r>
              <a:rPr lang="en-GB" dirty="0"/>
              <a:t>, </a:t>
            </a:r>
            <a:r>
              <a:rPr lang="en-GB" b="1" dirty="0"/>
              <a:t>decisions</a:t>
            </a:r>
            <a:r>
              <a:rPr lang="en-GB" dirty="0"/>
              <a:t>, </a:t>
            </a:r>
            <a:r>
              <a:rPr lang="en-GB" b="1" dirty="0"/>
              <a:t>opinions</a:t>
            </a:r>
            <a:r>
              <a:rPr lang="en-GB" dirty="0"/>
              <a:t> and </a:t>
            </a:r>
            <a:r>
              <a:rPr lang="en-GB" b="1" dirty="0"/>
              <a:t>recommendations</a:t>
            </a:r>
            <a:r>
              <a:rPr lang="en-GB" dirty="0"/>
              <a:t>. </a:t>
            </a:r>
            <a:endParaRPr lang="hr-HR" dirty="0" smtClean="0"/>
          </a:p>
          <a:p>
            <a:r>
              <a:rPr lang="en-GB" dirty="0" smtClean="0"/>
              <a:t>So-called </a:t>
            </a:r>
            <a:r>
              <a:rPr lang="en-GB" dirty="0"/>
              <a:t>atypical acts such as communications, and white and green papers, also belong to unilateral acts. </a:t>
            </a:r>
            <a:endParaRPr lang="hr-HR" dirty="0" smtClean="0"/>
          </a:p>
          <a:p>
            <a:r>
              <a:rPr lang="en-GB" dirty="0" smtClean="0"/>
              <a:t>Conventions </a:t>
            </a:r>
            <a:r>
              <a:rPr lang="en-GB" dirty="0"/>
              <a:t>and agreements refer to international agreements between the EU and a country or organisation, and agreements between member states and inter-institutional agreements.</a:t>
            </a:r>
            <a:endParaRPr lang="hr-HR" dirty="0"/>
          </a:p>
          <a:p>
            <a:endParaRPr lang="en-US" dirty="0"/>
          </a:p>
        </p:txBody>
      </p:sp>
    </p:spTree>
    <p:extLst>
      <p:ext uri="{BB962C8B-B14F-4D97-AF65-F5344CB8AC3E}">
        <p14:creationId xmlns:p14="http://schemas.microsoft.com/office/powerpoint/2010/main" val="1776295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Supplementary</a:t>
            </a:r>
            <a:r>
              <a:rPr lang="hr-HR" dirty="0" smtClean="0"/>
              <a:t> </a:t>
            </a:r>
            <a:r>
              <a:rPr lang="hr-HR" dirty="0" err="1" smtClean="0"/>
              <a:t>law</a:t>
            </a:r>
            <a:endParaRPr lang="en-US" dirty="0"/>
          </a:p>
        </p:txBody>
      </p:sp>
      <p:sp>
        <p:nvSpPr>
          <p:cNvPr id="3" name="Content Placeholder 2"/>
          <p:cNvSpPr>
            <a:spLocks noGrp="1"/>
          </p:cNvSpPr>
          <p:nvPr>
            <p:ph idx="1"/>
          </p:nvPr>
        </p:nvSpPr>
        <p:spPr/>
        <p:txBody>
          <a:bodyPr/>
          <a:lstStyle/>
          <a:p>
            <a:r>
              <a:rPr lang="en-GB" dirty="0"/>
              <a:t>Court of Justice case law, international law and general principles of law. </a:t>
            </a:r>
            <a:endParaRPr lang="hr-HR" dirty="0" smtClean="0"/>
          </a:p>
          <a:p>
            <a:r>
              <a:rPr lang="en-GB" dirty="0" smtClean="0"/>
              <a:t>These </a:t>
            </a:r>
            <a:r>
              <a:rPr lang="en-GB" dirty="0"/>
              <a:t>principles are unwritten sources of law developed by the case law of the Court of Justice. </a:t>
            </a:r>
            <a:endParaRPr lang="hr-HR" dirty="0" smtClean="0"/>
          </a:p>
          <a:p>
            <a:r>
              <a:rPr lang="en-GB" dirty="0" smtClean="0"/>
              <a:t>They </a:t>
            </a:r>
            <a:r>
              <a:rPr lang="en-GB" dirty="0"/>
              <a:t>enable the Court to implement rules in different domains, which are not specifically mentioned in the treaties</a:t>
            </a:r>
            <a:endParaRPr lang="en-US" dirty="0"/>
          </a:p>
        </p:txBody>
      </p:sp>
    </p:spTree>
    <p:extLst>
      <p:ext uri="{BB962C8B-B14F-4D97-AF65-F5344CB8AC3E}">
        <p14:creationId xmlns:p14="http://schemas.microsoft.com/office/powerpoint/2010/main" val="2031842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Preview</a:t>
            </a:r>
            <a:endParaRPr lang="en-US" dirty="0"/>
          </a:p>
        </p:txBody>
      </p:sp>
      <p:sp>
        <p:nvSpPr>
          <p:cNvPr id="3" name="Content Placeholder 2"/>
          <p:cNvSpPr>
            <a:spLocks noGrp="1"/>
          </p:cNvSpPr>
          <p:nvPr>
            <p:ph idx="1"/>
          </p:nvPr>
        </p:nvSpPr>
        <p:spPr/>
        <p:txBody>
          <a:bodyPr/>
          <a:lstStyle/>
          <a:p>
            <a:r>
              <a:rPr lang="hr-HR" dirty="0" smtClean="0"/>
              <a:t>EU: </a:t>
            </a:r>
            <a:r>
              <a:rPr lang="hr-HR" dirty="0" err="1" smtClean="0"/>
              <a:t>history</a:t>
            </a:r>
            <a:r>
              <a:rPr lang="hr-HR" dirty="0" smtClean="0"/>
              <a:t> </a:t>
            </a:r>
            <a:r>
              <a:rPr lang="hr-HR" dirty="0" err="1" smtClean="0"/>
              <a:t>of</a:t>
            </a:r>
            <a:r>
              <a:rPr lang="hr-HR" dirty="0" smtClean="0"/>
              <a:t> </a:t>
            </a:r>
            <a:r>
              <a:rPr lang="hr-HR" dirty="0" err="1" smtClean="0"/>
              <a:t>integrations</a:t>
            </a:r>
            <a:endParaRPr lang="hr-HR" dirty="0" smtClean="0"/>
          </a:p>
          <a:p>
            <a:r>
              <a:rPr lang="hr-HR" dirty="0" err="1" smtClean="0"/>
              <a:t>The</a:t>
            </a:r>
            <a:r>
              <a:rPr lang="hr-HR" dirty="0" smtClean="0"/>
              <a:t> </a:t>
            </a:r>
            <a:r>
              <a:rPr lang="hr-HR" dirty="0" err="1" smtClean="0"/>
              <a:t>first</a:t>
            </a:r>
            <a:r>
              <a:rPr lang="hr-HR" dirty="0" smtClean="0"/>
              <a:t> </a:t>
            </a:r>
            <a:r>
              <a:rPr lang="hr-HR" dirty="0" err="1"/>
              <a:t>C</a:t>
            </a:r>
            <a:r>
              <a:rPr lang="hr-HR" dirty="0" err="1" smtClean="0"/>
              <a:t>ommunities</a:t>
            </a:r>
            <a:endParaRPr lang="hr-HR" dirty="0" smtClean="0"/>
          </a:p>
          <a:p>
            <a:r>
              <a:rPr lang="hr-HR" dirty="0" smtClean="0"/>
              <a:t>Legal </a:t>
            </a:r>
            <a:r>
              <a:rPr lang="hr-HR" dirty="0" err="1" smtClean="0"/>
              <a:t>basis</a:t>
            </a:r>
            <a:r>
              <a:rPr lang="hr-HR" dirty="0" smtClean="0"/>
              <a:t> </a:t>
            </a:r>
            <a:r>
              <a:rPr lang="hr-HR" dirty="0" err="1" smtClean="0"/>
              <a:t>of</a:t>
            </a:r>
            <a:r>
              <a:rPr lang="hr-HR" dirty="0" smtClean="0"/>
              <a:t> </a:t>
            </a:r>
            <a:r>
              <a:rPr lang="hr-HR" dirty="0" err="1" smtClean="0"/>
              <a:t>the</a:t>
            </a:r>
            <a:r>
              <a:rPr lang="hr-HR" dirty="0" smtClean="0"/>
              <a:t> EU </a:t>
            </a:r>
            <a:r>
              <a:rPr lang="hr-HR" dirty="0" err="1" smtClean="0"/>
              <a:t>today</a:t>
            </a:r>
            <a:endParaRPr lang="hr-HR" dirty="0" smtClean="0"/>
          </a:p>
          <a:p>
            <a:r>
              <a:rPr lang="hr-HR" dirty="0" smtClean="0"/>
              <a:t>Croatian </a:t>
            </a:r>
            <a:r>
              <a:rPr lang="hr-HR" dirty="0" err="1" smtClean="0"/>
              <a:t>membership</a:t>
            </a:r>
            <a:endParaRPr lang="hr-HR" dirty="0" smtClean="0"/>
          </a:p>
          <a:p>
            <a:r>
              <a:rPr lang="hr-HR" dirty="0" err="1" smtClean="0"/>
              <a:t>Sources</a:t>
            </a:r>
            <a:r>
              <a:rPr lang="hr-HR" dirty="0" smtClean="0"/>
              <a:t> </a:t>
            </a:r>
            <a:r>
              <a:rPr lang="hr-HR" dirty="0" err="1" smtClean="0"/>
              <a:t>of</a:t>
            </a:r>
            <a:r>
              <a:rPr lang="hr-HR" dirty="0" smtClean="0"/>
              <a:t> EU </a:t>
            </a:r>
            <a:r>
              <a:rPr lang="hr-HR" dirty="0" err="1" smtClean="0"/>
              <a:t>law</a:t>
            </a:r>
            <a:endParaRPr lang="hr-HR" dirty="0" smtClean="0"/>
          </a:p>
          <a:p>
            <a:r>
              <a:rPr lang="hr-HR" dirty="0" err="1" smtClean="0"/>
              <a:t>From</a:t>
            </a:r>
            <a:r>
              <a:rPr lang="hr-HR" dirty="0" smtClean="0"/>
              <a:t> </a:t>
            </a:r>
            <a:r>
              <a:rPr lang="hr-HR" dirty="0" err="1" smtClean="0"/>
              <a:t>the</a:t>
            </a:r>
            <a:r>
              <a:rPr lang="hr-HR" dirty="0" smtClean="0"/>
              <a:t> </a:t>
            </a:r>
            <a:r>
              <a:rPr lang="hr-HR" dirty="0" err="1" smtClean="0"/>
              <a:t>Treaties</a:t>
            </a:r>
            <a:r>
              <a:rPr lang="hr-HR" dirty="0" smtClean="0"/>
              <a:t> (</a:t>
            </a:r>
            <a:r>
              <a:rPr lang="hr-HR" dirty="0" err="1" smtClean="0"/>
              <a:t>extracts</a:t>
            </a:r>
            <a:r>
              <a:rPr lang="hr-HR" dirty="0" smtClean="0"/>
              <a:t>)</a:t>
            </a:r>
            <a:endParaRPr lang="en-US" dirty="0"/>
          </a:p>
        </p:txBody>
      </p:sp>
    </p:spTree>
    <p:extLst>
      <p:ext uri="{BB962C8B-B14F-4D97-AF65-F5344CB8AC3E}">
        <p14:creationId xmlns:p14="http://schemas.microsoft.com/office/powerpoint/2010/main" val="1280345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a:t>CHAPTER </a:t>
            </a:r>
            <a:r>
              <a:rPr lang="en-GB" sz="3200" b="1" dirty="0" smtClean="0"/>
              <a:t>2</a:t>
            </a:r>
            <a:r>
              <a:rPr lang="hr-HR" sz="3200" dirty="0" smtClean="0"/>
              <a:t>: </a:t>
            </a:r>
            <a:r>
              <a:rPr lang="en-GB" sz="3200" b="1" dirty="0" smtClean="0"/>
              <a:t>LEGAL </a:t>
            </a:r>
            <a:r>
              <a:rPr lang="en-GB" sz="3200" b="1" dirty="0"/>
              <a:t>ACTS OF THE UNION, ADOPTION PROCEDURES AND OTHER PROVISIONS</a:t>
            </a:r>
            <a:r>
              <a:rPr lang="hr-HR" sz="3200" dirty="0"/>
              <a:t/>
            </a:r>
            <a:br>
              <a:rPr lang="hr-HR" sz="3200" dirty="0"/>
            </a:br>
            <a:endParaRPr lang="en-US" sz="3200" dirty="0"/>
          </a:p>
        </p:txBody>
      </p:sp>
      <p:sp>
        <p:nvSpPr>
          <p:cNvPr id="3" name="Content Placeholder 2"/>
          <p:cNvSpPr>
            <a:spLocks noGrp="1"/>
          </p:cNvSpPr>
          <p:nvPr>
            <p:ph idx="1"/>
          </p:nvPr>
        </p:nvSpPr>
        <p:spPr/>
        <p:txBody>
          <a:bodyPr>
            <a:normAutofit fontScale="92500" lnSpcReduction="20000"/>
          </a:bodyPr>
          <a:lstStyle/>
          <a:p>
            <a:r>
              <a:rPr lang="en-GB" b="1" dirty="0"/>
              <a:t>THE LEGAL ACTS OF THE UNION</a:t>
            </a:r>
            <a:endParaRPr lang="hr-HR" dirty="0"/>
          </a:p>
          <a:p>
            <a:r>
              <a:rPr lang="en-GB" i="1" dirty="0"/>
              <a:t>Article 288</a:t>
            </a:r>
            <a:endParaRPr lang="hr-HR" dirty="0"/>
          </a:p>
          <a:p>
            <a:r>
              <a:rPr lang="en-GB" dirty="0"/>
              <a:t>To exercise the Union's competences, the institutions shall adopt regulations, directives, decisions, recommendations and opinions.</a:t>
            </a:r>
            <a:endParaRPr lang="hr-HR" dirty="0"/>
          </a:p>
          <a:p>
            <a:r>
              <a:rPr lang="en-GB" dirty="0"/>
              <a:t>A regulation shall have general application. It shall be binding in its entirety and directly applicable in all Member States.</a:t>
            </a:r>
            <a:endParaRPr lang="hr-HR" dirty="0"/>
          </a:p>
          <a:p>
            <a:r>
              <a:rPr lang="en-GB" dirty="0"/>
              <a:t>A directive shall be binding, as to the result to be achieved, upon each Member State to which it is addressed, but shall leave to the national authorities the choice of form and methods.</a:t>
            </a:r>
            <a:endParaRPr lang="hr-HR" dirty="0"/>
          </a:p>
          <a:p>
            <a:r>
              <a:rPr lang="en-GB" dirty="0"/>
              <a:t>A decision shall be binding in its entirety. A decision which specifies those to whom it is addressed shall be binding only on them.</a:t>
            </a:r>
            <a:endParaRPr lang="hr-HR" dirty="0"/>
          </a:p>
          <a:p>
            <a:r>
              <a:rPr lang="en-GB" dirty="0"/>
              <a:t>Recommendations and opinions shall have no binding force.</a:t>
            </a:r>
            <a:endParaRPr lang="hr-HR" dirty="0"/>
          </a:p>
          <a:p>
            <a:endParaRPr lang="en-US" dirty="0"/>
          </a:p>
        </p:txBody>
      </p:sp>
    </p:spTree>
    <p:extLst>
      <p:ext uri="{BB962C8B-B14F-4D97-AF65-F5344CB8AC3E}">
        <p14:creationId xmlns:p14="http://schemas.microsoft.com/office/powerpoint/2010/main" val="2620951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LEGAL ACTS OF THE UNION</a:t>
            </a:r>
            <a:r>
              <a:rPr lang="hr-HR" dirty="0"/>
              <a:t/>
            </a:r>
            <a:br>
              <a:rPr lang="hr-HR" dirty="0"/>
            </a:br>
            <a:endParaRPr lang="en-US" dirty="0"/>
          </a:p>
        </p:txBody>
      </p:sp>
      <p:sp>
        <p:nvSpPr>
          <p:cNvPr id="3" name="Content Placeholder 2"/>
          <p:cNvSpPr>
            <a:spLocks noGrp="1"/>
          </p:cNvSpPr>
          <p:nvPr>
            <p:ph idx="1"/>
          </p:nvPr>
        </p:nvSpPr>
        <p:spPr/>
        <p:txBody>
          <a:bodyPr/>
          <a:lstStyle/>
          <a:p>
            <a:r>
              <a:rPr lang="en-GB" i="1" dirty="0"/>
              <a:t>Article 291</a:t>
            </a:r>
            <a:endParaRPr lang="hr-HR" dirty="0"/>
          </a:p>
          <a:p>
            <a:r>
              <a:rPr lang="en-GB" dirty="0"/>
              <a:t>1. Member States shall adopt all measures of national law necessary to implement legally binding Union acts.</a:t>
            </a:r>
            <a:endParaRPr lang="hr-HR" dirty="0"/>
          </a:p>
          <a:p>
            <a:endParaRPr lang="en-US" dirty="0"/>
          </a:p>
        </p:txBody>
      </p:sp>
    </p:spTree>
    <p:extLst>
      <p:ext uri="{BB962C8B-B14F-4D97-AF65-F5344CB8AC3E}">
        <p14:creationId xmlns:p14="http://schemas.microsoft.com/office/powerpoint/2010/main" val="4267350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Conclusion</a:t>
            </a:r>
            <a:endParaRPr lang="en-US" dirty="0"/>
          </a:p>
        </p:txBody>
      </p:sp>
      <p:sp>
        <p:nvSpPr>
          <p:cNvPr id="3" name="Content Placeholder 2"/>
          <p:cNvSpPr>
            <a:spLocks noGrp="1"/>
          </p:cNvSpPr>
          <p:nvPr>
            <p:ph idx="1"/>
          </p:nvPr>
        </p:nvSpPr>
        <p:spPr/>
        <p:txBody>
          <a:bodyPr/>
          <a:lstStyle/>
          <a:p>
            <a:r>
              <a:rPr lang="en-GB" dirty="0"/>
              <a:t>Analysing Article 288, it can be concluded that primary legislation, more specifically the Treaty on the Functioning of the European Union, lays down the types of secondary legislation, as well as the binding or non-binding nature of each secondary legal act. </a:t>
            </a:r>
            <a:endParaRPr lang="hr-HR" dirty="0"/>
          </a:p>
          <a:p>
            <a:endParaRPr lang="en-US" dirty="0"/>
          </a:p>
        </p:txBody>
      </p:sp>
    </p:spTree>
    <p:extLst>
      <p:ext uri="{BB962C8B-B14F-4D97-AF65-F5344CB8AC3E}">
        <p14:creationId xmlns:p14="http://schemas.microsoft.com/office/powerpoint/2010/main" val="2640249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Treaty on European Union</a:t>
            </a:r>
            <a:endParaRPr lang="en-US" dirty="0"/>
          </a:p>
        </p:txBody>
      </p:sp>
      <p:sp>
        <p:nvSpPr>
          <p:cNvPr id="3" name="Content Placeholder 2"/>
          <p:cNvSpPr>
            <a:spLocks noGrp="1"/>
          </p:cNvSpPr>
          <p:nvPr>
            <p:ph idx="1"/>
          </p:nvPr>
        </p:nvSpPr>
        <p:spPr/>
        <p:txBody>
          <a:bodyPr/>
          <a:lstStyle/>
          <a:p>
            <a:r>
              <a:rPr lang="en-GB" b="1" dirty="0"/>
              <a:t>The Treaty on European Union </a:t>
            </a:r>
            <a:r>
              <a:rPr lang="en-GB" dirty="0"/>
              <a:t>includes the general objectives of the Union and different provisions, such as common provisions, provisions on democratic principles, on EU institutions, on enhanced cooperation, on the common foreign and security policy, etc. </a:t>
            </a:r>
            <a:endParaRPr lang="hr-HR" dirty="0" smtClean="0"/>
          </a:p>
          <a:p>
            <a:r>
              <a:rPr lang="en-GB" dirty="0" smtClean="0"/>
              <a:t>The </a:t>
            </a:r>
            <a:r>
              <a:rPr lang="en-GB" dirty="0"/>
              <a:t>legal basis of the Union, as well as values that the EU promotes, are established for instance within the chapter on common provisions, whereas a state interested in membership in the EU can find the rules for its application in the final provisions.</a:t>
            </a:r>
            <a:endParaRPr lang="hr-HR" dirty="0"/>
          </a:p>
          <a:p>
            <a:endParaRPr lang="en-US" dirty="0"/>
          </a:p>
        </p:txBody>
      </p:sp>
    </p:spTree>
    <p:extLst>
      <p:ext uri="{BB962C8B-B14F-4D97-AF65-F5344CB8AC3E}">
        <p14:creationId xmlns:p14="http://schemas.microsoft.com/office/powerpoint/2010/main" val="3398221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COMMON PROVISIONS</a:t>
            </a:r>
            <a:endParaRPr lang="hr-HR" dirty="0"/>
          </a:p>
        </p:txBody>
      </p:sp>
      <p:sp>
        <p:nvSpPr>
          <p:cNvPr id="3" name="Content Placeholder 2"/>
          <p:cNvSpPr>
            <a:spLocks noGrp="1"/>
          </p:cNvSpPr>
          <p:nvPr>
            <p:ph idx="1"/>
          </p:nvPr>
        </p:nvSpPr>
        <p:spPr/>
        <p:txBody>
          <a:bodyPr>
            <a:normAutofit fontScale="92500" lnSpcReduction="10000"/>
          </a:bodyPr>
          <a:lstStyle/>
          <a:p>
            <a:r>
              <a:rPr lang="en-GB" i="1" dirty="0"/>
              <a:t>Article 1</a:t>
            </a:r>
            <a:endParaRPr lang="hr-HR" dirty="0"/>
          </a:p>
          <a:p>
            <a:r>
              <a:rPr lang="en-GB" dirty="0"/>
              <a:t>By this Treaty, the HIGH CONTRACTING PARTIES establish among themselves a EUROPEAN UNION, hereinafter called ‘the Union’, on which the Member States confer competences to attain objectives they have in common.</a:t>
            </a:r>
            <a:endParaRPr lang="hr-HR" dirty="0"/>
          </a:p>
          <a:p>
            <a:r>
              <a:rPr lang="en-GB" dirty="0"/>
              <a:t>This Treaty marks a new stage in the process of creating an ever closer union among the peoples of Europe, in which decisions are taken as openly as possible and as closely as possible to the citizen.</a:t>
            </a:r>
            <a:endParaRPr lang="hr-HR" dirty="0"/>
          </a:p>
          <a:p>
            <a:r>
              <a:rPr lang="en-GB" dirty="0"/>
              <a:t>The Union shall be founded on the present Treaty and on the Treaty on the Functioning of the European Union (hereinafter referred to as ‘the Treaties’). Those two Treaties shall have the same legal value. The Union shall replace and succeed the European Community.</a:t>
            </a:r>
            <a:endParaRPr lang="hr-HR" dirty="0"/>
          </a:p>
          <a:p>
            <a:endParaRPr lang="en-US" dirty="0"/>
          </a:p>
        </p:txBody>
      </p:sp>
    </p:spTree>
    <p:extLst>
      <p:ext uri="{BB962C8B-B14F-4D97-AF65-F5344CB8AC3E}">
        <p14:creationId xmlns:p14="http://schemas.microsoft.com/office/powerpoint/2010/main" val="3974550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COMMON PROVISIONS</a:t>
            </a:r>
            <a:r>
              <a:rPr lang="hr-HR" dirty="0"/>
              <a:t/>
            </a:r>
            <a:br>
              <a:rPr lang="hr-HR" dirty="0"/>
            </a:br>
            <a:endParaRPr lang="en-US" dirty="0"/>
          </a:p>
        </p:txBody>
      </p:sp>
      <p:sp>
        <p:nvSpPr>
          <p:cNvPr id="3" name="Content Placeholder 2"/>
          <p:cNvSpPr>
            <a:spLocks noGrp="1"/>
          </p:cNvSpPr>
          <p:nvPr>
            <p:ph idx="1"/>
          </p:nvPr>
        </p:nvSpPr>
        <p:spPr/>
        <p:txBody>
          <a:bodyPr/>
          <a:lstStyle/>
          <a:p>
            <a:r>
              <a:rPr lang="en-GB" i="1" dirty="0"/>
              <a:t>Article 2</a:t>
            </a:r>
            <a:endParaRPr lang="hr-HR" dirty="0"/>
          </a:p>
          <a:p>
            <a:r>
              <a:rPr lang="en-GB" dirty="0"/>
              <a:t>The Union is founded on the values of respect for human dignity, freedom, democracy, equality, the rule of law and respect for human rights, including the rights of persons belonging to minorities. These values are common to the Member States in a society in which pluralism, non-discrimination, tolerance, justice, solidarity and equality between women and men prevail.</a:t>
            </a:r>
            <a:endParaRPr lang="hr-HR" dirty="0"/>
          </a:p>
          <a:p>
            <a:endParaRPr lang="en-US" dirty="0"/>
          </a:p>
        </p:txBody>
      </p:sp>
    </p:spTree>
    <p:extLst>
      <p:ext uri="{BB962C8B-B14F-4D97-AF65-F5344CB8AC3E}">
        <p14:creationId xmlns:p14="http://schemas.microsoft.com/office/powerpoint/2010/main" val="352165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FINAL PROVISIONS</a:t>
            </a:r>
            <a:endParaRPr lang="en-US" dirty="0"/>
          </a:p>
        </p:txBody>
      </p:sp>
      <p:sp>
        <p:nvSpPr>
          <p:cNvPr id="3" name="Content Placeholder 2"/>
          <p:cNvSpPr>
            <a:spLocks noGrp="1"/>
          </p:cNvSpPr>
          <p:nvPr>
            <p:ph idx="1"/>
          </p:nvPr>
        </p:nvSpPr>
        <p:spPr/>
        <p:txBody>
          <a:bodyPr/>
          <a:lstStyle/>
          <a:p>
            <a:r>
              <a:rPr lang="en-GB" i="1" dirty="0"/>
              <a:t>Article 49</a:t>
            </a:r>
            <a:endParaRPr lang="hr-HR" dirty="0"/>
          </a:p>
          <a:p>
            <a:r>
              <a:rPr lang="en-GB" dirty="0"/>
              <a:t>Any European State which respects the values referred to in Article 2 and is committed to promoting them may apply to become a member of the Union. The European Parliament and national Parliaments shall be notified of this application. The Applicant State shall address its application to the Council, which shall act unanimously after consulting the Commission and after receiving the consent of the European Parliament, which shall act by a majority of its component members. The conditions of eligibility agreed upon by the European Council shall be taken into account.</a:t>
            </a:r>
            <a:endParaRPr lang="hr-HR" dirty="0"/>
          </a:p>
          <a:p>
            <a:endParaRPr lang="en-US" dirty="0"/>
          </a:p>
        </p:txBody>
      </p:sp>
    </p:spTree>
    <p:extLst>
      <p:ext uri="{BB962C8B-B14F-4D97-AF65-F5344CB8AC3E}">
        <p14:creationId xmlns:p14="http://schemas.microsoft.com/office/powerpoint/2010/main" val="3172813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t>FINAL</a:t>
            </a:r>
            <a:r>
              <a:rPr lang="en-GB" b="1" dirty="0" smtClean="0"/>
              <a:t> </a:t>
            </a:r>
            <a:r>
              <a:rPr lang="en-GB" b="1" dirty="0"/>
              <a:t>PROVISIONS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conditions of admission and the adjustments to the Treaties on which the Union is founded, which such admission entails, shall be the subject of an agreement between the Member States and the Applicant State. This agreement shall be submitted for ratification by all the contracting States in accordance with their respective constitutional requirements.</a:t>
            </a:r>
            <a:endParaRPr lang="hr-HR" dirty="0"/>
          </a:p>
          <a:p>
            <a:endParaRPr lang="en-US" dirty="0"/>
          </a:p>
        </p:txBody>
      </p:sp>
    </p:spTree>
    <p:extLst>
      <p:ext uri="{BB962C8B-B14F-4D97-AF65-F5344CB8AC3E}">
        <p14:creationId xmlns:p14="http://schemas.microsoft.com/office/powerpoint/2010/main" val="2654828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IV Choose the correct answer to complete the statement.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main sources of European Union primary law are ...</a:t>
            </a:r>
            <a:endParaRPr lang="hr-HR" dirty="0"/>
          </a:p>
          <a:p>
            <a:r>
              <a:rPr lang="en-GB" dirty="0"/>
              <a:t> </a:t>
            </a:r>
            <a:endParaRPr lang="hr-HR" dirty="0"/>
          </a:p>
          <a:p>
            <a:r>
              <a:rPr lang="en-GB" dirty="0"/>
              <a:t>a)	international agreements.</a:t>
            </a:r>
            <a:endParaRPr lang="hr-HR" dirty="0"/>
          </a:p>
          <a:p>
            <a:r>
              <a:rPr lang="en-GB" dirty="0"/>
              <a:t>b)	the case law of the Court of Justice.</a:t>
            </a:r>
            <a:endParaRPr lang="hr-HR" dirty="0"/>
          </a:p>
          <a:p>
            <a:r>
              <a:rPr lang="en-GB" dirty="0"/>
              <a:t>c)	the founding treaties.</a:t>
            </a:r>
            <a:endParaRPr lang="hr-HR" dirty="0"/>
          </a:p>
          <a:p>
            <a:r>
              <a:rPr lang="en-GB" dirty="0"/>
              <a:t> </a:t>
            </a:r>
            <a:endParaRPr lang="hr-HR" dirty="0"/>
          </a:p>
        </p:txBody>
      </p:sp>
    </p:spTree>
    <p:extLst>
      <p:ext uri="{BB962C8B-B14F-4D97-AF65-F5344CB8AC3E}">
        <p14:creationId xmlns:p14="http://schemas.microsoft.com/office/powerpoint/2010/main" val="1051609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Choose the correct answer to complete the statement</a:t>
            </a:r>
            <a:endParaRPr lang="en-US" dirty="0"/>
          </a:p>
        </p:txBody>
      </p:sp>
      <p:sp>
        <p:nvSpPr>
          <p:cNvPr id="3" name="Content Placeholder 2"/>
          <p:cNvSpPr>
            <a:spLocks noGrp="1"/>
          </p:cNvSpPr>
          <p:nvPr>
            <p:ph idx="1"/>
          </p:nvPr>
        </p:nvSpPr>
        <p:spPr/>
        <p:txBody>
          <a:bodyPr/>
          <a:lstStyle/>
          <a:p>
            <a:r>
              <a:rPr lang="en-GB" dirty="0"/>
              <a:t>Secondary European Union law includes ... </a:t>
            </a:r>
            <a:endParaRPr lang="hr-HR" dirty="0"/>
          </a:p>
          <a:p>
            <a:r>
              <a:rPr lang="en-GB" dirty="0"/>
              <a:t> </a:t>
            </a:r>
            <a:endParaRPr lang="hr-HR" dirty="0"/>
          </a:p>
          <a:p>
            <a:r>
              <a:rPr lang="en-GB" dirty="0"/>
              <a:t>a)	protocols annexed to the founding Treaties establishing the European Union.</a:t>
            </a:r>
            <a:endParaRPr lang="hr-HR" dirty="0"/>
          </a:p>
          <a:p>
            <a:r>
              <a:rPr lang="en-GB" dirty="0"/>
              <a:t>b)	regulations, directives, decisions, opinions and recommendations.</a:t>
            </a:r>
            <a:endParaRPr lang="hr-HR" dirty="0"/>
          </a:p>
          <a:p>
            <a:r>
              <a:rPr lang="en-GB" dirty="0"/>
              <a:t>c)	provisions of international law and general principles of law.</a:t>
            </a:r>
            <a:endParaRPr lang="hr-HR" dirty="0"/>
          </a:p>
        </p:txBody>
      </p:sp>
    </p:spTree>
    <p:extLst>
      <p:ext uri="{BB962C8B-B14F-4D97-AF65-F5344CB8AC3E}">
        <p14:creationId xmlns:p14="http://schemas.microsoft.com/office/powerpoint/2010/main" val="1104547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roots of the European Union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history </a:t>
            </a:r>
            <a:r>
              <a:rPr lang="en-GB" dirty="0" smtClean="0"/>
              <a:t>of</a:t>
            </a:r>
            <a:r>
              <a:rPr lang="hr-HR" dirty="0" smtClean="0"/>
              <a:t> </a:t>
            </a:r>
            <a:r>
              <a:rPr lang="en-GB" dirty="0" smtClean="0"/>
              <a:t>the </a:t>
            </a:r>
            <a:r>
              <a:rPr lang="hr-HR" dirty="0"/>
              <a:t>E</a:t>
            </a:r>
            <a:r>
              <a:rPr lang="en-GB" dirty="0" smtClean="0"/>
              <a:t>U</a:t>
            </a:r>
            <a:r>
              <a:rPr lang="hr-HR" dirty="0" smtClean="0"/>
              <a:t> </a:t>
            </a:r>
            <a:r>
              <a:rPr lang="en-GB" dirty="0" smtClean="0"/>
              <a:t>started </a:t>
            </a:r>
            <a:r>
              <a:rPr lang="hr-HR" dirty="0" err="1" smtClean="0"/>
              <a:t>after</a:t>
            </a:r>
            <a:r>
              <a:rPr lang="en-GB" dirty="0" smtClean="0"/>
              <a:t> </a:t>
            </a:r>
            <a:r>
              <a:rPr lang="en-GB" dirty="0"/>
              <a:t>the World War II. </a:t>
            </a:r>
            <a:endParaRPr lang="hr-HR" dirty="0" smtClean="0"/>
          </a:p>
          <a:p>
            <a:r>
              <a:rPr lang="en-GB" dirty="0" smtClean="0"/>
              <a:t>Jean Monnet,</a:t>
            </a:r>
            <a:r>
              <a:rPr lang="hr-HR" dirty="0" smtClean="0"/>
              <a:t> </a:t>
            </a:r>
            <a:r>
              <a:rPr lang="en-GB" dirty="0" smtClean="0"/>
              <a:t>often </a:t>
            </a:r>
            <a:r>
              <a:rPr lang="en-GB" dirty="0"/>
              <a:t>referred to as the architect of the </a:t>
            </a:r>
            <a:r>
              <a:rPr lang="en-GB" b="1" dirty="0"/>
              <a:t>European integration process</a:t>
            </a:r>
            <a:r>
              <a:rPr lang="en-GB" dirty="0"/>
              <a:t>, argued that future military conflicts can be avoided </a:t>
            </a:r>
            <a:r>
              <a:rPr lang="en-GB" dirty="0" smtClean="0"/>
              <a:t>if </a:t>
            </a:r>
            <a:r>
              <a:rPr lang="en-GB" dirty="0"/>
              <a:t>Europe is structured on </a:t>
            </a:r>
            <a:r>
              <a:rPr lang="en-GB" b="1" dirty="0"/>
              <a:t>federal principles</a:t>
            </a:r>
            <a:r>
              <a:rPr lang="en-GB" dirty="0"/>
              <a:t>. </a:t>
            </a:r>
            <a:endParaRPr lang="hr-HR" dirty="0" smtClean="0"/>
          </a:p>
          <a:p>
            <a:r>
              <a:rPr lang="en-GB" dirty="0" smtClean="0"/>
              <a:t>The </a:t>
            </a:r>
            <a:r>
              <a:rPr lang="en-GB" dirty="0"/>
              <a:t>first strategies of European integration were </a:t>
            </a:r>
            <a:r>
              <a:rPr lang="en-GB" dirty="0" smtClean="0"/>
              <a:t>rooted </a:t>
            </a:r>
            <a:r>
              <a:rPr lang="en-GB" dirty="0"/>
              <a:t>in </a:t>
            </a:r>
            <a:r>
              <a:rPr lang="en-GB" b="1" dirty="0"/>
              <a:t>the field of economy</a:t>
            </a:r>
            <a:r>
              <a:rPr lang="en-GB" dirty="0"/>
              <a:t>. </a:t>
            </a:r>
            <a:endParaRPr lang="hr-HR" dirty="0" smtClean="0"/>
          </a:p>
          <a:p>
            <a:r>
              <a:rPr lang="en-GB" dirty="0" smtClean="0"/>
              <a:t>The </a:t>
            </a:r>
            <a:r>
              <a:rPr lang="en-GB" dirty="0"/>
              <a:t>idea was to commonly manage </a:t>
            </a:r>
            <a:r>
              <a:rPr lang="hr-HR" dirty="0" err="1" smtClean="0"/>
              <a:t>resources</a:t>
            </a:r>
            <a:r>
              <a:rPr lang="hr-HR" dirty="0" smtClean="0"/>
              <a:t> </a:t>
            </a:r>
            <a:r>
              <a:rPr lang="en-GB" dirty="0" smtClean="0"/>
              <a:t>which </a:t>
            </a:r>
            <a:r>
              <a:rPr lang="en-GB" dirty="0"/>
              <a:t>were used in war – coal and steel – and to support the development of heavy industry and </a:t>
            </a:r>
            <a:r>
              <a:rPr lang="en-GB" b="1" dirty="0"/>
              <a:t>economic cooperation</a:t>
            </a:r>
            <a:r>
              <a:rPr lang="en-GB" dirty="0"/>
              <a:t> instead of using these resources for the production of weapons.</a:t>
            </a:r>
            <a:endParaRPr lang="hr-HR" dirty="0"/>
          </a:p>
          <a:p>
            <a:endParaRPr lang="en-US" dirty="0"/>
          </a:p>
        </p:txBody>
      </p:sp>
    </p:spTree>
    <p:extLst>
      <p:ext uri="{BB962C8B-B14F-4D97-AF65-F5344CB8AC3E}">
        <p14:creationId xmlns:p14="http://schemas.microsoft.com/office/powerpoint/2010/main" val="27277286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Choose the correct answer to complete the statement</a:t>
            </a:r>
            <a:endParaRPr lang="en-US" dirty="0"/>
          </a:p>
        </p:txBody>
      </p:sp>
      <p:sp>
        <p:nvSpPr>
          <p:cNvPr id="3" name="Content Placeholder 2"/>
          <p:cNvSpPr>
            <a:spLocks noGrp="1"/>
          </p:cNvSpPr>
          <p:nvPr>
            <p:ph idx="1"/>
          </p:nvPr>
        </p:nvSpPr>
        <p:spPr/>
        <p:txBody>
          <a:bodyPr/>
          <a:lstStyle/>
          <a:p>
            <a:r>
              <a:rPr lang="en-GB" dirty="0"/>
              <a:t>The case law of the Court of Justice of the EU is ... </a:t>
            </a:r>
            <a:endParaRPr lang="hr-HR" dirty="0"/>
          </a:p>
          <a:p>
            <a:r>
              <a:rPr lang="en-GB" dirty="0"/>
              <a:t> </a:t>
            </a:r>
            <a:endParaRPr lang="hr-HR" dirty="0"/>
          </a:p>
          <a:p>
            <a:r>
              <a:rPr lang="en-GB" dirty="0"/>
              <a:t>a)	the main element of the supplementary source of European Union law.</a:t>
            </a:r>
            <a:endParaRPr lang="hr-HR" dirty="0"/>
          </a:p>
          <a:p>
            <a:r>
              <a:rPr lang="en-GB" dirty="0"/>
              <a:t>b)	the basis for developing new regulations of secondary European Union law.</a:t>
            </a:r>
            <a:endParaRPr lang="hr-HR" dirty="0"/>
          </a:p>
          <a:p>
            <a:r>
              <a:rPr lang="en-GB" dirty="0"/>
              <a:t>c)	a guideline for drafting amendments to the founding treaties.</a:t>
            </a:r>
            <a:endParaRPr lang="hr-HR" dirty="0"/>
          </a:p>
          <a:p>
            <a:endParaRPr lang="en-US" dirty="0"/>
          </a:p>
        </p:txBody>
      </p:sp>
    </p:spTree>
    <p:extLst>
      <p:ext uri="{BB962C8B-B14F-4D97-AF65-F5344CB8AC3E}">
        <p14:creationId xmlns:p14="http://schemas.microsoft.com/office/powerpoint/2010/main" val="49566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Choose the correct answer to complete the statement</a:t>
            </a:r>
            <a:endParaRPr lang="en-US" dirty="0"/>
          </a:p>
        </p:txBody>
      </p:sp>
      <p:sp>
        <p:nvSpPr>
          <p:cNvPr id="3" name="Content Placeholder 2"/>
          <p:cNvSpPr>
            <a:spLocks noGrp="1"/>
          </p:cNvSpPr>
          <p:nvPr>
            <p:ph idx="1"/>
          </p:nvPr>
        </p:nvSpPr>
        <p:spPr/>
        <p:txBody>
          <a:bodyPr/>
          <a:lstStyle/>
          <a:p>
            <a:r>
              <a:rPr lang="en-GB" dirty="0"/>
              <a:t>Considering the binding nature of secondary legal acts, ...</a:t>
            </a:r>
            <a:endParaRPr lang="hr-HR" dirty="0"/>
          </a:p>
          <a:p>
            <a:r>
              <a:rPr lang="en-GB" dirty="0"/>
              <a:t> </a:t>
            </a:r>
            <a:endParaRPr lang="hr-HR" dirty="0"/>
          </a:p>
          <a:p>
            <a:r>
              <a:rPr lang="en-GB" dirty="0"/>
              <a:t>a)	there are more binding acts than non-binding.</a:t>
            </a:r>
            <a:endParaRPr lang="hr-HR" dirty="0"/>
          </a:p>
          <a:p>
            <a:r>
              <a:rPr lang="en-GB" dirty="0"/>
              <a:t>b)	only one type of secondary legal act is non-binding.</a:t>
            </a:r>
            <a:endParaRPr lang="hr-HR" dirty="0"/>
          </a:p>
          <a:p>
            <a:r>
              <a:rPr lang="en-GB" dirty="0"/>
              <a:t>c)	three secondary legal acts have no binding force.</a:t>
            </a:r>
            <a:endParaRPr lang="hr-HR" dirty="0"/>
          </a:p>
        </p:txBody>
      </p:sp>
    </p:spTree>
    <p:extLst>
      <p:ext uri="{BB962C8B-B14F-4D97-AF65-F5344CB8AC3E}">
        <p14:creationId xmlns:p14="http://schemas.microsoft.com/office/powerpoint/2010/main" val="938058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Choose the correct answer to complete the statement</a:t>
            </a:r>
            <a:endParaRPr lang="en-US" dirty="0"/>
          </a:p>
        </p:txBody>
      </p:sp>
      <p:sp>
        <p:nvSpPr>
          <p:cNvPr id="3" name="Content Placeholder 2"/>
          <p:cNvSpPr>
            <a:spLocks noGrp="1"/>
          </p:cNvSpPr>
          <p:nvPr>
            <p:ph idx="1"/>
          </p:nvPr>
        </p:nvSpPr>
        <p:spPr/>
        <p:txBody>
          <a:bodyPr/>
          <a:lstStyle/>
          <a:p>
            <a:r>
              <a:rPr lang="en-GB" dirty="0"/>
              <a:t>The purpose, legal basis and the values of the European Union can be found in ...</a:t>
            </a:r>
            <a:endParaRPr lang="hr-HR" dirty="0"/>
          </a:p>
          <a:p>
            <a:r>
              <a:rPr lang="en-GB" dirty="0"/>
              <a:t> </a:t>
            </a:r>
            <a:endParaRPr lang="hr-HR" dirty="0"/>
          </a:p>
          <a:p>
            <a:r>
              <a:rPr lang="en-GB" dirty="0"/>
              <a:t>a)	the Treaty on the Functioning of the European Union. </a:t>
            </a:r>
            <a:endParaRPr lang="hr-HR" dirty="0"/>
          </a:p>
          <a:p>
            <a:r>
              <a:rPr lang="en-GB" dirty="0"/>
              <a:t>b)	in the Treaty on European Union, provisions on enhanced cooperation.</a:t>
            </a:r>
            <a:endParaRPr lang="hr-HR" dirty="0"/>
          </a:p>
          <a:p>
            <a:r>
              <a:rPr lang="en-GB" dirty="0"/>
              <a:t>c)	in the Treaty on European Union, common provisions.</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564084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Choose the correct answer to complete the statement</a:t>
            </a:r>
            <a:endParaRPr lang="en-US" dirty="0"/>
          </a:p>
        </p:txBody>
      </p:sp>
      <p:sp>
        <p:nvSpPr>
          <p:cNvPr id="3" name="Content Placeholder 2"/>
          <p:cNvSpPr>
            <a:spLocks noGrp="1"/>
          </p:cNvSpPr>
          <p:nvPr>
            <p:ph idx="1"/>
          </p:nvPr>
        </p:nvSpPr>
        <p:spPr/>
        <p:txBody>
          <a:bodyPr/>
          <a:lstStyle/>
          <a:p>
            <a:r>
              <a:rPr lang="en-GB" dirty="0"/>
              <a:t>If a state is interested in membership in the European Union, it has to address its application to ...</a:t>
            </a:r>
            <a:endParaRPr lang="hr-HR" dirty="0"/>
          </a:p>
          <a:p>
            <a:r>
              <a:rPr lang="en-GB" dirty="0"/>
              <a:t> </a:t>
            </a:r>
            <a:endParaRPr lang="hr-HR" dirty="0"/>
          </a:p>
          <a:p>
            <a:r>
              <a:rPr lang="en-GB" dirty="0"/>
              <a:t>a)	the European Parliament.</a:t>
            </a:r>
            <a:endParaRPr lang="hr-HR" dirty="0"/>
          </a:p>
          <a:p>
            <a:r>
              <a:rPr lang="en-GB" dirty="0"/>
              <a:t>b)	the European Council.</a:t>
            </a:r>
            <a:endParaRPr lang="hr-HR" dirty="0"/>
          </a:p>
          <a:p>
            <a:r>
              <a:rPr lang="en-GB" dirty="0"/>
              <a:t>c)	the European Commission.</a:t>
            </a:r>
            <a:endParaRPr lang="hr-HR" dirty="0"/>
          </a:p>
        </p:txBody>
      </p:sp>
    </p:spTree>
    <p:extLst>
      <p:ext uri="{BB962C8B-B14F-4D97-AF65-F5344CB8AC3E}">
        <p14:creationId xmlns:p14="http://schemas.microsoft.com/office/powerpoint/2010/main" val="1072369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Answer the following questions.</a:t>
            </a:r>
            <a:endParaRPr lang="hr-HR" dirty="0"/>
          </a:p>
        </p:txBody>
      </p:sp>
      <p:sp>
        <p:nvSpPr>
          <p:cNvPr id="3" name="Content Placeholder 2"/>
          <p:cNvSpPr>
            <a:spLocks noGrp="1"/>
          </p:cNvSpPr>
          <p:nvPr>
            <p:ph idx="1"/>
          </p:nvPr>
        </p:nvSpPr>
        <p:spPr/>
        <p:txBody>
          <a:bodyPr/>
          <a:lstStyle/>
          <a:p>
            <a:r>
              <a:rPr lang="en-GB" dirty="0"/>
              <a:t>1. What are possible elements of the primary source of EU law?</a:t>
            </a:r>
            <a:endParaRPr lang="hr-HR" dirty="0"/>
          </a:p>
          <a:p>
            <a:r>
              <a:rPr lang="en-GB" dirty="0"/>
              <a:t>2. What types of legal acts are included in the secondary source of EU law?</a:t>
            </a:r>
            <a:endParaRPr lang="hr-HR" dirty="0"/>
          </a:p>
          <a:p>
            <a:r>
              <a:rPr lang="en-GB" dirty="0"/>
              <a:t>3. What does the supplementary law of the EU consist of?</a:t>
            </a:r>
            <a:endParaRPr lang="hr-HR" dirty="0"/>
          </a:p>
          <a:p>
            <a:r>
              <a:rPr lang="en-GB" dirty="0"/>
              <a:t>4. Can you explain the difference between a regulation and a decision?</a:t>
            </a:r>
            <a:endParaRPr lang="hr-HR" dirty="0"/>
          </a:p>
          <a:p>
            <a:endParaRPr lang="en-US" dirty="0"/>
          </a:p>
        </p:txBody>
      </p:sp>
    </p:spTree>
    <p:extLst>
      <p:ext uri="{BB962C8B-B14F-4D97-AF65-F5344CB8AC3E}">
        <p14:creationId xmlns:p14="http://schemas.microsoft.com/office/powerpoint/2010/main" val="23100949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Answer the following questions</a:t>
            </a:r>
            <a:endParaRPr lang="en-US" dirty="0"/>
          </a:p>
        </p:txBody>
      </p:sp>
      <p:sp>
        <p:nvSpPr>
          <p:cNvPr id="3" name="Content Placeholder 2"/>
          <p:cNvSpPr>
            <a:spLocks noGrp="1"/>
          </p:cNvSpPr>
          <p:nvPr>
            <p:ph idx="1"/>
          </p:nvPr>
        </p:nvSpPr>
        <p:spPr/>
        <p:txBody>
          <a:bodyPr/>
          <a:lstStyle/>
          <a:p>
            <a:r>
              <a:rPr lang="en-GB" dirty="0"/>
              <a:t>5. What is the task of Member States concerning the implementation of secondary legal acts?</a:t>
            </a:r>
            <a:endParaRPr lang="hr-HR" dirty="0"/>
          </a:p>
          <a:p>
            <a:r>
              <a:rPr lang="en-GB" dirty="0"/>
              <a:t>6. The respect and promotion of which values is the precondition for membership in the</a:t>
            </a:r>
            <a:endParaRPr lang="hr-HR" dirty="0"/>
          </a:p>
          <a:p>
            <a:r>
              <a:rPr lang="en-GB" dirty="0"/>
              <a:t>    EU?</a:t>
            </a:r>
            <a:endParaRPr lang="hr-HR" dirty="0"/>
          </a:p>
          <a:p>
            <a:r>
              <a:rPr lang="en-GB" dirty="0"/>
              <a:t>7. Which institutions receive the application, when a new state applies to be a member of the</a:t>
            </a:r>
            <a:endParaRPr lang="hr-HR" dirty="0"/>
          </a:p>
          <a:p>
            <a:r>
              <a:rPr lang="en-GB" dirty="0"/>
              <a:t>    Union?</a:t>
            </a:r>
            <a:endParaRPr lang="hr-HR" dirty="0"/>
          </a:p>
          <a:p>
            <a:endParaRPr lang="en-US" dirty="0"/>
          </a:p>
        </p:txBody>
      </p:sp>
    </p:spTree>
    <p:extLst>
      <p:ext uri="{BB962C8B-B14F-4D97-AF65-F5344CB8AC3E}">
        <p14:creationId xmlns:p14="http://schemas.microsoft.com/office/powerpoint/2010/main" val="3815761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Answer the following questions</a:t>
            </a:r>
            <a:endParaRPr lang="en-US" dirty="0"/>
          </a:p>
        </p:txBody>
      </p:sp>
      <p:sp>
        <p:nvSpPr>
          <p:cNvPr id="3" name="Content Placeholder 2"/>
          <p:cNvSpPr>
            <a:spLocks noGrp="1"/>
          </p:cNvSpPr>
          <p:nvPr>
            <p:ph idx="1"/>
          </p:nvPr>
        </p:nvSpPr>
        <p:spPr/>
        <p:txBody>
          <a:bodyPr/>
          <a:lstStyle/>
          <a:p>
            <a:r>
              <a:rPr lang="en-GB" dirty="0"/>
              <a:t>8. Which document contains the conditions of admission for an Applicant State?</a:t>
            </a:r>
            <a:endParaRPr lang="hr-HR" dirty="0"/>
          </a:p>
          <a:p>
            <a:r>
              <a:rPr lang="en-GB" dirty="0"/>
              <a:t>9. Who is expected to ratify the agreement signed between Member States and an </a:t>
            </a:r>
            <a:r>
              <a:rPr lang="en-GB" dirty="0" smtClean="0"/>
              <a:t>Applicant </a:t>
            </a:r>
            <a:r>
              <a:rPr lang="en-GB" dirty="0"/>
              <a:t>State?</a:t>
            </a:r>
            <a:endParaRPr lang="hr-HR" dirty="0"/>
          </a:p>
          <a:p>
            <a:r>
              <a:rPr lang="en-GB" dirty="0"/>
              <a:t>10. What is the source of the original articles cited in the text above?</a:t>
            </a:r>
            <a:endParaRPr lang="hr-HR" dirty="0"/>
          </a:p>
        </p:txBody>
      </p:sp>
    </p:spTree>
    <p:extLst>
      <p:ext uri="{BB962C8B-B14F-4D97-AF65-F5344CB8AC3E}">
        <p14:creationId xmlns:p14="http://schemas.microsoft.com/office/powerpoint/2010/main" val="232295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roots of the European Union</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One of the </a:t>
            </a:r>
            <a:r>
              <a:rPr lang="en-GB" b="1" dirty="0"/>
              <a:t>founding fathers of the EU</a:t>
            </a:r>
            <a:r>
              <a:rPr lang="en-GB" dirty="0"/>
              <a:t>, French foreign minister Robert Schuman, presented a declaration, </a:t>
            </a:r>
            <a:r>
              <a:rPr lang="en-GB" dirty="0" smtClean="0"/>
              <a:t>later</a:t>
            </a:r>
            <a:r>
              <a:rPr lang="hr-HR" dirty="0" smtClean="0"/>
              <a:t> </a:t>
            </a:r>
            <a:r>
              <a:rPr lang="en-GB" dirty="0" smtClean="0"/>
              <a:t>known </a:t>
            </a:r>
            <a:r>
              <a:rPr lang="en-GB" dirty="0"/>
              <a:t>as the Schuman Declaration, on 9 May 1950 </a:t>
            </a:r>
            <a:endParaRPr lang="hr-HR" dirty="0" smtClean="0"/>
          </a:p>
          <a:p>
            <a:r>
              <a:rPr lang="en-GB" dirty="0" smtClean="0"/>
              <a:t>proposed </a:t>
            </a:r>
            <a:r>
              <a:rPr lang="en-GB" dirty="0"/>
              <a:t>the creation of a European Coal and Steel Community (ECSC), whose members (France, West Germany, Italy, the Netherlands, Belgium and Luxembourg) expanded cooperation in coal and steel production. </a:t>
            </a:r>
            <a:endParaRPr lang="hr-HR" dirty="0" smtClean="0"/>
          </a:p>
          <a:p>
            <a:r>
              <a:rPr lang="en-GB" b="1" dirty="0" smtClean="0"/>
              <a:t>The </a:t>
            </a:r>
            <a:r>
              <a:rPr lang="en-GB" b="1" dirty="0"/>
              <a:t>Treaty establishing the ECSC </a:t>
            </a:r>
            <a:r>
              <a:rPr lang="hr-HR" b="1" dirty="0"/>
              <a:t>-</a:t>
            </a:r>
            <a:r>
              <a:rPr lang="en-GB" b="1" dirty="0" smtClean="0"/>
              <a:t> </a:t>
            </a:r>
            <a:r>
              <a:rPr lang="en-GB" b="1" dirty="0"/>
              <a:t>signed </a:t>
            </a:r>
            <a:r>
              <a:rPr lang="en-GB" dirty="0"/>
              <a:t>in Paris </a:t>
            </a:r>
            <a:r>
              <a:rPr lang="hr-HR" dirty="0"/>
              <a:t>(</a:t>
            </a:r>
            <a:r>
              <a:rPr lang="en-GB" dirty="0" smtClean="0"/>
              <a:t>1951</a:t>
            </a:r>
            <a:r>
              <a:rPr lang="hr-HR" dirty="0" smtClean="0"/>
              <a:t>), </a:t>
            </a:r>
            <a:r>
              <a:rPr lang="en-GB" dirty="0" smtClean="0"/>
              <a:t>came </a:t>
            </a:r>
            <a:r>
              <a:rPr lang="en-GB" dirty="0"/>
              <a:t>into force in July 1952. </a:t>
            </a:r>
            <a:endParaRPr lang="en-US" dirty="0"/>
          </a:p>
        </p:txBody>
      </p:sp>
    </p:spTree>
    <p:extLst>
      <p:ext uri="{BB962C8B-B14F-4D97-AF65-F5344CB8AC3E}">
        <p14:creationId xmlns:p14="http://schemas.microsoft.com/office/powerpoint/2010/main" val="2785056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first communities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next step </a:t>
            </a:r>
            <a:r>
              <a:rPr lang="hr-HR" dirty="0" smtClean="0"/>
              <a:t>- </a:t>
            </a:r>
            <a:r>
              <a:rPr lang="en-GB" dirty="0" smtClean="0"/>
              <a:t>to </a:t>
            </a:r>
            <a:r>
              <a:rPr lang="en-GB" dirty="0"/>
              <a:t>expand cooperation to other economic sectors and </a:t>
            </a:r>
            <a:r>
              <a:rPr lang="en-GB" b="1" dirty="0"/>
              <a:t>to achieve integration</a:t>
            </a:r>
            <a:r>
              <a:rPr lang="en-GB" dirty="0"/>
              <a:t> via </a:t>
            </a:r>
            <a:r>
              <a:rPr lang="en-GB" dirty="0" smtClean="0"/>
              <a:t>trade</a:t>
            </a:r>
            <a:r>
              <a:rPr lang="hr-HR" dirty="0"/>
              <a:t>:</a:t>
            </a:r>
            <a:r>
              <a:rPr lang="en-GB" dirty="0" smtClean="0"/>
              <a:t> </a:t>
            </a:r>
            <a:r>
              <a:rPr lang="en-GB" dirty="0"/>
              <a:t>the foundation of </a:t>
            </a:r>
            <a:r>
              <a:rPr lang="en-GB" b="1" dirty="0"/>
              <a:t>the European Economic Community (EEC)</a:t>
            </a:r>
            <a:r>
              <a:rPr lang="en-GB" dirty="0"/>
              <a:t>. </a:t>
            </a:r>
            <a:endParaRPr lang="hr-HR" dirty="0" smtClean="0"/>
          </a:p>
          <a:p>
            <a:r>
              <a:rPr lang="en-GB" dirty="0" smtClean="0"/>
              <a:t>At </a:t>
            </a:r>
            <a:r>
              <a:rPr lang="en-GB" dirty="0"/>
              <a:t>the same time</a:t>
            </a:r>
            <a:r>
              <a:rPr lang="en-GB" b="1" dirty="0"/>
              <a:t> the European Atomic Energy Community (EURATOM) </a:t>
            </a:r>
            <a:r>
              <a:rPr lang="en-GB" dirty="0"/>
              <a:t>was established regulating </a:t>
            </a:r>
            <a:r>
              <a:rPr lang="en-GB" dirty="0" smtClean="0"/>
              <a:t>nuclear </a:t>
            </a:r>
            <a:r>
              <a:rPr lang="en-GB" dirty="0"/>
              <a:t>energy </a:t>
            </a:r>
            <a:r>
              <a:rPr lang="hr-HR" dirty="0" smtClean="0"/>
              <a:t>as </a:t>
            </a:r>
            <a:r>
              <a:rPr lang="en-GB" dirty="0" smtClean="0"/>
              <a:t>an </a:t>
            </a:r>
            <a:r>
              <a:rPr lang="en-GB" dirty="0"/>
              <a:t>essential resource for the development of industry and the basis for the advancement </a:t>
            </a:r>
            <a:r>
              <a:rPr lang="en-GB" dirty="0" smtClean="0"/>
              <a:t>of </a:t>
            </a:r>
            <a:r>
              <a:rPr lang="en-GB" dirty="0"/>
              <a:t>peace. </a:t>
            </a:r>
            <a:endParaRPr lang="hr-HR" dirty="0"/>
          </a:p>
          <a:p>
            <a:endParaRPr lang="en-US" dirty="0"/>
          </a:p>
        </p:txBody>
      </p:sp>
    </p:spTree>
    <p:extLst>
      <p:ext uri="{BB962C8B-B14F-4D97-AF65-F5344CB8AC3E}">
        <p14:creationId xmlns:p14="http://schemas.microsoft.com/office/powerpoint/2010/main" val="213530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first communities</a:t>
            </a:r>
            <a:endParaRPr lang="en-US" dirty="0"/>
          </a:p>
        </p:txBody>
      </p:sp>
      <p:sp>
        <p:nvSpPr>
          <p:cNvPr id="3" name="Content Placeholder 2"/>
          <p:cNvSpPr>
            <a:spLocks noGrp="1"/>
          </p:cNvSpPr>
          <p:nvPr>
            <p:ph idx="1"/>
          </p:nvPr>
        </p:nvSpPr>
        <p:spPr/>
        <p:txBody>
          <a:bodyPr/>
          <a:lstStyle/>
          <a:p>
            <a:r>
              <a:rPr lang="en-GB" dirty="0"/>
              <a:t>The founding documents signed by the six countries in March 1957 were the well-known </a:t>
            </a:r>
            <a:r>
              <a:rPr lang="en-GB" b="1" dirty="0"/>
              <a:t>Treaties of Rome</a:t>
            </a:r>
            <a:r>
              <a:rPr lang="en-GB" dirty="0"/>
              <a:t>, including the EEC and EUROATOM</a:t>
            </a:r>
            <a:r>
              <a:rPr lang="en-GB" b="1" dirty="0"/>
              <a:t> treaties that came into force</a:t>
            </a:r>
            <a:r>
              <a:rPr lang="en-GB" dirty="0"/>
              <a:t> in January </a:t>
            </a:r>
            <a:r>
              <a:rPr lang="en-GB" dirty="0" smtClean="0"/>
              <a:t>1958.</a:t>
            </a:r>
            <a:endParaRPr lang="hr-HR" dirty="0" smtClean="0"/>
          </a:p>
          <a:p>
            <a:r>
              <a:rPr lang="en-GB" dirty="0" smtClean="0"/>
              <a:t>Referring </a:t>
            </a:r>
            <a:r>
              <a:rPr lang="en-GB" dirty="0"/>
              <a:t>to ECSC, EEC and EUROATOM, the term European communities was used in documents and legal acts in the period until </a:t>
            </a:r>
            <a:r>
              <a:rPr lang="en-GB" dirty="0" smtClean="0"/>
              <a:t>the </a:t>
            </a:r>
            <a:r>
              <a:rPr lang="en-GB" dirty="0"/>
              <a:t>Maastricht Treaty </a:t>
            </a:r>
            <a:r>
              <a:rPr lang="hr-HR" dirty="0" smtClean="0"/>
              <a:t>(1992) </a:t>
            </a:r>
            <a:r>
              <a:rPr lang="en-GB" dirty="0" smtClean="0"/>
              <a:t>that </a:t>
            </a:r>
            <a:r>
              <a:rPr lang="en-GB" b="1" dirty="0"/>
              <a:t>created the legal basis </a:t>
            </a:r>
            <a:r>
              <a:rPr lang="en-GB" dirty="0"/>
              <a:t>for the establishment of the European Union. </a:t>
            </a:r>
            <a:endParaRPr lang="hr-HR" dirty="0"/>
          </a:p>
        </p:txBody>
      </p:sp>
    </p:spTree>
    <p:extLst>
      <p:ext uri="{BB962C8B-B14F-4D97-AF65-F5344CB8AC3E}">
        <p14:creationId xmlns:p14="http://schemas.microsoft.com/office/powerpoint/2010/main" val="67289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Maastricht Treaty or Treaty on European Union</a:t>
            </a:r>
            <a:endParaRPr lang="en-US" dirty="0"/>
          </a:p>
        </p:txBody>
      </p:sp>
      <p:sp>
        <p:nvSpPr>
          <p:cNvPr id="3" name="Content Placeholder 2"/>
          <p:cNvSpPr>
            <a:spLocks noGrp="1"/>
          </p:cNvSpPr>
          <p:nvPr>
            <p:ph idx="1"/>
          </p:nvPr>
        </p:nvSpPr>
        <p:spPr/>
        <p:txBody>
          <a:bodyPr>
            <a:normAutofit fontScale="92500" lnSpcReduction="20000"/>
          </a:bodyPr>
          <a:lstStyle/>
          <a:p>
            <a:r>
              <a:rPr lang="en-GB" dirty="0"/>
              <a:t>came into force in November 1993</a:t>
            </a:r>
            <a:r>
              <a:rPr lang="en-GB" dirty="0" smtClean="0"/>
              <a:t>.</a:t>
            </a:r>
            <a:endParaRPr lang="hr-HR" dirty="0" smtClean="0"/>
          </a:p>
          <a:p>
            <a:r>
              <a:rPr lang="en-GB" dirty="0" smtClean="0"/>
              <a:t> </a:t>
            </a:r>
            <a:r>
              <a:rPr lang="en-GB" dirty="0"/>
              <a:t>Its main purpose </a:t>
            </a:r>
            <a:r>
              <a:rPr lang="hr-HR" dirty="0"/>
              <a:t>-</a:t>
            </a:r>
            <a:r>
              <a:rPr lang="en-GB" dirty="0" smtClean="0"/>
              <a:t> </a:t>
            </a:r>
            <a:r>
              <a:rPr lang="en-GB" dirty="0"/>
              <a:t>to go further than common the economic interests of the member states and to introduce elements of a political union and cooperation. </a:t>
            </a:r>
            <a:endParaRPr lang="hr-HR" dirty="0" smtClean="0"/>
          </a:p>
          <a:p>
            <a:r>
              <a:rPr lang="en-GB" dirty="0" smtClean="0"/>
              <a:t>The </a:t>
            </a:r>
            <a:r>
              <a:rPr lang="hr-HR" dirty="0"/>
              <a:t>E</a:t>
            </a:r>
            <a:r>
              <a:rPr lang="en-GB" dirty="0" smtClean="0"/>
              <a:t>U</a:t>
            </a:r>
            <a:r>
              <a:rPr lang="hr-HR" dirty="0" smtClean="0"/>
              <a:t> </a:t>
            </a:r>
            <a:r>
              <a:rPr lang="en-GB" dirty="0" smtClean="0"/>
              <a:t>created </a:t>
            </a:r>
            <a:r>
              <a:rPr lang="en-GB" dirty="0"/>
              <a:t>by the Maastricht Treaty consisted of three pillars – </a:t>
            </a:r>
            <a:r>
              <a:rPr lang="hr-HR" dirty="0" smtClean="0"/>
              <a:t>1)</a:t>
            </a:r>
            <a:r>
              <a:rPr lang="en-GB" dirty="0" smtClean="0"/>
              <a:t> </a:t>
            </a:r>
            <a:r>
              <a:rPr lang="en-GB" dirty="0"/>
              <a:t>the European Communities (European Community, which succeeded the EEC, the ECSE and EUROATOM), </a:t>
            </a:r>
            <a:r>
              <a:rPr lang="hr-HR" dirty="0" smtClean="0"/>
              <a:t>2. </a:t>
            </a:r>
            <a:r>
              <a:rPr lang="en-GB" b="1" dirty="0" smtClean="0"/>
              <a:t>common </a:t>
            </a:r>
            <a:r>
              <a:rPr lang="en-GB" b="1" dirty="0"/>
              <a:t>foreign and security policy</a:t>
            </a:r>
            <a:r>
              <a:rPr lang="en-GB" dirty="0"/>
              <a:t> and police, and </a:t>
            </a:r>
            <a:r>
              <a:rPr lang="hr-HR" dirty="0" smtClean="0"/>
              <a:t>3. </a:t>
            </a:r>
            <a:r>
              <a:rPr lang="en-GB" b="1" dirty="0" smtClean="0"/>
              <a:t>judicial </a:t>
            </a:r>
            <a:r>
              <a:rPr lang="en-GB" b="1" dirty="0"/>
              <a:t>cooperation</a:t>
            </a:r>
            <a:r>
              <a:rPr lang="en-GB" dirty="0"/>
              <a:t> in criminal matters</a:t>
            </a:r>
            <a:r>
              <a:rPr lang="en-GB" dirty="0" smtClean="0"/>
              <a:t>.</a:t>
            </a:r>
            <a:endParaRPr lang="hr-HR" dirty="0" smtClean="0"/>
          </a:p>
          <a:p>
            <a:r>
              <a:rPr lang="en-GB" dirty="0" smtClean="0"/>
              <a:t> </a:t>
            </a:r>
            <a:r>
              <a:rPr lang="en-GB" dirty="0"/>
              <a:t>The Maastricht Treaty </a:t>
            </a:r>
            <a:r>
              <a:rPr lang="en-GB" dirty="0" smtClean="0"/>
              <a:t>included </a:t>
            </a:r>
            <a:r>
              <a:rPr lang="en-GB" dirty="0"/>
              <a:t>plans for establishing </a:t>
            </a:r>
            <a:r>
              <a:rPr lang="en-GB" b="1" dirty="0"/>
              <a:t>economic and monetary union </a:t>
            </a:r>
            <a:r>
              <a:rPr lang="en-GB" dirty="0"/>
              <a:t>and for the future </a:t>
            </a:r>
            <a:r>
              <a:rPr lang="en-GB" b="1" dirty="0"/>
              <a:t>single currency of the EU</a:t>
            </a:r>
            <a:r>
              <a:rPr lang="en-GB" dirty="0"/>
              <a:t>. </a:t>
            </a:r>
            <a:endParaRPr lang="hr-HR" dirty="0" smtClean="0"/>
          </a:p>
          <a:p>
            <a:r>
              <a:rPr lang="en-GB" dirty="0" smtClean="0"/>
              <a:t>Since Jan</a:t>
            </a:r>
            <a:r>
              <a:rPr lang="hr-HR" dirty="0" smtClean="0"/>
              <a:t>.</a:t>
            </a:r>
            <a:r>
              <a:rPr lang="en-GB" dirty="0" smtClean="0"/>
              <a:t> </a:t>
            </a:r>
            <a:r>
              <a:rPr lang="en-GB" dirty="0"/>
              <a:t>2002 the Euro has been used in </a:t>
            </a:r>
            <a:r>
              <a:rPr lang="en-GB" b="1" dirty="0"/>
              <a:t>the euro </a:t>
            </a:r>
            <a:r>
              <a:rPr lang="en-GB" b="1" dirty="0" smtClean="0"/>
              <a:t>area</a:t>
            </a:r>
            <a:r>
              <a:rPr lang="hr-HR" b="1" dirty="0" smtClean="0"/>
              <a:t>:</a:t>
            </a:r>
            <a:r>
              <a:rPr lang="en-GB" dirty="0" smtClean="0"/>
              <a:t> 19 </a:t>
            </a:r>
            <a:r>
              <a:rPr lang="en-GB" dirty="0"/>
              <a:t>out of the 28 EU member </a:t>
            </a:r>
            <a:r>
              <a:rPr lang="en-GB" dirty="0" smtClean="0"/>
              <a:t>states</a:t>
            </a:r>
            <a:r>
              <a:rPr lang="hr-HR" dirty="0" smtClean="0"/>
              <a:t> (2015)</a:t>
            </a:r>
            <a:r>
              <a:rPr lang="en-GB" dirty="0" smtClean="0"/>
              <a:t>.</a:t>
            </a:r>
            <a:endParaRPr lang="hr-HR" dirty="0"/>
          </a:p>
          <a:p>
            <a:endParaRPr lang="en-US" dirty="0"/>
          </a:p>
        </p:txBody>
      </p:sp>
    </p:spTree>
    <p:extLst>
      <p:ext uri="{BB962C8B-B14F-4D97-AF65-F5344CB8AC3E}">
        <p14:creationId xmlns:p14="http://schemas.microsoft.com/office/powerpoint/2010/main" val="152450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legal basis of the EU today</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present day functioning of the EU </a:t>
            </a:r>
            <a:r>
              <a:rPr lang="hr-HR" dirty="0"/>
              <a:t>-</a:t>
            </a:r>
            <a:r>
              <a:rPr lang="en-GB" dirty="0" smtClean="0"/>
              <a:t> </a:t>
            </a:r>
            <a:r>
              <a:rPr lang="en-GB" dirty="0"/>
              <a:t>based on</a:t>
            </a:r>
            <a:r>
              <a:rPr lang="en-GB" b="1" dirty="0"/>
              <a:t> the Treaty of </a:t>
            </a:r>
            <a:r>
              <a:rPr lang="en-GB" b="1" dirty="0" smtClean="0"/>
              <a:t>Lisbon</a:t>
            </a:r>
            <a:r>
              <a:rPr lang="hr-HR" dirty="0"/>
              <a:t> </a:t>
            </a:r>
            <a:r>
              <a:rPr lang="hr-HR" dirty="0" smtClean="0"/>
              <a:t>- </a:t>
            </a:r>
            <a:r>
              <a:rPr lang="en-GB" dirty="0" smtClean="0"/>
              <a:t>in </a:t>
            </a:r>
            <a:r>
              <a:rPr lang="en-GB" dirty="0"/>
              <a:t>force since </a:t>
            </a:r>
            <a:r>
              <a:rPr lang="en-GB" dirty="0" smtClean="0"/>
              <a:t>De</a:t>
            </a:r>
            <a:r>
              <a:rPr lang="hr-HR" dirty="0" smtClean="0"/>
              <a:t>c.</a:t>
            </a:r>
            <a:r>
              <a:rPr lang="en-GB" dirty="0" smtClean="0"/>
              <a:t> </a:t>
            </a:r>
            <a:r>
              <a:rPr lang="en-GB" dirty="0"/>
              <a:t>2009. </a:t>
            </a:r>
            <a:endParaRPr lang="hr-HR" dirty="0" smtClean="0"/>
          </a:p>
          <a:p>
            <a:r>
              <a:rPr lang="en-GB" dirty="0" smtClean="0"/>
              <a:t>The </a:t>
            </a:r>
            <a:r>
              <a:rPr lang="en-GB" dirty="0"/>
              <a:t>goals of this </a:t>
            </a:r>
            <a:r>
              <a:rPr lang="en-GB" dirty="0" smtClean="0"/>
              <a:t>Treaty</a:t>
            </a:r>
            <a:r>
              <a:rPr lang="hr-HR" dirty="0" smtClean="0"/>
              <a:t>-</a:t>
            </a:r>
            <a:r>
              <a:rPr lang="en-GB" dirty="0" smtClean="0"/>
              <a:t> </a:t>
            </a:r>
            <a:r>
              <a:rPr lang="en-GB" dirty="0"/>
              <a:t>to make the EU more democratic, efficient and transparent, and to create preconditions for </a:t>
            </a:r>
            <a:r>
              <a:rPr lang="en-GB" b="1" dirty="0"/>
              <a:t>meeting global challenges</a:t>
            </a:r>
            <a:r>
              <a:rPr lang="en-GB" dirty="0"/>
              <a:t> such as climate change, security and </a:t>
            </a:r>
            <a:r>
              <a:rPr lang="en-GB" b="1" dirty="0"/>
              <a:t>sustainable development</a:t>
            </a:r>
            <a:r>
              <a:rPr lang="en-GB" dirty="0"/>
              <a:t>.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1066914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legal basis of the EU today</a:t>
            </a:r>
            <a:endParaRPr lang="en-US" dirty="0"/>
          </a:p>
        </p:txBody>
      </p:sp>
      <p:sp>
        <p:nvSpPr>
          <p:cNvPr id="3" name="Content Placeholder 2"/>
          <p:cNvSpPr>
            <a:spLocks noGrp="1"/>
          </p:cNvSpPr>
          <p:nvPr>
            <p:ph idx="1"/>
          </p:nvPr>
        </p:nvSpPr>
        <p:spPr/>
        <p:txBody>
          <a:bodyPr/>
          <a:lstStyle/>
          <a:p>
            <a:r>
              <a:rPr lang="en-GB" dirty="0" smtClean="0"/>
              <a:t>Two </a:t>
            </a:r>
            <a:r>
              <a:rPr lang="en-GB" dirty="0"/>
              <a:t>treaties currently in </a:t>
            </a:r>
            <a:r>
              <a:rPr lang="en-GB" dirty="0" smtClean="0"/>
              <a:t>force</a:t>
            </a:r>
            <a:r>
              <a:rPr lang="hr-HR" dirty="0" smtClean="0"/>
              <a:t>:</a:t>
            </a:r>
            <a:r>
              <a:rPr lang="en-GB" dirty="0" smtClean="0"/>
              <a:t> </a:t>
            </a:r>
            <a:r>
              <a:rPr lang="en-GB" dirty="0"/>
              <a:t>the Treaty on European Union (TEU) and the Treaty on the Functioning of the European Union (TFEU</a:t>
            </a:r>
            <a:r>
              <a:rPr lang="en-GB" dirty="0" smtClean="0"/>
              <a:t>).</a:t>
            </a:r>
            <a:endParaRPr lang="hr-HR" dirty="0" smtClean="0"/>
          </a:p>
          <a:p>
            <a:r>
              <a:rPr lang="en-GB" dirty="0" smtClean="0"/>
              <a:t>O</a:t>
            </a:r>
            <a:r>
              <a:rPr lang="en-GB" b="1" dirty="0" smtClean="0"/>
              <a:t>bjectives </a:t>
            </a:r>
            <a:r>
              <a:rPr lang="en-GB" b="1" dirty="0"/>
              <a:t>and principles of the EU</a:t>
            </a:r>
            <a:r>
              <a:rPr lang="en-GB" dirty="0"/>
              <a:t> are defined by the TEU, whereas </a:t>
            </a:r>
            <a:r>
              <a:rPr lang="en-GB" b="1" dirty="0"/>
              <a:t>organisational and functional issues </a:t>
            </a:r>
            <a:r>
              <a:rPr lang="en-GB" dirty="0"/>
              <a:t>are addressed in the TFEU. </a:t>
            </a:r>
            <a:endParaRPr lang="hr-HR" dirty="0" smtClean="0"/>
          </a:p>
          <a:p>
            <a:r>
              <a:rPr lang="en-GB" dirty="0" smtClean="0"/>
              <a:t>Based </a:t>
            </a:r>
            <a:r>
              <a:rPr lang="en-GB" dirty="0"/>
              <a:t>on the Lisbon Treaty new </a:t>
            </a:r>
            <a:r>
              <a:rPr lang="en-GB" b="1" dirty="0"/>
              <a:t>institutions of the </a:t>
            </a:r>
            <a:r>
              <a:rPr lang="en-GB" b="1" dirty="0" smtClean="0"/>
              <a:t>E</a:t>
            </a:r>
            <a:r>
              <a:rPr lang="hr-HR" b="1" dirty="0" smtClean="0"/>
              <a:t>U</a:t>
            </a:r>
            <a:r>
              <a:rPr lang="en-GB" dirty="0" smtClean="0"/>
              <a:t> </a:t>
            </a:r>
            <a:r>
              <a:rPr lang="en-GB" dirty="0"/>
              <a:t>were created, and changes were made in relation to the powers of the existing institutions, especially </a:t>
            </a:r>
            <a:r>
              <a:rPr lang="en-GB" dirty="0" smtClean="0"/>
              <a:t>the </a:t>
            </a:r>
            <a:r>
              <a:rPr lang="en-GB" dirty="0"/>
              <a:t>European Parliament, whose </a:t>
            </a:r>
            <a:r>
              <a:rPr lang="en-GB" b="1" dirty="0"/>
              <a:t>role in the legislative procedure</a:t>
            </a:r>
            <a:r>
              <a:rPr lang="en-GB" dirty="0"/>
              <a:t> became more significant. </a:t>
            </a:r>
            <a:endParaRPr lang="hr-HR" dirty="0"/>
          </a:p>
          <a:p>
            <a:endParaRPr lang="en-US" dirty="0"/>
          </a:p>
        </p:txBody>
      </p:sp>
    </p:spTree>
    <p:extLst>
      <p:ext uri="{BB962C8B-B14F-4D97-AF65-F5344CB8AC3E}">
        <p14:creationId xmlns:p14="http://schemas.microsoft.com/office/powerpoint/2010/main" val="2850431140"/>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161</TotalTime>
  <Words>2643</Words>
  <Application>Microsoft Office PowerPoint</Application>
  <PresentationFormat>Widescreen</PresentationFormat>
  <Paragraphs>173</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Corbel</vt:lpstr>
      <vt:lpstr>Depth</vt:lpstr>
      <vt:lpstr>The Legal Foundations of the EU</vt:lpstr>
      <vt:lpstr>Preview</vt:lpstr>
      <vt:lpstr>The roots of the European Union </vt:lpstr>
      <vt:lpstr>The roots of the European Union </vt:lpstr>
      <vt:lpstr>The first communities </vt:lpstr>
      <vt:lpstr>The first communities</vt:lpstr>
      <vt:lpstr>The Maastricht Treaty or Treaty on European Union</vt:lpstr>
      <vt:lpstr>The legal basis of the EU today </vt:lpstr>
      <vt:lpstr>The legal basis of the EU today</vt:lpstr>
      <vt:lpstr>The legal basis of the EU today</vt:lpstr>
      <vt:lpstr>Croatian membership in the EU </vt:lpstr>
      <vt:lpstr>Croatian membership in the EU </vt:lpstr>
      <vt:lpstr>IV Decide whether the following statements are true (T) or false (F). If false, provide the correct information. </vt:lpstr>
      <vt:lpstr>True or false?</vt:lpstr>
      <vt:lpstr>Sources of EU law</vt:lpstr>
      <vt:lpstr>Sources of EU law</vt:lpstr>
      <vt:lpstr>Primary law</vt:lpstr>
      <vt:lpstr>Secondary law </vt:lpstr>
      <vt:lpstr>Supplementary law</vt:lpstr>
      <vt:lpstr>CHAPTER 2: LEGAL ACTS OF THE UNION, ADOPTION PROCEDURES AND OTHER PROVISIONS </vt:lpstr>
      <vt:lpstr>THE LEGAL ACTS OF THE UNION </vt:lpstr>
      <vt:lpstr>Conclusion</vt:lpstr>
      <vt:lpstr>The Treaty on European Union</vt:lpstr>
      <vt:lpstr>COMMON PROVISIONS</vt:lpstr>
      <vt:lpstr>COMMON PROVISIONS </vt:lpstr>
      <vt:lpstr>FINAL PROVISIONS</vt:lpstr>
      <vt:lpstr>FINAL PROVISIONS </vt:lpstr>
      <vt:lpstr>IV Choose the correct answer to complete the statement. </vt:lpstr>
      <vt:lpstr>Choose the correct answer to complete the statement</vt:lpstr>
      <vt:lpstr>Choose the correct answer to complete the statement</vt:lpstr>
      <vt:lpstr>Choose the correct answer to complete the statement</vt:lpstr>
      <vt:lpstr>Choose the correct answer to complete the statement</vt:lpstr>
      <vt:lpstr>Choose the correct answer to complete the statement</vt:lpstr>
      <vt:lpstr>Answer the following questions.</vt:lpstr>
      <vt:lpstr>Answer the following questions</vt:lpstr>
      <vt:lpstr>Answer the following questions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Legal Foundations of the EU</dc:title>
  <dc:creator>Lelija Socanac</dc:creator>
  <cp:lastModifiedBy>Lelija Socanac</cp:lastModifiedBy>
  <cp:revision>18</cp:revision>
  <dcterms:created xsi:type="dcterms:W3CDTF">2018-04-20T18:52:52Z</dcterms:created>
  <dcterms:modified xsi:type="dcterms:W3CDTF">2018-04-23T10:46:17Z</dcterms:modified>
</cp:coreProperties>
</file>