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0" r:id="rId7"/>
    <p:sldId id="261" r:id="rId8"/>
    <p:sldId id="266" r:id="rId9"/>
    <p:sldId id="262" r:id="rId10"/>
    <p:sldId id="263" r:id="rId11"/>
    <p:sldId id="267" r:id="rId12"/>
    <p:sldId id="270" r:id="rId13"/>
    <p:sldId id="273" r:id="rId14"/>
    <p:sldId id="271" r:id="rId15"/>
    <p:sldId id="275" r:id="rId16"/>
    <p:sldId id="272" r:id="rId17"/>
    <p:sldId id="274" r:id="rId18"/>
    <p:sldId id="269" r:id="rId19"/>
    <p:sldId id="268" r:id="rId20"/>
    <p:sldId id="26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02BA42B-5EFD-4588-B078-A18AE0B095F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BA42B-5EFD-4588-B078-A18AE0B095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BA42B-5EFD-4588-B078-A18AE0B095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BA42B-5EFD-4588-B078-A18AE0B095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BA42B-5EFD-4588-B078-A18AE0B095F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2BA42B-5EFD-4588-B078-A18AE0B095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2BA42B-5EFD-4588-B078-A18AE0B095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BA42B-5EFD-4588-B078-A18AE0B095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2BA42B-5EFD-4588-B078-A18AE0B095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2BA42B-5EFD-4588-B078-A18AE0B095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062EB9D-FA74-4B14-863E-4BBD80382E4B}"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02BA42B-5EFD-4588-B078-A18AE0B095F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062EB9D-FA74-4B14-863E-4BBD80382E4B}" type="datetimeFigureOut">
              <a:rPr lang="en-US" smtClean="0"/>
              <a:pPr/>
              <a:t>10/31/2018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02BA42B-5EFD-4588-B078-A18AE0B095F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IZDd2v18vf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The Rule of Law</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Read the text carefully and answer the following questions:</a:t>
            </a:r>
            <a:endParaRPr lang="en-US" sz="3600" dirty="0"/>
          </a:p>
        </p:txBody>
      </p:sp>
      <p:sp>
        <p:nvSpPr>
          <p:cNvPr id="3" name="Content Placeholder 2"/>
          <p:cNvSpPr>
            <a:spLocks noGrp="1"/>
          </p:cNvSpPr>
          <p:nvPr>
            <p:ph idx="1"/>
          </p:nvPr>
        </p:nvSpPr>
        <p:spPr/>
        <p:txBody>
          <a:bodyPr/>
          <a:lstStyle/>
          <a:p>
            <a:r>
              <a:rPr lang="en-GB" dirty="0" smtClean="0"/>
              <a:t>1. What is the basic meaning of the rule of law?</a:t>
            </a:r>
            <a:endParaRPr lang="en-US" dirty="0" smtClean="0"/>
          </a:p>
          <a:p>
            <a:r>
              <a:rPr lang="en-GB" dirty="0" smtClean="0"/>
              <a:t>2. What is the meaning of the 'democratic state under the rule of law'?</a:t>
            </a:r>
            <a:endParaRPr lang="en-US" dirty="0" smtClean="0"/>
          </a:p>
          <a:p>
            <a:r>
              <a:rPr lang="en-GB" dirty="0" smtClean="0"/>
              <a:t>3. What are the three basic properties of the rule of law?</a:t>
            </a:r>
            <a:endParaRPr lang="en-US" dirty="0" smtClean="0"/>
          </a:p>
          <a:p>
            <a:r>
              <a:rPr lang="en-GB" dirty="0" smtClean="0"/>
              <a:t>4. How should the three branches of government contribute to the rule of law?</a:t>
            </a:r>
            <a:endParaRPr lang="en-US"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Match the adjective in the left column with the noun in the right column:</a:t>
            </a:r>
            <a:endParaRPr lang="en-US" sz="3600" dirty="0"/>
          </a:p>
        </p:txBody>
      </p:sp>
      <p:graphicFrame>
        <p:nvGraphicFramePr>
          <p:cNvPr id="4" name="Content Placeholder 3"/>
          <p:cNvGraphicFramePr>
            <a:graphicFrameLocks noGrp="1"/>
          </p:cNvGraphicFramePr>
          <p:nvPr>
            <p:ph idx="1"/>
          </p:nvPr>
        </p:nvGraphicFramePr>
        <p:xfrm>
          <a:off x="457200" y="1935163"/>
          <a:ext cx="8229600" cy="22250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hr-HR" dirty="0" smtClean="0"/>
                        <a:t>civil</a:t>
                      </a:r>
                      <a:endParaRPr lang="en-US" dirty="0"/>
                    </a:p>
                  </a:txBody>
                  <a:tcPr/>
                </a:tc>
                <a:tc>
                  <a:txBody>
                    <a:bodyPr/>
                    <a:lstStyle/>
                    <a:p>
                      <a:r>
                        <a:rPr lang="hr-HR" dirty="0" smtClean="0"/>
                        <a:t>security</a:t>
                      </a:r>
                      <a:endParaRPr lang="en-US" dirty="0"/>
                    </a:p>
                  </a:txBody>
                  <a:tcPr/>
                </a:tc>
                <a:extLst>
                  <a:ext uri="{0D108BD9-81ED-4DB2-BD59-A6C34878D82A}">
                    <a16:rowId xmlns:a16="http://schemas.microsoft.com/office/drawing/2014/main" val="10000"/>
                  </a:ext>
                </a:extLst>
              </a:tr>
              <a:tr h="370840">
                <a:tc>
                  <a:txBody>
                    <a:bodyPr/>
                    <a:lstStyle/>
                    <a:p>
                      <a:r>
                        <a:rPr lang="hr-HR" dirty="0" smtClean="0"/>
                        <a:t>efficient</a:t>
                      </a:r>
                      <a:endParaRPr lang="en-US" dirty="0"/>
                    </a:p>
                  </a:txBody>
                  <a:tcPr/>
                </a:tc>
                <a:tc>
                  <a:txBody>
                    <a:bodyPr/>
                    <a:lstStyle/>
                    <a:p>
                      <a:r>
                        <a:rPr lang="hr-HR" dirty="0" smtClean="0"/>
                        <a:t>judiciary</a:t>
                      </a:r>
                      <a:endParaRPr lang="en-US" dirty="0"/>
                    </a:p>
                  </a:txBody>
                  <a:tcPr/>
                </a:tc>
                <a:extLst>
                  <a:ext uri="{0D108BD9-81ED-4DB2-BD59-A6C34878D82A}">
                    <a16:rowId xmlns:a16="http://schemas.microsoft.com/office/drawing/2014/main" val="10001"/>
                  </a:ext>
                </a:extLst>
              </a:tr>
              <a:tr h="370840">
                <a:tc>
                  <a:txBody>
                    <a:bodyPr/>
                    <a:lstStyle/>
                    <a:p>
                      <a:r>
                        <a:rPr lang="hr-HR" dirty="0" smtClean="0"/>
                        <a:t>human</a:t>
                      </a:r>
                      <a:endParaRPr lang="en-US" dirty="0"/>
                    </a:p>
                  </a:txBody>
                  <a:tcPr/>
                </a:tc>
                <a:tc>
                  <a:txBody>
                    <a:bodyPr/>
                    <a:lstStyle/>
                    <a:p>
                      <a:r>
                        <a:rPr lang="hr-HR" dirty="0" smtClean="0"/>
                        <a:t>officials</a:t>
                      </a:r>
                      <a:endParaRPr lang="en-US" dirty="0"/>
                    </a:p>
                  </a:txBody>
                  <a:tcPr/>
                </a:tc>
                <a:extLst>
                  <a:ext uri="{0D108BD9-81ED-4DB2-BD59-A6C34878D82A}">
                    <a16:rowId xmlns:a16="http://schemas.microsoft.com/office/drawing/2014/main" val="10002"/>
                  </a:ext>
                </a:extLst>
              </a:tr>
              <a:tr h="370840">
                <a:tc>
                  <a:txBody>
                    <a:bodyPr/>
                    <a:lstStyle/>
                    <a:p>
                      <a:r>
                        <a:rPr lang="hr-HR" dirty="0" smtClean="0"/>
                        <a:t>independent</a:t>
                      </a:r>
                      <a:endParaRPr lang="en-US" dirty="0"/>
                    </a:p>
                  </a:txBody>
                  <a:tcPr/>
                </a:tc>
                <a:tc>
                  <a:txBody>
                    <a:bodyPr/>
                    <a:lstStyle/>
                    <a:p>
                      <a:r>
                        <a:rPr lang="hr-HR" dirty="0" smtClean="0"/>
                        <a:t>bureaucracy</a:t>
                      </a:r>
                      <a:endParaRPr lang="en-US" dirty="0"/>
                    </a:p>
                  </a:txBody>
                  <a:tcPr/>
                </a:tc>
                <a:extLst>
                  <a:ext uri="{0D108BD9-81ED-4DB2-BD59-A6C34878D82A}">
                    <a16:rowId xmlns:a16="http://schemas.microsoft.com/office/drawing/2014/main" val="10003"/>
                  </a:ext>
                </a:extLst>
              </a:tr>
              <a:tr h="370840">
                <a:tc>
                  <a:txBody>
                    <a:bodyPr/>
                    <a:lstStyle/>
                    <a:p>
                      <a:r>
                        <a:rPr lang="hr-HR" dirty="0" smtClean="0"/>
                        <a:t>personal</a:t>
                      </a:r>
                      <a:endParaRPr lang="en-US" dirty="0"/>
                    </a:p>
                  </a:txBody>
                  <a:tcPr/>
                </a:tc>
                <a:tc>
                  <a:txBody>
                    <a:bodyPr/>
                    <a:lstStyle/>
                    <a:p>
                      <a:r>
                        <a:rPr lang="hr-HR" dirty="0" smtClean="0"/>
                        <a:t>order</a:t>
                      </a:r>
                      <a:endParaRPr lang="en-US" dirty="0"/>
                    </a:p>
                  </a:txBody>
                  <a:tcPr/>
                </a:tc>
                <a:extLst>
                  <a:ext uri="{0D108BD9-81ED-4DB2-BD59-A6C34878D82A}">
                    <a16:rowId xmlns:a16="http://schemas.microsoft.com/office/drawing/2014/main" val="10004"/>
                  </a:ext>
                </a:extLst>
              </a:tr>
              <a:tr h="370840">
                <a:tc>
                  <a:txBody>
                    <a:bodyPr/>
                    <a:lstStyle/>
                    <a:p>
                      <a:r>
                        <a:rPr lang="hr-HR" dirty="0" smtClean="0"/>
                        <a:t>public</a:t>
                      </a:r>
                      <a:endParaRPr lang="en-US" dirty="0"/>
                    </a:p>
                  </a:txBody>
                  <a:tcPr/>
                </a:tc>
                <a:tc>
                  <a:txBody>
                    <a:bodyPr/>
                    <a:lstStyle/>
                    <a:p>
                      <a:r>
                        <a:rPr lang="hr-HR" dirty="0" smtClean="0"/>
                        <a:t>rights</a:t>
                      </a: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b="1" dirty="0" smtClean="0"/>
              <a:t>Fill in the missing elements of the collocations from the text:</a:t>
            </a:r>
            <a:endParaRPr lang="en-US" sz="3600" b="1" dirty="0"/>
          </a:p>
        </p:txBody>
      </p:sp>
      <p:sp>
        <p:nvSpPr>
          <p:cNvPr id="3" name="Content Placeholder 2"/>
          <p:cNvSpPr>
            <a:spLocks noGrp="1"/>
          </p:cNvSpPr>
          <p:nvPr>
            <p:ph idx="1"/>
          </p:nvPr>
        </p:nvSpPr>
        <p:spPr/>
        <p:txBody>
          <a:bodyPr/>
          <a:lstStyle/>
          <a:p>
            <a:r>
              <a:rPr lang="hr-HR" dirty="0" smtClean="0"/>
              <a:t>_________ leaders</a:t>
            </a:r>
          </a:p>
          <a:p>
            <a:r>
              <a:rPr lang="hr-HR" dirty="0" smtClean="0"/>
              <a:t>_________ individual freedoms</a:t>
            </a:r>
          </a:p>
          <a:p>
            <a:r>
              <a:rPr lang="hr-HR" dirty="0" smtClean="0"/>
              <a:t>_________ the rules</a:t>
            </a:r>
          </a:p>
          <a:p>
            <a:r>
              <a:rPr lang="hr-HR" dirty="0" smtClean="0"/>
              <a:t>_________ corruption</a:t>
            </a:r>
          </a:p>
          <a:p>
            <a:r>
              <a:rPr lang="hr-HR" dirty="0" smtClean="0"/>
              <a:t>_________ equal access to justice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the</a:t>
            </a:r>
            <a:r>
              <a:rPr lang="hr-HR" dirty="0" smtClean="0"/>
              <a:t> </a:t>
            </a:r>
            <a:r>
              <a:rPr lang="hr-HR" dirty="0" err="1" smtClean="0"/>
              <a:t>collocations</a:t>
            </a:r>
            <a:r>
              <a:rPr lang="hr-HR" dirty="0" smtClean="0"/>
              <a:t>:</a:t>
            </a:r>
            <a:endParaRPr lang="hr-HR" dirty="0"/>
          </a:p>
        </p:txBody>
      </p:sp>
      <p:sp>
        <p:nvSpPr>
          <p:cNvPr id="3" name="Content Placeholder 2"/>
          <p:cNvSpPr>
            <a:spLocks noGrp="1"/>
          </p:cNvSpPr>
          <p:nvPr>
            <p:ph idx="1"/>
          </p:nvPr>
        </p:nvSpPr>
        <p:spPr/>
        <p:txBody>
          <a:bodyPr/>
          <a:lstStyle/>
          <a:p>
            <a:r>
              <a:rPr lang="hr-HR" dirty="0" err="1" smtClean="0"/>
              <a:t>elect</a:t>
            </a:r>
            <a:r>
              <a:rPr lang="en-US" dirty="0" smtClean="0"/>
              <a:t> </a:t>
            </a:r>
            <a:r>
              <a:rPr lang="en-US" dirty="0"/>
              <a:t>leaders</a:t>
            </a:r>
          </a:p>
          <a:p>
            <a:r>
              <a:rPr lang="hr-HR" dirty="0" err="1" smtClean="0"/>
              <a:t>guarantee</a:t>
            </a:r>
            <a:r>
              <a:rPr lang="en-US" dirty="0" smtClean="0"/>
              <a:t> </a:t>
            </a:r>
            <a:r>
              <a:rPr lang="en-US" dirty="0"/>
              <a:t>individual freedoms</a:t>
            </a:r>
          </a:p>
          <a:p>
            <a:r>
              <a:rPr lang="hr-HR" dirty="0" err="1"/>
              <a:t>c</a:t>
            </a:r>
            <a:r>
              <a:rPr lang="hr-HR" dirty="0" err="1" smtClean="0"/>
              <a:t>omply</a:t>
            </a:r>
            <a:r>
              <a:rPr lang="hr-HR" dirty="0" smtClean="0"/>
              <a:t> </a:t>
            </a:r>
            <a:r>
              <a:rPr lang="hr-HR" dirty="0" err="1" smtClean="0"/>
              <a:t>with</a:t>
            </a:r>
            <a:r>
              <a:rPr lang="en-US" dirty="0" smtClean="0"/>
              <a:t> </a:t>
            </a:r>
            <a:r>
              <a:rPr lang="en-US" dirty="0"/>
              <a:t>the rules</a:t>
            </a:r>
          </a:p>
          <a:p>
            <a:r>
              <a:rPr lang="hr-HR" dirty="0" err="1" smtClean="0"/>
              <a:t>fight</a:t>
            </a:r>
            <a:r>
              <a:rPr lang="en-US" dirty="0" smtClean="0"/>
              <a:t> </a:t>
            </a:r>
            <a:r>
              <a:rPr lang="en-US" dirty="0"/>
              <a:t>corruption</a:t>
            </a:r>
          </a:p>
          <a:p>
            <a:r>
              <a:rPr lang="hr-HR" smtClean="0"/>
              <a:t>allow</a:t>
            </a:r>
            <a:r>
              <a:rPr lang="en-US" smtClean="0"/>
              <a:t> </a:t>
            </a:r>
            <a:r>
              <a:rPr lang="en-US" dirty="0"/>
              <a:t>equal access to justice</a:t>
            </a:r>
          </a:p>
          <a:p>
            <a:endParaRPr lang="hr-HR" dirty="0"/>
          </a:p>
        </p:txBody>
      </p:sp>
    </p:spTree>
    <p:extLst>
      <p:ext uri="{BB962C8B-B14F-4D97-AF65-F5344CB8AC3E}">
        <p14:creationId xmlns:p14="http://schemas.microsoft.com/office/powerpoint/2010/main" val="2871461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smtClean="0"/>
              <a:t>Translate the collocations with the word ‘law’ from the text:</a:t>
            </a:r>
            <a:endParaRPr lang="en-US" sz="3200" b="1" dirty="0"/>
          </a:p>
        </p:txBody>
      </p:sp>
      <p:sp>
        <p:nvSpPr>
          <p:cNvPr id="3" name="Content Placeholder 2"/>
          <p:cNvSpPr>
            <a:spLocks noGrp="1"/>
          </p:cNvSpPr>
          <p:nvPr>
            <p:ph idx="1"/>
          </p:nvPr>
        </p:nvSpPr>
        <p:spPr/>
        <p:txBody>
          <a:bodyPr/>
          <a:lstStyle/>
          <a:p>
            <a:r>
              <a:rPr lang="hr-HR" dirty="0" smtClean="0"/>
              <a:t>to be bound by law</a:t>
            </a:r>
          </a:p>
          <a:p>
            <a:r>
              <a:rPr lang="hr-HR" dirty="0" smtClean="0"/>
              <a:t>to respect the law</a:t>
            </a:r>
          </a:p>
          <a:p>
            <a:r>
              <a:rPr lang="hr-HR" dirty="0" smtClean="0"/>
              <a:t>to formulate law</a:t>
            </a:r>
          </a:p>
          <a:p>
            <a:r>
              <a:rPr lang="hr-HR" dirty="0" smtClean="0"/>
              <a:t>to implement law</a:t>
            </a:r>
          </a:p>
          <a:p>
            <a:r>
              <a:rPr lang="hr-HR" dirty="0" smtClean="0"/>
              <a:t>to enforce </a:t>
            </a:r>
            <a:r>
              <a:rPr lang="hr-HR" dirty="0" err="1" smtClean="0"/>
              <a:t>the</a:t>
            </a:r>
            <a:r>
              <a:rPr lang="hr-HR" dirty="0" smtClean="0"/>
              <a:t> </a:t>
            </a:r>
            <a:r>
              <a:rPr lang="hr-HR" dirty="0" err="1" smtClean="0"/>
              <a:t>law</a:t>
            </a:r>
            <a:endParaRPr lang="hr-HR" dirty="0" smtClean="0"/>
          </a:p>
          <a:p>
            <a:r>
              <a:rPr lang="hr-HR" dirty="0"/>
              <a:t>t</a:t>
            </a:r>
            <a:r>
              <a:rPr lang="hr-HR" dirty="0" smtClean="0"/>
              <a:t>o </a:t>
            </a:r>
            <a:r>
              <a:rPr lang="hr-HR" dirty="0" err="1" smtClean="0"/>
              <a:t>enact</a:t>
            </a:r>
            <a:r>
              <a:rPr lang="hr-HR" dirty="0" smtClean="0"/>
              <a:t> </a:t>
            </a:r>
            <a:r>
              <a:rPr lang="hr-HR" dirty="0" err="1" smtClean="0"/>
              <a:t>the</a:t>
            </a:r>
            <a:r>
              <a:rPr lang="hr-HR" dirty="0" smtClean="0"/>
              <a:t> </a:t>
            </a:r>
            <a:r>
              <a:rPr lang="hr-HR" dirty="0" err="1" smtClean="0"/>
              <a:t>law</a:t>
            </a:r>
            <a:endParaRPr lang="hr-HR" dirty="0" smtClean="0"/>
          </a:p>
          <a:p>
            <a:r>
              <a:rPr lang="hr-HR" dirty="0"/>
              <a:t>t</a:t>
            </a:r>
            <a:r>
              <a:rPr lang="hr-HR" dirty="0" smtClean="0"/>
              <a:t>o </a:t>
            </a:r>
            <a:r>
              <a:rPr lang="hr-HR" dirty="0" err="1" smtClean="0"/>
              <a:t>promulgate</a:t>
            </a:r>
            <a:r>
              <a:rPr lang="hr-HR" dirty="0" smtClean="0"/>
              <a:t> </a:t>
            </a:r>
            <a:r>
              <a:rPr lang="hr-HR" dirty="0" err="1" smtClean="0"/>
              <a:t>the</a:t>
            </a:r>
            <a:r>
              <a:rPr lang="hr-HR" dirty="0" smtClean="0"/>
              <a:t> </a:t>
            </a:r>
            <a:r>
              <a:rPr lang="hr-HR" dirty="0" err="1" smtClean="0"/>
              <a:t>law</a:t>
            </a:r>
            <a:endParaRPr lang="hr-HR" dirty="0" smtClean="0"/>
          </a:p>
          <a:p>
            <a:r>
              <a:rPr lang="hr-HR" dirty="0" smtClean="0"/>
              <a:t>to be equal before the law</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Vocabulary</a:t>
            </a:r>
            <a:r>
              <a:rPr lang="hr-HR" dirty="0" smtClean="0"/>
              <a:t> </a:t>
            </a:r>
            <a:r>
              <a:rPr lang="hr-HR" dirty="0" err="1" smtClean="0"/>
              <a:t>practice</a:t>
            </a:r>
            <a:endParaRPr lang="hr-HR" dirty="0"/>
          </a:p>
        </p:txBody>
      </p:sp>
      <p:sp>
        <p:nvSpPr>
          <p:cNvPr id="3" name="Content Placeholder 2"/>
          <p:cNvSpPr>
            <a:spLocks noGrp="1"/>
          </p:cNvSpPr>
          <p:nvPr>
            <p:ph idx="1"/>
          </p:nvPr>
        </p:nvSpPr>
        <p:spPr/>
        <p:txBody>
          <a:bodyPr/>
          <a:lstStyle/>
          <a:p>
            <a:r>
              <a:rPr lang="hr-HR" dirty="0" err="1" smtClean="0"/>
              <a:t>Complete</a:t>
            </a:r>
            <a:r>
              <a:rPr lang="hr-HR" dirty="0" smtClean="0"/>
              <a:t> </a:t>
            </a:r>
            <a:r>
              <a:rPr lang="hr-HR" dirty="0" err="1" smtClean="0"/>
              <a:t>exercises</a:t>
            </a:r>
            <a:r>
              <a:rPr lang="hr-HR" dirty="0" smtClean="0"/>
              <a:t> IV, V </a:t>
            </a:r>
            <a:r>
              <a:rPr lang="hr-HR" dirty="0" err="1" smtClean="0"/>
              <a:t>and</a:t>
            </a:r>
            <a:r>
              <a:rPr lang="hr-HR" dirty="0" smtClean="0"/>
              <a:t> VI (p. 18-19) </a:t>
            </a:r>
            <a:r>
              <a:rPr lang="hr-HR" dirty="0" err="1" smtClean="0"/>
              <a:t>in</a:t>
            </a:r>
            <a:r>
              <a:rPr lang="hr-HR" dirty="0" smtClean="0"/>
              <a:t> </a:t>
            </a:r>
            <a:r>
              <a:rPr lang="hr-HR" dirty="0" err="1" smtClean="0"/>
              <a:t>your</a:t>
            </a:r>
            <a:r>
              <a:rPr lang="hr-HR" dirty="0" smtClean="0"/>
              <a:t> </a:t>
            </a:r>
            <a:r>
              <a:rPr lang="hr-HR" dirty="0" err="1" smtClean="0"/>
              <a:t>textbook</a:t>
            </a:r>
            <a:r>
              <a:rPr lang="hr-HR" dirty="0" smtClean="0"/>
              <a:t>!</a:t>
            </a:r>
            <a:endParaRPr lang="hr-HR" dirty="0"/>
          </a:p>
        </p:txBody>
      </p:sp>
    </p:spTree>
    <p:extLst>
      <p:ext uri="{BB962C8B-B14F-4D97-AF65-F5344CB8AC3E}">
        <p14:creationId xmlns:p14="http://schemas.microsoft.com/office/powerpoint/2010/main" val="4136096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the</a:t>
            </a:r>
            <a:r>
              <a:rPr lang="hr-HR" dirty="0" smtClean="0"/>
              <a:t> </a:t>
            </a:r>
            <a:r>
              <a:rPr lang="hr-HR" dirty="0" err="1" smtClean="0"/>
              <a:t>text</a:t>
            </a:r>
            <a:r>
              <a:rPr lang="hr-HR" dirty="0" smtClean="0"/>
              <a:t> on p. 20!</a:t>
            </a:r>
            <a:endParaRPr lang="hr-HR" dirty="0"/>
          </a:p>
        </p:txBody>
      </p:sp>
      <p:sp>
        <p:nvSpPr>
          <p:cNvPr id="3" name="Content Placeholder 2"/>
          <p:cNvSpPr>
            <a:spLocks noGrp="1"/>
          </p:cNvSpPr>
          <p:nvPr>
            <p:ph idx="1"/>
          </p:nvPr>
        </p:nvSpPr>
        <p:spPr/>
        <p:txBody>
          <a:bodyPr/>
          <a:lstStyle/>
          <a:p>
            <a:r>
              <a:rPr lang="hr-HR" dirty="0" err="1" smtClean="0"/>
              <a:t>Vocabulary</a:t>
            </a:r>
            <a:r>
              <a:rPr lang="hr-HR" dirty="0" smtClean="0"/>
              <a:t>:</a:t>
            </a:r>
          </a:p>
          <a:p>
            <a:r>
              <a:rPr lang="hr-HR" sz="2000" dirty="0" err="1"/>
              <a:t>b</a:t>
            </a:r>
            <a:r>
              <a:rPr lang="hr-HR" sz="2000" dirty="0" err="1" smtClean="0"/>
              <a:t>ackbone</a:t>
            </a:r>
            <a:r>
              <a:rPr lang="hr-HR" sz="2000" dirty="0" smtClean="0"/>
              <a:t> – temelj</a:t>
            </a:r>
          </a:p>
          <a:p>
            <a:r>
              <a:rPr lang="hr-HR" sz="2000" dirty="0"/>
              <a:t>t</a:t>
            </a:r>
            <a:r>
              <a:rPr lang="hr-HR" sz="2000" dirty="0" smtClean="0"/>
              <a:t>o </a:t>
            </a:r>
            <a:r>
              <a:rPr lang="hr-HR" sz="2000" dirty="0" err="1" smtClean="0"/>
              <a:t>stem</a:t>
            </a:r>
            <a:r>
              <a:rPr lang="hr-HR" sz="2000" dirty="0" smtClean="0"/>
              <a:t> </a:t>
            </a:r>
            <a:r>
              <a:rPr lang="hr-HR" sz="2000" dirty="0" err="1" smtClean="0"/>
              <a:t>from</a:t>
            </a:r>
            <a:r>
              <a:rPr lang="hr-HR" sz="2000" dirty="0" smtClean="0"/>
              <a:t> - proizlaziti</a:t>
            </a:r>
          </a:p>
          <a:p>
            <a:r>
              <a:rPr lang="hr-HR" sz="2000" dirty="0" err="1"/>
              <a:t>p</a:t>
            </a:r>
            <a:r>
              <a:rPr lang="hr-HR" sz="2000" dirty="0" err="1" smtClean="0"/>
              <a:t>recondition</a:t>
            </a:r>
            <a:r>
              <a:rPr lang="hr-HR" sz="2000" dirty="0" smtClean="0"/>
              <a:t> – preduvjet</a:t>
            </a:r>
          </a:p>
          <a:p>
            <a:r>
              <a:rPr lang="hr-HR" sz="2000" dirty="0" err="1"/>
              <a:t>p</a:t>
            </a:r>
            <a:r>
              <a:rPr lang="hr-HR" sz="2000" dirty="0" err="1" smtClean="0"/>
              <a:t>illar</a:t>
            </a:r>
            <a:r>
              <a:rPr lang="hr-HR" sz="2000" dirty="0" smtClean="0"/>
              <a:t> – </a:t>
            </a:r>
            <a:r>
              <a:rPr lang="hr-HR" sz="2000" dirty="0" smtClean="0"/>
              <a:t>stup</a:t>
            </a:r>
          </a:p>
          <a:p>
            <a:r>
              <a:rPr lang="hr-HR" sz="2000" dirty="0"/>
              <a:t>a</a:t>
            </a:r>
            <a:r>
              <a:rPr lang="hr-HR" sz="2000" dirty="0" smtClean="0"/>
              <a:t> </a:t>
            </a:r>
            <a:r>
              <a:rPr lang="hr-HR" sz="2000" dirty="0" err="1" smtClean="0"/>
              <a:t>treaty</a:t>
            </a:r>
            <a:r>
              <a:rPr lang="hr-HR" sz="2000" dirty="0" smtClean="0"/>
              <a:t> – međunarodni ugovor</a:t>
            </a:r>
          </a:p>
          <a:p>
            <a:r>
              <a:rPr lang="hr-HR" sz="2000" dirty="0" err="1" smtClean="0"/>
              <a:t>The</a:t>
            </a:r>
            <a:r>
              <a:rPr lang="hr-HR" sz="2000" dirty="0" smtClean="0"/>
              <a:t> </a:t>
            </a:r>
            <a:r>
              <a:rPr lang="hr-HR" sz="2000" dirty="0" err="1" smtClean="0"/>
              <a:t>Treaty</a:t>
            </a:r>
            <a:r>
              <a:rPr lang="hr-HR" sz="2000" dirty="0" smtClean="0"/>
              <a:t> on European Union (TEU) – Ugovor o Europskoj Uniji (UEU)</a:t>
            </a:r>
            <a:endParaRPr lang="hr-HR" sz="2000" dirty="0" smtClean="0"/>
          </a:p>
          <a:p>
            <a:r>
              <a:rPr lang="hr-HR" sz="2000" dirty="0"/>
              <a:t>t</a:t>
            </a:r>
            <a:r>
              <a:rPr lang="hr-HR" sz="2000" dirty="0" smtClean="0"/>
              <a:t>o </a:t>
            </a:r>
            <a:r>
              <a:rPr lang="hr-HR" sz="2000" dirty="0" err="1" smtClean="0"/>
              <a:t>be</a:t>
            </a:r>
            <a:r>
              <a:rPr lang="hr-HR" sz="2000" dirty="0" smtClean="0"/>
              <a:t> </a:t>
            </a:r>
            <a:r>
              <a:rPr lang="hr-HR" sz="2000" dirty="0" err="1" smtClean="0"/>
              <a:t>endorsed</a:t>
            </a:r>
            <a:r>
              <a:rPr lang="hr-HR" sz="2000" dirty="0" smtClean="0"/>
              <a:t> </a:t>
            </a:r>
            <a:r>
              <a:rPr lang="hr-HR" sz="2000" dirty="0" err="1" smtClean="0"/>
              <a:t>in</a:t>
            </a:r>
            <a:r>
              <a:rPr lang="hr-HR" sz="2000" dirty="0" smtClean="0"/>
              <a:t> – biti uključen </a:t>
            </a:r>
            <a:r>
              <a:rPr lang="hr-HR" sz="2000" dirty="0" smtClean="0"/>
              <a:t>u</a:t>
            </a:r>
          </a:p>
          <a:p>
            <a:r>
              <a:rPr lang="hr-HR" sz="2000" dirty="0" err="1"/>
              <a:t>i</a:t>
            </a:r>
            <a:r>
              <a:rPr lang="hr-HR" sz="2000" dirty="0" err="1" smtClean="0"/>
              <a:t>nternal</a:t>
            </a:r>
            <a:r>
              <a:rPr lang="hr-HR" sz="2000" dirty="0" smtClean="0"/>
              <a:t> </a:t>
            </a:r>
            <a:r>
              <a:rPr lang="hr-HR" sz="2000" dirty="0" err="1" smtClean="0"/>
              <a:t>frontiers</a:t>
            </a:r>
            <a:r>
              <a:rPr lang="hr-HR" sz="2000" dirty="0" smtClean="0"/>
              <a:t> – unutarnje granice</a:t>
            </a:r>
            <a:endParaRPr lang="hr-HR" sz="2000" dirty="0" smtClean="0"/>
          </a:p>
          <a:p>
            <a:r>
              <a:rPr lang="hr-HR" sz="2000" dirty="0"/>
              <a:t>t</a:t>
            </a:r>
            <a:r>
              <a:rPr lang="hr-HR" sz="2000" dirty="0" smtClean="0"/>
              <a:t>o </a:t>
            </a:r>
            <a:r>
              <a:rPr lang="hr-HR" sz="2000" dirty="0" err="1" smtClean="0"/>
              <a:t>observe</a:t>
            </a:r>
            <a:r>
              <a:rPr lang="hr-HR" sz="2000" dirty="0" smtClean="0"/>
              <a:t> </a:t>
            </a:r>
            <a:r>
              <a:rPr lang="hr-HR" sz="2000" dirty="0" err="1" smtClean="0"/>
              <a:t>the</a:t>
            </a:r>
            <a:r>
              <a:rPr lang="hr-HR" sz="2000" dirty="0" smtClean="0"/>
              <a:t> </a:t>
            </a:r>
            <a:r>
              <a:rPr lang="hr-HR" sz="2000" dirty="0" err="1" smtClean="0"/>
              <a:t>rule</a:t>
            </a:r>
            <a:r>
              <a:rPr lang="hr-HR" sz="2000" dirty="0" smtClean="0"/>
              <a:t> </a:t>
            </a:r>
            <a:r>
              <a:rPr lang="hr-HR" sz="2000" dirty="0" err="1" smtClean="0"/>
              <a:t>of</a:t>
            </a:r>
            <a:r>
              <a:rPr lang="hr-HR" sz="2000" dirty="0" smtClean="0"/>
              <a:t> </a:t>
            </a:r>
            <a:r>
              <a:rPr lang="hr-HR" sz="2000" dirty="0" err="1" smtClean="0"/>
              <a:t>law</a:t>
            </a:r>
            <a:r>
              <a:rPr lang="hr-HR" sz="2000" dirty="0" smtClean="0"/>
              <a:t> – poštivati vladavinu prava</a:t>
            </a:r>
            <a:endParaRPr lang="hr-HR" sz="2000" dirty="0"/>
          </a:p>
        </p:txBody>
      </p:sp>
    </p:spTree>
    <p:extLst>
      <p:ext uri="{BB962C8B-B14F-4D97-AF65-F5344CB8AC3E}">
        <p14:creationId xmlns:p14="http://schemas.microsoft.com/office/powerpoint/2010/main" val="35737323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Translation</a:t>
            </a:r>
            <a:endParaRPr lang="hr-HR" dirty="0"/>
          </a:p>
        </p:txBody>
      </p:sp>
      <p:sp>
        <p:nvSpPr>
          <p:cNvPr id="3" name="Content Placeholder 2"/>
          <p:cNvSpPr>
            <a:spLocks noGrp="1"/>
          </p:cNvSpPr>
          <p:nvPr>
            <p:ph idx="1"/>
          </p:nvPr>
        </p:nvSpPr>
        <p:spPr/>
        <p:txBody>
          <a:bodyPr>
            <a:normAutofit fontScale="70000" lnSpcReduction="20000"/>
          </a:bodyPr>
          <a:lstStyle/>
          <a:p>
            <a:r>
              <a:rPr lang="hr-HR" dirty="0"/>
              <a:t>Vladavina prava temelj je svih modernih ustavnih demokracija. Ona je jedno od temeljnih načela koja proizlaze iz zajedničkih ustavnih tradicija svih država članica EU-a i, kao takva, jedna od glavnih vrijednosti na kojima se Unija temelji. Na to se podsjeća i u članku 2. Ugovora o Europskoj uniji (UEU), kao i u preambulama Ugovora i Povelje o temeljnim pravima EU-a. Zbog toga je, u skladu s člankom 49. UEU-a, poštovanje vladavine prava preduvjet za članstvo u EU-u. Zajedno s demokracijom i ljudskim pravima, i vladavina prava jedan je od triju stupova Vijeća Europe i uključena je u preambulu Europske konvencije za zaštitu ljudskih prava i temeljnih sloboda (EKLJP</a:t>
            </a:r>
            <a:r>
              <a:rPr lang="hr-HR" dirty="0" smtClean="0"/>
              <a:t>). </a:t>
            </a:r>
            <a:endParaRPr lang="hr-HR" dirty="0"/>
          </a:p>
          <a:p>
            <a:r>
              <a:rPr lang="hr-HR" dirty="0"/>
              <a:t>Međusobno povjerenje među državama članicama EU-a i njihovim pravnim sustavima temelj je Unije. Način provedbe vladavine prava na nacionalnoj razini ima ključnu ulogu u tom pogledu. Povjerenje svih građana EU-a i nacionalnih tijela u funkcioniranje vladavine prava posebno je bitno za daljnji razvoj EU-a u „područje slobode, sigurnosti i pravde bez unutarnjih granica</a:t>
            </a:r>
            <a:r>
              <a:rPr lang="hr-HR" dirty="0" smtClean="0"/>
              <a:t>”. </a:t>
            </a:r>
            <a:r>
              <a:rPr lang="hr-HR" dirty="0"/>
              <a:t>To će se povjerenje izgraditi i održavati samo ako se vladavina prava bude poštovala u svim državama članicama. </a:t>
            </a:r>
          </a:p>
        </p:txBody>
      </p:sp>
    </p:spTree>
    <p:extLst>
      <p:ext uri="{BB962C8B-B14F-4D97-AF65-F5344CB8AC3E}">
        <p14:creationId xmlns:p14="http://schemas.microsoft.com/office/powerpoint/2010/main" val="2122825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English:</a:t>
            </a:r>
            <a:endParaRPr lang="en-US" dirty="0"/>
          </a:p>
        </p:txBody>
      </p:sp>
      <p:sp>
        <p:nvSpPr>
          <p:cNvPr id="3" name="Content Placeholder 2"/>
          <p:cNvSpPr>
            <a:spLocks noGrp="1"/>
          </p:cNvSpPr>
          <p:nvPr>
            <p:ph idx="1"/>
          </p:nvPr>
        </p:nvSpPr>
        <p:spPr/>
        <p:txBody>
          <a:bodyPr/>
          <a:lstStyle/>
          <a:p>
            <a:r>
              <a:rPr lang="en-US" dirty="0" smtClean="0"/>
              <a:t>U </a:t>
            </a:r>
            <a:r>
              <a:rPr lang="en-US" dirty="0" err="1" smtClean="0"/>
              <a:t>skladu</a:t>
            </a:r>
            <a:r>
              <a:rPr lang="en-US" dirty="0" smtClean="0"/>
              <a:t> s </a:t>
            </a:r>
            <a:r>
              <a:rPr lang="en-US" dirty="0" err="1" smtClean="0"/>
              <a:t>člankom</a:t>
            </a:r>
            <a:r>
              <a:rPr lang="en-US" dirty="0" smtClean="0"/>
              <a:t> 2. </a:t>
            </a:r>
            <a:r>
              <a:rPr lang="en-US" dirty="0" err="1" smtClean="0"/>
              <a:t>Ugovora</a:t>
            </a:r>
            <a:r>
              <a:rPr lang="en-US" dirty="0" smtClean="0"/>
              <a:t> o </a:t>
            </a:r>
            <a:r>
              <a:rPr lang="en-US" dirty="0" err="1" smtClean="0"/>
              <a:t>Europskoj</a:t>
            </a:r>
            <a:r>
              <a:rPr lang="en-US" dirty="0" smtClean="0"/>
              <a:t> </a:t>
            </a:r>
            <a:r>
              <a:rPr lang="en-US" dirty="0" err="1" smtClean="0"/>
              <a:t>uniji</a:t>
            </a:r>
            <a:r>
              <a:rPr lang="en-US" dirty="0" smtClean="0"/>
              <a:t> </a:t>
            </a:r>
            <a:r>
              <a:rPr lang="en-US" dirty="0" err="1" smtClean="0"/>
              <a:t>vladavina</a:t>
            </a:r>
            <a:r>
              <a:rPr lang="en-US" dirty="0" smtClean="0"/>
              <a:t> </a:t>
            </a:r>
            <a:r>
              <a:rPr lang="en-US" dirty="0" err="1" smtClean="0"/>
              <a:t>prava</a:t>
            </a:r>
            <a:r>
              <a:rPr lang="en-US" dirty="0" smtClean="0"/>
              <a:t> </a:t>
            </a:r>
            <a:r>
              <a:rPr lang="en-US" dirty="0" err="1" smtClean="0"/>
              <a:t>predstavlja</a:t>
            </a:r>
            <a:r>
              <a:rPr lang="en-US" dirty="0" smtClean="0"/>
              <a:t> </a:t>
            </a:r>
            <a:r>
              <a:rPr lang="en-US" dirty="0" err="1" smtClean="0"/>
              <a:t>jedno</a:t>
            </a:r>
            <a:r>
              <a:rPr lang="en-US" dirty="0" smtClean="0"/>
              <a:t> </a:t>
            </a:r>
            <a:r>
              <a:rPr lang="en-US" dirty="0" err="1" smtClean="0"/>
              <a:t>od</a:t>
            </a:r>
            <a:r>
              <a:rPr lang="en-US" dirty="0" smtClean="0"/>
              <a:t> </a:t>
            </a:r>
            <a:r>
              <a:rPr lang="en-US" dirty="0" err="1" smtClean="0"/>
              <a:t>temeljnih</a:t>
            </a:r>
            <a:r>
              <a:rPr lang="en-US" dirty="0" smtClean="0"/>
              <a:t> </a:t>
            </a:r>
            <a:r>
              <a:rPr lang="en-US" dirty="0" err="1" smtClean="0"/>
              <a:t>načela</a:t>
            </a:r>
            <a:r>
              <a:rPr lang="en-US" dirty="0" smtClean="0"/>
              <a:t> EU-a. </a:t>
            </a:r>
            <a:r>
              <a:rPr lang="en-US" dirty="0" err="1" smtClean="0"/>
              <a:t>Riječ</a:t>
            </a:r>
            <a:r>
              <a:rPr lang="en-US" dirty="0" smtClean="0"/>
              <a:t> je o </a:t>
            </a:r>
            <a:r>
              <a:rPr lang="en-US" dirty="0" err="1" smtClean="0"/>
              <a:t>ideji</a:t>
            </a:r>
            <a:r>
              <a:rPr lang="en-US" dirty="0" smtClean="0"/>
              <a:t> </a:t>
            </a:r>
            <a:r>
              <a:rPr lang="en-US" dirty="0" err="1" smtClean="0"/>
              <a:t>da</a:t>
            </a:r>
            <a:r>
              <a:rPr lang="en-US" dirty="0" smtClean="0"/>
              <a:t> EU-</a:t>
            </a:r>
            <a:r>
              <a:rPr lang="en-US" dirty="0" err="1" smtClean="0"/>
              <a:t>om</a:t>
            </a:r>
            <a:r>
              <a:rPr lang="en-US" dirty="0" smtClean="0"/>
              <a:t> </a:t>
            </a:r>
            <a:r>
              <a:rPr lang="en-US" dirty="0" err="1" smtClean="0"/>
              <a:t>i</a:t>
            </a:r>
            <a:r>
              <a:rPr lang="en-US" dirty="0" smtClean="0"/>
              <a:t> </a:t>
            </a:r>
            <a:r>
              <a:rPr lang="en-US" dirty="0" err="1" smtClean="0"/>
              <a:t>svim</a:t>
            </a:r>
            <a:r>
              <a:rPr lang="en-US" dirty="0" smtClean="0"/>
              <a:t> </a:t>
            </a:r>
            <a:r>
              <a:rPr lang="en-US" dirty="0" err="1" smtClean="0"/>
              <a:t>zemljama</a:t>
            </a:r>
            <a:r>
              <a:rPr lang="en-US" dirty="0" smtClean="0"/>
              <a:t> EU-a </a:t>
            </a:r>
            <a:r>
              <a:rPr lang="en-US" dirty="0" err="1" smtClean="0"/>
              <a:t>upravljaju</a:t>
            </a:r>
            <a:r>
              <a:rPr lang="en-US" dirty="0" smtClean="0"/>
              <a:t> </a:t>
            </a:r>
            <a:r>
              <a:rPr lang="en-US" dirty="0" err="1" smtClean="0"/>
              <a:t>zakoni</a:t>
            </a:r>
            <a:r>
              <a:rPr lang="en-US" dirty="0" smtClean="0"/>
              <a:t> </a:t>
            </a:r>
            <a:r>
              <a:rPr lang="en-US" dirty="0" err="1" smtClean="0"/>
              <a:t>koji</a:t>
            </a:r>
            <a:r>
              <a:rPr lang="en-US" dirty="0" smtClean="0"/>
              <a:t> </a:t>
            </a:r>
            <a:r>
              <a:rPr lang="en-US" dirty="0" err="1" smtClean="0"/>
              <a:t>su</a:t>
            </a:r>
            <a:r>
              <a:rPr lang="en-US" dirty="0" smtClean="0"/>
              <a:t> </a:t>
            </a:r>
            <a:r>
              <a:rPr lang="en-US" dirty="0" err="1" smtClean="0"/>
              <a:t>doneseni</a:t>
            </a:r>
            <a:r>
              <a:rPr lang="en-US" dirty="0" smtClean="0"/>
              <a:t> </a:t>
            </a:r>
            <a:r>
              <a:rPr lang="en-US" dirty="0" err="1" smtClean="0"/>
              <a:t>na</a:t>
            </a:r>
            <a:r>
              <a:rPr lang="en-US" dirty="0" smtClean="0"/>
              <a:t> </a:t>
            </a:r>
            <a:r>
              <a:rPr lang="en-US" dirty="0" err="1" smtClean="0"/>
              <a:t>temelju</a:t>
            </a:r>
            <a:r>
              <a:rPr lang="en-US" dirty="0" smtClean="0"/>
              <a:t> </a:t>
            </a:r>
            <a:r>
              <a:rPr lang="en-US" dirty="0" err="1" smtClean="0"/>
              <a:t>uspostavljenih</a:t>
            </a:r>
            <a:r>
              <a:rPr lang="en-US" dirty="0" smtClean="0"/>
              <a:t> </a:t>
            </a:r>
            <a:r>
              <a:rPr lang="en-US" dirty="0" err="1" smtClean="0"/>
              <a:t>postupaka</a:t>
            </a:r>
            <a:r>
              <a:rPr lang="en-US" dirty="0" smtClean="0"/>
              <a:t>, a ne </a:t>
            </a:r>
            <a:r>
              <a:rPr lang="en-US" dirty="0" err="1" smtClean="0"/>
              <a:t>diskrecijskih</a:t>
            </a:r>
            <a:r>
              <a:rPr lang="en-US" dirty="0" smtClean="0"/>
              <a:t> </a:t>
            </a:r>
            <a:r>
              <a:rPr lang="en-US" dirty="0" err="1" smtClean="0"/>
              <a:t>odluka</a:t>
            </a:r>
            <a:r>
              <a:rPr lang="en-US" dirty="0" smtClean="0"/>
              <a:t> </a:t>
            </a:r>
            <a:r>
              <a:rPr lang="en-US" dirty="0" err="1" smtClean="0"/>
              <a:t>ili</a:t>
            </a:r>
            <a:r>
              <a:rPr lang="en-US" dirty="0" smtClean="0"/>
              <a:t> </a:t>
            </a:r>
            <a:r>
              <a:rPr lang="en-US" dirty="0" err="1" smtClean="0"/>
              <a:t>odluka</a:t>
            </a:r>
            <a:r>
              <a:rPr lang="en-US" dirty="0" smtClean="0"/>
              <a:t> </a:t>
            </a:r>
            <a:r>
              <a:rPr lang="en-US" dirty="0" err="1" smtClean="0"/>
              <a:t>koje</a:t>
            </a:r>
            <a:r>
              <a:rPr lang="en-US" dirty="0" smtClean="0"/>
              <a:t> se </a:t>
            </a:r>
            <a:r>
              <a:rPr lang="en-US" dirty="0" err="1" smtClean="0"/>
              <a:t>donose</a:t>
            </a:r>
            <a:r>
              <a:rPr lang="en-US" dirty="0" smtClean="0"/>
              <a:t> u </a:t>
            </a:r>
            <a:r>
              <a:rPr lang="en-US" dirty="0" err="1" smtClean="0"/>
              <a:t>pojedinom</a:t>
            </a:r>
            <a:r>
              <a:rPr lang="en-US" dirty="0" smtClean="0"/>
              <a:t> </a:t>
            </a:r>
            <a:r>
              <a:rPr lang="en-US" dirty="0" err="1" smtClean="0"/>
              <a:t>slučaju</a:t>
            </a:r>
            <a:r>
              <a:rPr lang="en-US" dirty="0" smtClean="0"/>
              <a: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According to Article 2 of the Treaty on European Union, the rule of law is one of the EU's fundamental values. It is the idea that both the EU itself and all EU countries are governed by a body of law adopted by established procedures rather than discretionary or case-by-case decisions.</a:t>
            </a:r>
            <a:r>
              <a:rPr lang="hr-HR"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Answer the follwowing questions:</a:t>
            </a:r>
            <a:endParaRPr lang="en-US" dirty="0"/>
          </a:p>
        </p:txBody>
      </p:sp>
      <p:sp>
        <p:nvSpPr>
          <p:cNvPr id="3" name="Content Placeholder 2"/>
          <p:cNvSpPr>
            <a:spLocks noGrp="1"/>
          </p:cNvSpPr>
          <p:nvPr>
            <p:ph idx="1"/>
          </p:nvPr>
        </p:nvSpPr>
        <p:spPr/>
        <p:txBody>
          <a:bodyPr/>
          <a:lstStyle/>
          <a:p>
            <a:r>
              <a:rPr lang="en-GB" dirty="0" smtClean="0"/>
              <a:t>1. In your opinion, what is the meaning of the expression “the rule of law”? Why is it important?</a:t>
            </a:r>
            <a:endParaRPr lang="en-US" dirty="0" smtClean="0"/>
          </a:p>
          <a:p>
            <a:r>
              <a:rPr lang="en-GB" dirty="0" smtClean="0"/>
              <a:t>2. What are the three main powers, or branches of government, which should be separated according to the doctrine of the separation of powers? </a:t>
            </a:r>
            <a:endParaRPr lang="en-US" dirty="0" smtClean="0"/>
          </a:p>
          <a:p>
            <a:r>
              <a:rPr lang="en-GB" dirty="0" smtClean="0"/>
              <a:t>3. Why is separation of powers an important component of the rule of law?</a:t>
            </a:r>
            <a:endParaRPr lang="en-US" dirty="0" smtClean="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smtClean="0"/>
              <a:t>Thank you for your attention!</a:t>
            </a:r>
            <a:endParaRPr lang="en-US"/>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What is the rule of law?</a:t>
            </a:r>
            <a:endParaRPr lang="en-US" dirty="0"/>
          </a:p>
        </p:txBody>
      </p:sp>
      <p:sp>
        <p:nvSpPr>
          <p:cNvPr id="3" name="Content Placeholder 2"/>
          <p:cNvSpPr>
            <a:spLocks noGrp="1"/>
          </p:cNvSpPr>
          <p:nvPr>
            <p:ph idx="1"/>
          </p:nvPr>
        </p:nvSpPr>
        <p:spPr/>
        <p:txBody>
          <a:bodyPr/>
          <a:lstStyle/>
          <a:p>
            <a:r>
              <a:rPr lang="en-US" dirty="0" smtClean="0"/>
              <a:t>the principle that all people and institutions are subject to and accountable to law that is fairly applied and enforced; the principle of government by law.</a:t>
            </a:r>
            <a:endParaRPr lang="hr-HR" dirty="0" smtClean="0"/>
          </a:p>
          <a:p>
            <a:endParaRPr lang="hr-HR" dirty="0" smtClean="0"/>
          </a:p>
          <a:p>
            <a:endParaRPr lang="hr-HR" dirty="0" smtClean="0"/>
          </a:p>
          <a:p>
            <a:endParaRPr lang="hr-HR"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meaning</a:t>
            </a:r>
            <a:endParaRPr lang="en-US" dirty="0"/>
          </a:p>
        </p:txBody>
      </p:sp>
      <p:sp>
        <p:nvSpPr>
          <p:cNvPr id="3" name="Content Placeholder 2"/>
          <p:cNvSpPr>
            <a:spLocks noGrp="1"/>
          </p:cNvSpPr>
          <p:nvPr>
            <p:ph idx="1"/>
          </p:nvPr>
        </p:nvSpPr>
        <p:spPr/>
        <p:txBody>
          <a:bodyPr>
            <a:normAutofit lnSpcReduction="10000"/>
          </a:bodyPr>
          <a:lstStyle/>
          <a:p>
            <a:r>
              <a:rPr lang="hr-HR" dirty="0" smtClean="0"/>
              <a:t>T</a:t>
            </a:r>
            <a:r>
              <a:rPr lang="en-GB" dirty="0" smtClean="0"/>
              <a:t>he rule of law means that all power in a community should be subject to general rules and both government and governed should respect those rules.</a:t>
            </a:r>
            <a:endParaRPr lang="hr-HR" dirty="0" smtClean="0"/>
          </a:p>
          <a:p>
            <a:r>
              <a:rPr lang="en-GB" dirty="0" smtClean="0"/>
              <a:t>It is closely connected with 'equality' in its formal sense. Thus everyone who falls within a given rule is treated in the same way.</a:t>
            </a:r>
            <a:endParaRPr lang="hr-HR" dirty="0" smtClean="0"/>
          </a:p>
          <a:p>
            <a:r>
              <a:rPr lang="hr-HR" dirty="0" smtClean="0">
                <a:hlinkClick r:id="rId2"/>
              </a:rPr>
              <a:t>https://www.youtube.com/watch?v=IZDd2v18vfw</a:t>
            </a:r>
            <a:r>
              <a:rPr lang="hr-HR" dirty="0" smtClean="0"/>
              <a:t> </a:t>
            </a:r>
          </a:p>
          <a:p>
            <a:endParaRPr lang="hr-HR" dirty="0" smtClean="0"/>
          </a:p>
          <a:p>
            <a:endParaRPr lang="hr-HR" dirty="0" smtClean="0"/>
          </a:p>
          <a:p>
            <a:r>
              <a:rPr lang="hr-HR" sz="1600" dirty="0" smtClean="0"/>
              <a:t>the rule of law – vladavina prava</a:t>
            </a:r>
            <a:r>
              <a:rPr lang="en-GB"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D</a:t>
            </a:r>
            <a:r>
              <a:rPr lang="en-GB" dirty="0" err="1" smtClean="0"/>
              <a:t>emocratic</a:t>
            </a:r>
            <a:r>
              <a:rPr lang="en-GB" dirty="0" smtClean="0"/>
              <a:t> state under the rule of law</a:t>
            </a:r>
            <a:r>
              <a:rPr lang="hr-HR" dirty="0" smtClean="0"/>
              <a:t> (‘the rule of law state’)</a:t>
            </a:r>
            <a:endParaRPr lang="en-US" dirty="0"/>
          </a:p>
        </p:txBody>
      </p:sp>
      <p:sp>
        <p:nvSpPr>
          <p:cNvPr id="3" name="Content Placeholder 2"/>
          <p:cNvSpPr>
            <a:spLocks noGrp="1"/>
          </p:cNvSpPr>
          <p:nvPr>
            <p:ph idx="1"/>
          </p:nvPr>
        </p:nvSpPr>
        <p:spPr/>
        <p:txBody>
          <a:bodyPr>
            <a:normAutofit lnSpcReduction="10000"/>
          </a:bodyPr>
          <a:lstStyle/>
          <a:p>
            <a:r>
              <a:rPr lang="en-GB" dirty="0" smtClean="0"/>
              <a:t>The term 'democratic state under the rule of law' means a state where citizens elect their own leaders, a state where government itself is bound by the law and helps ensure that the law is respected in the relations between citizens. The law guarantees everyone's individual freedoms against contraventions</a:t>
            </a:r>
            <a:r>
              <a:rPr lang="en-GB" b="1" dirty="0" smtClean="0"/>
              <a:t> </a:t>
            </a:r>
            <a:r>
              <a:rPr lang="en-GB" dirty="0" smtClean="0"/>
              <a:t>by government or other citizens. </a:t>
            </a:r>
            <a:endParaRPr lang="hr-HR" dirty="0" smtClean="0"/>
          </a:p>
          <a:p>
            <a:r>
              <a:rPr lang="hr-HR" dirty="0" smtClean="0"/>
              <a:t>This is possible only if the legislature, executive and judiciary are separate</a:t>
            </a:r>
          </a:p>
          <a:p>
            <a:endParaRPr lang="hr-HR" dirty="0" smtClean="0"/>
          </a:p>
          <a:p>
            <a:r>
              <a:rPr lang="hr-HR" sz="1800" dirty="0" smtClean="0"/>
              <a:t>contravention – kršenje, povreda</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The Properties of the Rule of Law</a:t>
            </a:r>
            <a:endParaRPr lang="en-US" dirty="0"/>
          </a:p>
        </p:txBody>
      </p:sp>
      <p:sp>
        <p:nvSpPr>
          <p:cNvPr id="3" name="Content Placeholder 2"/>
          <p:cNvSpPr>
            <a:spLocks noGrp="1"/>
          </p:cNvSpPr>
          <p:nvPr>
            <p:ph idx="1"/>
          </p:nvPr>
        </p:nvSpPr>
        <p:spPr/>
        <p:txBody>
          <a:bodyPr>
            <a:normAutofit lnSpcReduction="10000"/>
          </a:bodyPr>
          <a:lstStyle/>
          <a:p>
            <a:r>
              <a:rPr lang="en-GB" dirty="0" smtClean="0"/>
              <a:t>1. Conflicts among people – individual and collective – are governed by means of rules that are impartial and equal for everyone.</a:t>
            </a:r>
            <a:endParaRPr lang="en-US" dirty="0" smtClean="0"/>
          </a:p>
          <a:p>
            <a:r>
              <a:rPr lang="en-GB" dirty="0" smtClean="0"/>
              <a:t>2. Rules are enacted by means of a limited government that wields its own functions within the confines of the same rules (supremacy of rules over the rule of men).</a:t>
            </a:r>
            <a:endParaRPr lang="en-US" dirty="0" smtClean="0"/>
          </a:p>
          <a:p>
            <a:r>
              <a:rPr lang="en-GB" dirty="0" smtClean="0"/>
              <a:t>3. Compliance with such rules is rooted in a legal and political culture.</a:t>
            </a:r>
            <a:endParaRPr lang="hr-HR" dirty="0" smtClean="0"/>
          </a:p>
          <a:p>
            <a:endParaRPr lang="hr-HR" sz="1600" dirty="0" smtClean="0"/>
          </a:p>
          <a:p>
            <a:r>
              <a:rPr lang="hr-HR" sz="1600" dirty="0" smtClean="0"/>
              <a:t>impartial –nepristran</a:t>
            </a:r>
          </a:p>
          <a:p>
            <a:r>
              <a:rPr lang="hr-HR" sz="1600" dirty="0" smtClean="0"/>
              <a:t>to wield – vladati, rukovati</a:t>
            </a:r>
          </a:p>
          <a:p>
            <a:r>
              <a:rPr lang="hr-HR" sz="1600" dirty="0" smtClean="0"/>
              <a:t>compliance with rules – poštivanje pravila</a:t>
            </a:r>
            <a:endParaRPr lang="en-US" sz="1600"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extension of the rule of law</a:t>
            </a:r>
            <a:endParaRPr lang="en-US" dirty="0"/>
          </a:p>
        </p:txBody>
      </p:sp>
      <p:sp>
        <p:nvSpPr>
          <p:cNvPr id="3" name="Content Placeholder 2"/>
          <p:cNvSpPr>
            <a:spLocks noGrp="1"/>
          </p:cNvSpPr>
          <p:nvPr>
            <p:ph idx="1"/>
          </p:nvPr>
        </p:nvSpPr>
        <p:spPr/>
        <p:txBody>
          <a:bodyPr/>
          <a:lstStyle/>
          <a:p>
            <a:r>
              <a:rPr lang="hr-HR" dirty="0" smtClean="0"/>
              <a:t>A combination of five dimensions:</a:t>
            </a:r>
          </a:p>
          <a:p>
            <a:pPr marL="514350" indent="-514350">
              <a:buAutoNum type="arabicPeriod"/>
            </a:pPr>
            <a:r>
              <a:rPr lang="hr-HR" dirty="0" smtClean="0"/>
              <a:t>civil order</a:t>
            </a:r>
          </a:p>
          <a:p>
            <a:pPr marL="514350" indent="-514350">
              <a:buAutoNum type="arabicPeriod"/>
            </a:pPr>
            <a:r>
              <a:rPr lang="hr-HR" dirty="0" smtClean="0"/>
              <a:t>an independent judiciary</a:t>
            </a:r>
          </a:p>
          <a:p>
            <a:pPr marL="514350" indent="-514350">
              <a:buAutoNum type="arabicPeriod"/>
            </a:pPr>
            <a:r>
              <a:rPr lang="hr-HR" dirty="0" smtClean="0"/>
              <a:t>the capacity to formulate, implement and enforce the law</a:t>
            </a:r>
          </a:p>
          <a:p>
            <a:pPr marL="514350" indent="-514350">
              <a:buAutoNum type="arabicPeriod"/>
            </a:pPr>
            <a:r>
              <a:rPr lang="hr-HR" dirty="0" smtClean="0"/>
              <a:t>a low (non-existent) level of corruption, illegality and abuse of power</a:t>
            </a:r>
          </a:p>
          <a:p>
            <a:pPr marL="514350" indent="-514350">
              <a:buAutoNum type="arabicPeriod"/>
            </a:pPr>
            <a:r>
              <a:rPr lang="hr-HR" dirty="0" smtClean="0"/>
              <a:t>security forces that are respectful of human rights and are under </a:t>
            </a:r>
            <a:r>
              <a:rPr lang="hr-HR" dirty="0" err="1" smtClean="0"/>
              <a:t>civilian</a:t>
            </a:r>
            <a:r>
              <a:rPr lang="hr-HR" dirty="0" smtClean="0"/>
              <a:t> </a:t>
            </a:r>
            <a:r>
              <a:rPr lang="hr-HR" dirty="0" err="1" smtClean="0"/>
              <a:t>control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the following:</a:t>
            </a:r>
            <a:endParaRPr lang="en-US" dirty="0"/>
          </a:p>
        </p:txBody>
      </p:sp>
      <p:sp>
        <p:nvSpPr>
          <p:cNvPr id="3" name="Content Placeholder 2"/>
          <p:cNvSpPr>
            <a:spLocks noGrp="1"/>
          </p:cNvSpPr>
          <p:nvPr>
            <p:ph idx="1"/>
          </p:nvPr>
        </p:nvSpPr>
        <p:spPr/>
        <p:txBody>
          <a:bodyPr/>
          <a:lstStyle/>
          <a:p>
            <a:r>
              <a:rPr lang="hr-HR" dirty="0" smtClean="0"/>
              <a:t>The rule of law means an independent legal system, a  transparent and efficient public administration, and police forces and law enforcement agencies that are subject to civil control.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Discuss the following paragraph:</a:t>
            </a:r>
            <a:endParaRPr lang="en-US" dirty="0"/>
          </a:p>
        </p:txBody>
      </p:sp>
      <p:sp>
        <p:nvSpPr>
          <p:cNvPr id="3" name="Content Placeholder 2"/>
          <p:cNvSpPr>
            <a:spLocks noGrp="1"/>
          </p:cNvSpPr>
          <p:nvPr>
            <p:ph idx="1"/>
          </p:nvPr>
        </p:nvSpPr>
        <p:spPr/>
        <p:txBody>
          <a:bodyPr/>
          <a:lstStyle/>
          <a:p>
            <a:r>
              <a:rPr lang="en-GB" dirty="0" smtClean="0"/>
              <a:t>Creating a democracy under the rule of law – where the law is more than just 'words on paper', where government action is genuinely bound by the rules of law and where citizens have genuine access to the courts, demands time, integrity and constant commitment, not only from the judiciary, but also from the other two branches of government, the executive and the legislature.</a:t>
            </a:r>
            <a:r>
              <a:rPr lang="hr-HR"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67</TotalTime>
  <Words>1074</Words>
  <Application>Microsoft Office PowerPoint</Application>
  <PresentationFormat>On-screen Show (4:3)</PresentationFormat>
  <Paragraphs>99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Constantia</vt:lpstr>
      <vt:lpstr>Wingdings 2</vt:lpstr>
      <vt:lpstr>Flow</vt:lpstr>
      <vt:lpstr>The Rule of Law</vt:lpstr>
      <vt:lpstr>Answer the follwowing questions:</vt:lpstr>
      <vt:lpstr>What is the rule of law?</vt:lpstr>
      <vt:lpstr>The meaning</vt:lpstr>
      <vt:lpstr>Democratic state under the rule of law (‘the rule of law state’)</vt:lpstr>
      <vt:lpstr>The Properties of the Rule of Law</vt:lpstr>
      <vt:lpstr>The extension of the rule of law</vt:lpstr>
      <vt:lpstr>Translate the following:</vt:lpstr>
      <vt:lpstr>Discuss the following paragraph:</vt:lpstr>
      <vt:lpstr>Read the text carefully and answer the following questions:</vt:lpstr>
      <vt:lpstr>Match the adjective in the left column with the noun in the right column:</vt:lpstr>
      <vt:lpstr>Fill in the missing elements of the collocations from the text:</vt:lpstr>
      <vt:lpstr>Translate the collocations:</vt:lpstr>
      <vt:lpstr>Translate the collocations with the word ‘law’ from the text:</vt:lpstr>
      <vt:lpstr>Vocabulary practice</vt:lpstr>
      <vt:lpstr>Translate the text on p. 20!</vt:lpstr>
      <vt:lpstr>Translation</vt:lpstr>
      <vt:lpstr>Translate into English:</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Rule of Law</dc:title>
  <dc:creator>MJC</dc:creator>
  <cp:lastModifiedBy>korisnik</cp:lastModifiedBy>
  <cp:revision>8</cp:revision>
  <dcterms:created xsi:type="dcterms:W3CDTF">2018-10-23T12:52:30Z</dcterms:created>
  <dcterms:modified xsi:type="dcterms:W3CDTF">2018-10-31T09:23:57Z</dcterms:modified>
</cp:coreProperties>
</file>