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69" r:id="rId4"/>
    <p:sldId id="279" r:id="rId5"/>
    <p:sldId id="270" r:id="rId6"/>
    <p:sldId id="280" r:id="rId7"/>
    <p:sldId id="281" r:id="rId8"/>
    <p:sldId id="282" r:id="rId9"/>
    <p:sldId id="283" r:id="rId10"/>
    <p:sldId id="272" r:id="rId11"/>
    <p:sldId id="284" r:id="rId12"/>
    <p:sldId id="287" r:id="rId13"/>
    <p:sldId id="285" r:id="rId14"/>
    <p:sldId id="274" r:id="rId15"/>
    <p:sldId id="286" r:id="rId16"/>
    <p:sldId id="288" r:id="rId17"/>
    <p:sldId id="276" r:id="rId18"/>
    <p:sldId id="268" r:id="rId19"/>
    <p:sldId id="277" r:id="rId20"/>
    <p:sldId id="27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C5173E7-9A8D-471E-949F-D4B43A6401A2}" type="datetimeFigureOut">
              <a:rPr lang="en-US" smtClean="0"/>
              <a:pPr/>
              <a:t>11/14/2018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F26F059-36E8-4A66-9B49-0EFF456B5C6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5173E7-9A8D-471E-949F-D4B43A6401A2}" type="datetimeFigureOut">
              <a:rPr lang="en-US" smtClean="0"/>
              <a:pPr/>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6F059-36E8-4A66-9B49-0EFF456B5C6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5173E7-9A8D-471E-949F-D4B43A6401A2}" type="datetimeFigureOut">
              <a:rPr lang="en-US" smtClean="0"/>
              <a:pPr/>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6F059-36E8-4A66-9B49-0EFF456B5C6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5173E7-9A8D-471E-949F-D4B43A6401A2}" type="datetimeFigureOut">
              <a:rPr lang="en-US" smtClean="0"/>
              <a:pPr/>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6F059-36E8-4A66-9B49-0EFF456B5C6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C5173E7-9A8D-471E-949F-D4B43A6401A2}" type="datetimeFigureOut">
              <a:rPr lang="en-US" smtClean="0"/>
              <a:pPr/>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6F059-36E8-4A66-9B49-0EFF456B5C6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C5173E7-9A8D-471E-949F-D4B43A6401A2}" type="datetimeFigureOut">
              <a:rPr lang="en-US" smtClean="0"/>
              <a:pPr/>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6F059-36E8-4A66-9B49-0EFF456B5C6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C5173E7-9A8D-471E-949F-D4B43A6401A2}" type="datetimeFigureOut">
              <a:rPr lang="en-US" smtClean="0"/>
              <a:pPr/>
              <a:t>11/14/2018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26F059-36E8-4A66-9B49-0EFF456B5C6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C5173E7-9A8D-471E-949F-D4B43A6401A2}" type="datetimeFigureOut">
              <a:rPr lang="en-US" smtClean="0"/>
              <a:pPr/>
              <a:t>11/14/2018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26F059-36E8-4A66-9B49-0EFF456B5C6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5173E7-9A8D-471E-949F-D4B43A6401A2}" type="datetimeFigureOut">
              <a:rPr lang="en-US" smtClean="0"/>
              <a:pPr/>
              <a:t>11/14/2018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26F059-36E8-4A66-9B49-0EFF456B5C6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C5173E7-9A8D-471E-949F-D4B43A6401A2}" type="datetimeFigureOut">
              <a:rPr lang="en-US" smtClean="0"/>
              <a:pPr/>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6F059-36E8-4A66-9B49-0EFF456B5C6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C5173E7-9A8D-471E-949F-D4B43A6401A2}" type="datetimeFigureOut">
              <a:rPr lang="en-US" smtClean="0"/>
              <a:pPr/>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F26F059-36E8-4A66-9B49-0EFF456B5C6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C5173E7-9A8D-471E-949F-D4B43A6401A2}" type="datetimeFigureOut">
              <a:rPr lang="en-US" smtClean="0"/>
              <a:pPr/>
              <a:t>11/14/2018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F26F059-36E8-4A66-9B49-0EFF456B5C6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R6GPbImtO8k"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IZDd2v18vfw"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smtClean="0"/>
              <a:t>The Rule of Law</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b="1" i="1" dirty="0" smtClean="0"/>
              <a:t>Read a petition from the House of Commons to James I (1610), one of the first texts where the expression “the rule of law” was used:</a:t>
            </a:r>
            <a:endParaRPr lang="en-US" sz="2800" dirty="0"/>
          </a:p>
        </p:txBody>
      </p:sp>
      <p:sp>
        <p:nvSpPr>
          <p:cNvPr id="3" name="Content Placeholder 2"/>
          <p:cNvSpPr>
            <a:spLocks noGrp="1"/>
          </p:cNvSpPr>
          <p:nvPr>
            <p:ph idx="1"/>
          </p:nvPr>
        </p:nvSpPr>
        <p:spPr/>
        <p:txBody>
          <a:bodyPr>
            <a:normAutofit/>
          </a:bodyPr>
          <a:lstStyle/>
          <a:p>
            <a:pPr>
              <a:buNone/>
            </a:pPr>
            <a:r>
              <a:rPr lang="hr-HR" dirty="0" smtClean="0"/>
              <a:t>   </a:t>
            </a:r>
            <a:r>
              <a:rPr lang="en-GB" dirty="0" smtClean="0"/>
              <a:t>“Amongst many other points of happiness and freedom which your majesty's subjects of this kingdom have enjoyed under your royal progenitors, kings and queens of this realm, there is none which they have accounted more dear and precious than this, to be guided and governed by the certain </a:t>
            </a:r>
            <a:r>
              <a:rPr lang="en-GB" i="1" dirty="0" smtClean="0"/>
              <a:t>rule of the law</a:t>
            </a:r>
            <a:r>
              <a:rPr lang="en-GB" dirty="0" smtClean="0"/>
              <a:t> which </a:t>
            </a:r>
            <a:r>
              <a:rPr lang="en-GB" dirty="0" err="1" smtClean="0"/>
              <a:t>giveth</a:t>
            </a:r>
            <a:r>
              <a:rPr lang="en-GB" dirty="0" smtClean="0"/>
              <a:t> both to the head and members that which of right </a:t>
            </a:r>
            <a:r>
              <a:rPr lang="en-GB" dirty="0" err="1" smtClean="0"/>
              <a:t>belongeth</a:t>
            </a:r>
            <a:r>
              <a:rPr lang="en-GB" dirty="0" smtClean="0"/>
              <a:t> to them, and not by any uncertain or arbitrary form of government.”</a:t>
            </a:r>
            <a:endParaRPr lang="en-US" dirty="0" smtClean="0"/>
          </a:p>
          <a:p>
            <a:endParaRPr lang="hr-HR" dirty="0" smtClean="0"/>
          </a:p>
          <a:p>
            <a:endParaRPr lang="hr-HR" dirty="0" smtClean="0"/>
          </a:p>
          <a:p>
            <a:endParaRPr lang="hr-HR" dirty="0" smtClean="0"/>
          </a:p>
          <a:p>
            <a:endParaRPr lang="hr-HR" dirty="0" smtClean="0"/>
          </a:p>
          <a:p>
            <a:endParaRPr lang="hr-HR" dirty="0" smtClean="0"/>
          </a:p>
          <a:p>
            <a:endParaRPr lang="hr-HR" dirty="0" smtClean="0"/>
          </a:p>
          <a:p>
            <a:endParaRPr lang="hr-HR"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Bill of Rights</a:t>
            </a:r>
            <a:endParaRPr lang="en-US" dirty="0"/>
          </a:p>
        </p:txBody>
      </p:sp>
      <p:sp>
        <p:nvSpPr>
          <p:cNvPr id="3" name="Content Placeholder 2"/>
          <p:cNvSpPr>
            <a:spLocks noGrp="1"/>
          </p:cNvSpPr>
          <p:nvPr>
            <p:ph idx="1"/>
          </p:nvPr>
        </p:nvSpPr>
        <p:spPr/>
        <p:txBody>
          <a:bodyPr/>
          <a:lstStyle/>
          <a:p>
            <a:r>
              <a:rPr lang="en-US" dirty="0" smtClean="0"/>
              <a:t>Bill of </a:t>
            </a:r>
            <a:r>
              <a:rPr lang="hr-HR" dirty="0" smtClean="0"/>
              <a:t>R</a:t>
            </a:r>
            <a:r>
              <a:rPr lang="en-US" dirty="0" err="1" smtClean="0"/>
              <a:t>ights</a:t>
            </a:r>
            <a:r>
              <a:rPr lang="en-US" dirty="0" smtClean="0"/>
              <a:t> is an Act of the Parliament of England that deals with constitutional matters and sets out certain basic civil rights</a:t>
            </a:r>
            <a:endParaRPr lang="hr-HR" dirty="0" smtClean="0"/>
          </a:p>
          <a:p>
            <a:r>
              <a:rPr lang="hr-HR" dirty="0" smtClean="0"/>
              <a:t>Bill of Rights was the </a:t>
            </a:r>
            <a:r>
              <a:rPr lang="en-US" dirty="0" smtClean="0"/>
              <a:t>result of the long 17th-century struggle between the Stuart kings and the English people and Parliament</a:t>
            </a:r>
          </a:p>
          <a:p>
            <a:r>
              <a:rPr lang="hr-HR" dirty="0" smtClean="0"/>
              <a:t>It was an „</a:t>
            </a:r>
            <a:r>
              <a:rPr lang="en-US" dirty="0" smtClean="0"/>
              <a:t>Act Declaring the Rights and Liberties of the Subject and Settling the Succession of the Crown</a:t>
            </a:r>
            <a:r>
              <a:rPr lang="hr-HR" dirty="0" smtClean="0"/>
              <a:t>” and it was ratified on 16th December 1689</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Glorious revolution</a:t>
            </a:r>
            <a:endParaRPr lang="en-US" dirty="0"/>
          </a:p>
        </p:txBody>
      </p:sp>
      <p:sp>
        <p:nvSpPr>
          <p:cNvPr id="3" name="Content Placeholder 2"/>
          <p:cNvSpPr>
            <a:spLocks noGrp="1"/>
          </p:cNvSpPr>
          <p:nvPr>
            <p:ph idx="1"/>
          </p:nvPr>
        </p:nvSpPr>
        <p:spPr/>
        <p:txBody>
          <a:bodyPr/>
          <a:lstStyle/>
          <a:p>
            <a:r>
              <a:rPr lang="hr-HR" dirty="0" smtClean="0"/>
              <a:t>King James II declared that he would rule without a Parliament </a:t>
            </a:r>
          </a:p>
          <a:p>
            <a:r>
              <a:rPr lang="hr-HR" dirty="0" smtClean="0"/>
              <a:t>The bishop of London and a group of parlamentarians</a:t>
            </a:r>
            <a:r>
              <a:rPr lang="en-US" dirty="0" smtClean="0"/>
              <a:t> </a:t>
            </a:r>
            <a:r>
              <a:rPr lang="hr-HR" dirty="0" smtClean="0"/>
              <a:t>secretly invited the ruler of the Netherlands </a:t>
            </a:r>
            <a:r>
              <a:rPr lang="en-US" dirty="0" smtClean="0"/>
              <a:t>William of Orange</a:t>
            </a:r>
            <a:r>
              <a:rPr lang="hr-HR" dirty="0" smtClean="0"/>
              <a:t> </a:t>
            </a:r>
            <a:r>
              <a:rPr lang="en-US" dirty="0" smtClean="0"/>
              <a:t>to </a:t>
            </a:r>
            <a:r>
              <a:rPr lang="hr-HR" dirty="0" smtClean="0"/>
              <a:t>bring the army and </a:t>
            </a:r>
            <a:r>
              <a:rPr lang="en-US" dirty="0" smtClean="0"/>
              <a:t>overthrow the King</a:t>
            </a:r>
            <a:endParaRPr lang="hr-HR" dirty="0" smtClean="0"/>
          </a:p>
          <a:p>
            <a:r>
              <a:rPr lang="hr-HR" dirty="0" smtClean="0"/>
              <a:t>When he landed, the English Army deserted James and he fled to France</a:t>
            </a:r>
          </a:p>
          <a:p>
            <a:r>
              <a:rPr lang="hr-HR" dirty="0" smtClean="0"/>
              <a:t>Those events of 1688-89 were called Glorious Revolution or Bloodless Revolution</a:t>
            </a:r>
          </a:p>
          <a:p>
            <a:r>
              <a:rPr lang="hr-HR" dirty="0" smtClean="0">
                <a:hlinkClick r:id="rId2"/>
              </a:rPr>
              <a:t>https://www.youtube.com/watch?v=R6GPbImtO8k</a:t>
            </a:r>
            <a:r>
              <a:rPr lang="hr-HR" dirty="0" smtClean="0"/>
              <a:t> </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Significance</a:t>
            </a:r>
            <a:endParaRPr lang="en-US" dirty="0"/>
          </a:p>
        </p:txBody>
      </p:sp>
      <p:sp>
        <p:nvSpPr>
          <p:cNvPr id="3" name="Content Placeholder 2"/>
          <p:cNvSpPr>
            <a:spLocks noGrp="1"/>
          </p:cNvSpPr>
          <p:nvPr>
            <p:ph idx="1"/>
          </p:nvPr>
        </p:nvSpPr>
        <p:spPr/>
        <p:txBody>
          <a:bodyPr/>
          <a:lstStyle/>
          <a:p>
            <a:r>
              <a:rPr lang="en-US" dirty="0" smtClean="0"/>
              <a:t>Along with Magna </a:t>
            </a:r>
            <a:r>
              <a:rPr lang="en-US" dirty="0" err="1" smtClean="0"/>
              <a:t>Carta</a:t>
            </a:r>
            <a:r>
              <a:rPr lang="en-US" dirty="0" smtClean="0"/>
              <a:t>, the Petition of Right, the</a:t>
            </a:r>
            <a:r>
              <a:rPr lang="hr-HR" dirty="0" smtClean="0"/>
              <a:t> </a:t>
            </a:r>
            <a:r>
              <a:rPr lang="en-US" dirty="0" smtClean="0"/>
              <a:t>Habeas Corpus Act 1679 and the Parliament Acts 1911</a:t>
            </a:r>
            <a:r>
              <a:rPr lang="hr-HR" dirty="0" smtClean="0"/>
              <a:t> </a:t>
            </a:r>
            <a:r>
              <a:rPr lang="en-US" dirty="0" smtClean="0"/>
              <a:t>and 1949 work as the foundation of the </a:t>
            </a:r>
            <a:r>
              <a:rPr lang="en-US" dirty="0" err="1" smtClean="0"/>
              <a:t>uncodified</a:t>
            </a:r>
            <a:r>
              <a:rPr lang="hr-HR" dirty="0" smtClean="0"/>
              <a:t> </a:t>
            </a:r>
            <a:r>
              <a:rPr lang="en-US" dirty="0" smtClean="0"/>
              <a:t>British constitution</a:t>
            </a:r>
            <a:endParaRPr lang="hr-HR" dirty="0" smtClean="0"/>
          </a:p>
          <a:p>
            <a:r>
              <a:rPr lang="en-US" dirty="0" smtClean="0"/>
              <a:t>Along with the Act of Settlement 1701, the Bill of Rights is still in effect in all Commonwealth realms</a:t>
            </a:r>
            <a:endParaRPr lang="hr-HR" dirty="0" smtClean="0"/>
          </a:p>
          <a:p>
            <a:r>
              <a:rPr lang="en-US" dirty="0" smtClean="0"/>
              <a:t>The Bill of Rights 1689 was one of the inspirations for the United States Bill of Rights</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i="1" dirty="0" smtClean="0"/>
              <a:t>Read the extract from the Bill of Rights (1689)</a:t>
            </a:r>
            <a:r>
              <a:rPr lang="hr-HR" sz="2400" b="1" i="1" dirty="0" smtClean="0"/>
              <a:t> on p. 29-30</a:t>
            </a:r>
            <a:r>
              <a:rPr lang="en-GB" sz="2400" b="1" i="1" dirty="0" smtClean="0"/>
              <a:t>. Complete the following table listing the rights and prohibitions declared in the Bill of Rights.</a:t>
            </a:r>
            <a:endParaRPr lang="en-US" sz="2400" dirty="0"/>
          </a:p>
        </p:txBody>
      </p:sp>
      <p:graphicFrame>
        <p:nvGraphicFramePr>
          <p:cNvPr id="4" name="Content Placeholder 3"/>
          <p:cNvGraphicFramePr>
            <a:graphicFrameLocks noGrp="1"/>
          </p:cNvGraphicFramePr>
          <p:nvPr>
            <p:ph idx="1"/>
          </p:nvPr>
        </p:nvGraphicFramePr>
        <p:xfrm>
          <a:off x="457200" y="1935163"/>
          <a:ext cx="8229600" cy="185420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r>
                        <a:rPr lang="hr-HR" dirty="0" smtClean="0"/>
                        <a:t>Rights</a:t>
                      </a:r>
                      <a:endParaRPr lang="en-US" dirty="0"/>
                    </a:p>
                  </a:txBody>
                  <a:tcPr/>
                </a:tc>
                <a:tc>
                  <a:txBody>
                    <a:bodyPr/>
                    <a:lstStyle/>
                    <a:p>
                      <a:r>
                        <a:rPr lang="hr-HR" dirty="0" smtClean="0"/>
                        <a:t>Prohibitions</a:t>
                      </a:r>
                      <a:endParaRPr lang="en-US" dirty="0"/>
                    </a:p>
                  </a:txBody>
                  <a:tcPr/>
                </a:tc>
                <a:extLst>
                  <a:ext uri="{0D108BD9-81ED-4DB2-BD59-A6C34878D82A}">
                    <a16:rowId xmlns:a16="http://schemas.microsoft.com/office/drawing/2014/main" val="10000"/>
                  </a:ext>
                </a:extLst>
              </a:tr>
              <a:tr h="370840">
                <a:tc>
                  <a:txBody>
                    <a:bodyPr/>
                    <a:lstStyle/>
                    <a:p>
                      <a:endParaRPr lang="en-US"/>
                    </a:p>
                  </a:txBody>
                  <a:tcPr/>
                </a:tc>
                <a:tc>
                  <a:txBody>
                    <a:bodyPr/>
                    <a:lstStyle/>
                    <a:p>
                      <a:endParaRPr lang="en-US"/>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a:p>
                  </a:txBody>
                  <a:tcPr/>
                </a:tc>
                <a:tc>
                  <a:txBody>
                    <a:bodyPr/>
                    <a:lstStyle/>
                    <a:p>
                      <a:endParaRPr lang="en-US"/>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Rights of Parliament</a:t>
            </a:r>
            <a:endParaRPr lang="en-US" dirty="0"/>
          </a:p>
        </p:txBody>
      </p:sp>
      <p:sp>
        <p:nvSpPr>
          <p:cNvPr id="3" name="Content Placeholder 2"/>
          <p:cNvSpPr>
            <a:spLocks noGrp="1"/>
          </p:cNvSpPr>
          <p:nvPr>
            <p:ph idx="1"/>
          </p:nvPr>
        </p:nvSpPr>
        <p:spPr/>
        <p:txBody>
          <a:bodyPr/>
          <a:lstStyle/>
          <a:p>
            <a:r>
              <a:rPr lang="en-US" dirty="0" smtClean="0"/>
              <a:t>the requirement for regular parliaments</a:t>
            </a:r>
          </a:p>
          <a:p>
            <a:r>
              <a:rPr lang="en-US" dirty="0" smtClean="0"/>
              <a:t>free elections</a:t>
            </a:r>
            <a:endParaRPr lang="hr-HR" dirty="0" smtClean="0"/>
          </a:p>
          <a:p>
            <a:r>
              <a:rPr lang="en-US" dirty="0" smtClean="0"/>
              <a:t>freedom </a:t>
            </a:r>
            <a:r>
              <a:rPr lang="en-US" dirty="0" smtClean="0"/>
              <a:t>of speech in Parliament</a:t>
            </a:r>
          </a:p>
          <a:p>
            <a:r>
              <a:rPr lang="en-US" dirty="0" smtClean="0"/>
              <a:t>the right to petition the monarch should be without fear</a:t>
            </a:r>
            <a:r>
              <a:rPr lang="hr-HR" dirty="0" smtClean="0"/>
              <a:t> </a:t>
            </a:r>
            <a:r>
              <a:rPr lang="en-US" dirty="0" smtClean="0"/>
              <a:t>of retribution</a:t>
            </a:r>
          </a:p>
          <a:p>
            <a:r>
              <a:rPr lang="en-US" dirty="0" smtClean="0"/>
              <a:t>the freedom of speech and debates or proceedings in</a:t>
            </a:r>
            <a:r>
              <a:rPr lang="hr-HR" dirty="0" smtClean="0"/>
              <a:t> </a:t>
            </a:r>
            <a:r>
              <a:rPr lang="en-US" dirty="0" smtClean="0"/>
              <a:t>Parliament should not </a:t>
            </a:r>
            <a:r>
              <a:rPr lang="en-US" dirty="0" smtClean="0"/>
              <a:t>be </a:t>
            </a:r>
            <a:r>
              <a:rPr lang="en-US" dirty="0" smtClean="0"/>
              <a:t>impeached or questioned in</a:t>
            </a:r>
            <a:r>
              <a:rPr lang="hr-HR" dirty="0" smtClean="0"/>
              <a:t> </a:t>
            </a:r>
            <a:r>
              <a:rPr lang="en-US" dirty="0" smtClean="0"/>
              <a:t>any court or place out of Parliament</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Prohibitions</a:t>
            </a:r>
            <a:endParaRPr lang="en-US" dirty="0"/>
          </a:p>
        </p:txBody>
      </p:sp>
      <p:sp>
        <p:nvSpPr>
          <p:cNvPr id="3" name="Content Placeholder 2"/>
          <p:cNvSpPr>
            <a:spLocks noGrp="1"/>
          </p:cNvSpPr>
          <p:nvPr>
            <p:ph idx="1"/>
          </p:nvPr>
        </p:nvSpPr>
        <p:spPr/>
        <p:txBody>
          <a:bodyPr/>
          <a:lstStyle/>
          <a:p>
            <a:r>
              <a:rPr lang="hr-HR" dirty="0" smtClean="0"/>
              <a:t>L</a:t>
            </a:r>
            <a:r>
              <a:rPr lang="en-US" dirty="0" err="1" smtClean="0"/>
              <a:t>aws</a:t>
            </a:r>
            <a:r>
              <a:rPr lang="en-US" dirty="0" smtClean="0"/>
              <a:t> should not be dispensed with or suspended without</a:t>
            </a:r>
            <a:r>
              <a:rPr lang="hr-HR" dirty="0" smtClean="0"/>
              <a:t> </a:t>
            </a:r>
            <a:r>
              <a:rPr lang="en-US" dirty="0" smtClean="0"/>
              <a:t>the consent of Parliament</a:t>
            </a:r>
            <a:endParaRPr lang="hr-HR" dirty="0" smtClean="0"/>
          </a:p>
          <a:p>
            <a:r>
              <a:rPr lang="hr-HR" dirty="0" smtClean="0"/>
              <a:t>N</a:t>
            </a:r>
            <a:r>
              <a:rPr lang="en-US" dirty="0" smtClean="0"/>
              <a:t>o taxes should be imposed without the authority of</a:t>
            </a:r>
            <a:r>
              <a:rPr lang="hr-HR" dirty="0" smtClean="0"/>
              <a:t> </a:t>
            </a:r>
            <a:r>
              <a:rPr lang="en-US" dirty="0" smtClean="0"/>
              <a:t>Parliament</a:t>
            </a:r>
          </a:p>
          <a:p>
            <a:r>
              <a:rPr lang="hr-HR" dirty="0" smtClean="0"/>
              <a:t>N</a:t>
            </a:r>
            <a:r>
              <a:rPr lang="en-US" dirty="0" smtClean="0"/>
              <a:t>o standing army may be maintained during peace-time</a:t>
            </a:r>
            <a:r>
              <a:rPr lang="hr-HR" dirty="0" smtClean="0"/>
              <a:t> </a:t>
            </a:r>
            <a:r>
              <a:rPr lang="en-US" dirty="0" smtClean="0"/>
              <a:t>without the consent of Parliament</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Tasks</a:t>
            </a:r>
            <a:endParaRPr lang="en-US" dirty="0"/>
          </a:p>
        </p:txBody>
      </p:sp>
      <p:sp>
        <p:nvSpPr>
          <p:cNvPr id="3" name="Content Placeholder 2"/>
          <p:cNvSpPr>
            <a:spLocks noGrp="1"/>
          </p:cNvSpPr>
          <p:nvPr>
            <p:ph idx="1"/>
          </p:nvPr>
        </p:nvSpPr>
        <p:spPr/>
        <p:txBody>
          <a:bodyPr/>
          <a:lstStyle/>
          <a:p>
            <a:r>
              <a:rPr lang="hr-HR" dirty="0" smtClean="0"/>
              <a:t>Find all the collocations containing the word ‘law’ and explain </a:t>
            </a:r>
            <a:r>
              <a:rPr lang="hr-HR" dirty="0" err="1" smtClean="0"/>
              <a:t>their</a:t>
            </a:r>
            <a:r>
              <a:rPr lang="hr-HR" dirty="0" smtClean="0"/>
              <a:t> </a:t>
            </a:r>
            <a:r>
              <a:rPr lang="hr-HR" dirty="0" err="1" smtClean="0"/>
              <a:t>meaning</a:t>
            </a:r>
            <a:r>
              <a:rPr lang="hr-HR" dirty="0" smtClean="0"/>
              <a:t>;</a:t>
            </a:r>
            <a:endParaRPr lang="hr-HR" dirty="0" smtClean="0"/>
          </a:p>
          <a:p>
            <a:r>
              <a:rPr lang="hr-HR" dirty="0" err="1"/>
              <a:t>f</a:t>
            </a:r>
            <a:r>
              <a:rPr lang="hr-HR" dirty="0" err="1" smtClean="0"/>
              <a:t>ind</a:t>
            </a:r>
            <a:r>
              <a:rPr lang="hr-HR" dirty="0" smtClean="0"/>
              <a:t> </a:t>
            </a:r>
            <a:r>
              <a:rPr lang="hr-HR" dirty="0" smtClean="0"/>
              <a:t>legal doublets in </a:t>
            </a:r>
            <a:r>
              <a:rPr lang="hr-HR" dirty="0" err="1" smtClean="0"/>
              <a:t>the</a:t>
            </a:r>
            <a:r>
              <a:rPr lang="hr-HR" dirty="0" smtClean="0"/>
              <a:t> </a:t>
            </a:r>
            <a:r>
              <a:rPr lang="hr-HR" dirty="0" err="1" smtClean="0"/>
              <a:t>text</a:t>
            </a:r>
            <a:r>
              <a:rPr lang="hr-HR" dirty="0" smtClean="0"/>
              <a:t>;</a:t>
            </a:r>
            <a:endParaRPr lang="hr-HR" dirty="0" smtClean="0"/>
          </a:p>
          <a:p>
            <a:r>
              <a:rPr lang="hr-HR" dirty="0" err="1"/>
              <a:t>f</a:t>
            </a:r>
            <a:r>
              <a:rPr lang="hr-HR" dirty="0" err="1" smtClean="0"/>
              <a:t>ind</a:t>
            </a:r>
            <a:r>
              <a:rPr lang="hr-HR" dirty="0" smtClean="0"/>
              <a:t> </a:t>
            </a:r>
            <a:r>
              <a:rPr lang="hr-HR" dirty="0" smtClean="0"/>
              <a:t>modals used in the text and explain </a:t>
            </a:r>
            <a:r>
              <a:rPr lang="hr-HR" dirty="0" err="1" smtClean="0"/>
              <a:t>their</a:t>
            </a:r>
            <a:r>
              <a:rPr lang="hr-HR" dirty="0" smtClean="0"/>
              <a:t> </a:t>
            </a:r>
            <a:r>
              <a:rPr lang="hr-HR" dirty="0" err="1" smtClean="0"/>
              <a:t>meaning</a:t>
            </a:r>
            <a:r>
              <a:rPr lang="hr-HR" dirty="0" smtClean="0"/>
              <a: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533400" y="533400"/>
          <a:ext cx="8382000" cy="5495933"/>
        </p:xfrm>
        <a:graphic>
          <a:graphicData uri="http://schemas.openxmlformats.org/drawingml/2006/table">
            <a:tbl>
              <a:tblPr firstRow="1" bandRow="1">
                <a:tableStyleId>{5C22544A-7EE6-4342-B048-85BDC9FD1C3A}</a:tableStyleId>
              </a:tblPr>
              <a:tblGrid>
                <a:gridCol w="4191000">
                  <a:extLst>
                    <a:ext uri="{9D8B030D-6E8A-4147-A177-3AD203B41FA5}">
                      <a16:colId xmlns:a16="http://schemas.microsoft.com/office/drawing/2014/main" val="20000"/>
                    </a:ext>
                  </a:extLst>
                </a:gridCol>
                <a:gridCol w="4191000">
                  <a:extLst>
                    <a:ext uri="{9D8B030D-6E8A-4147-A177-3AD203B41FA5}">
                      <a16:colId xmlns:a16="http://schemas.microsoft.com/office/drawing/2014/main" val="20001"/>
                    </a:ext>
                  </a:extLst>
                </a:gridCol>
              </a:tblGrid>
              <a:tr h="307677">
                <a:tc>
                  <a:txBody>
                    <a:bodyPr/>
                    <a:lstStyle/>
                    <a:p>
                      <a:pPr marL="0" marR="0">
                        <a:lnSpc>
                          <a:spcPct val="107000"/>
                        </a:lnSpc>
                        <a:spcBef>
                          <a:spcPts val="0"/>
                        </a:spcBef>
                        <a:spcAft>
                          <a:spcPts val="0"/>
                        </a:spcAft>
                      </a:pPr>
                      <a:r>
                        <a:rPr lang="hr-HR" sz="1100" dirty="0" smtClean="0">
                          <a:latin typeface="Calibri"/>
                          <a:ea typeface="Calibri"/>
                          <a:cs typeface="Times New Roman"/>
                        </a:rPr>
                        <a:t>Match the words with their definitions:</a:t>
                      </a:r>
                      <a:endParaRPr lang="en-US" sz="1100" dirty="0">
                        <a:latin typeface="Calibri"/>
                        <a:ea typeface="Calibri"/>
                        <a:cs typeface="Times New Roman"/>
                      </a:endParaRPr>
                    </a:p>
                  </a:txBody>
                  <a:tcPr marL="66675" marR="66675" marT="66675" marB="66675"/>
                </a:tc>
                <a:tc>
                  <a:txBody>
                    <a:bodyPr/>
                    <a:lstStyle/>
                    <a:p>
                      <a:pPr marL="342900" marR="0" lvl="0" indent="-342900">
                        <a:lnSpc>
                          <a:spcPct val="107000"/>
                        </a:lnSpc>
                        <a:spcBef>
                          <a:spcPts val="0"/>
                        </a:spcBef>
                        <a:spcAft>
                          <a:spcPts val="0"/>
                        </a:spcAft>
                        <a:buFont typeface="+mj-lt"/>
                        <a:buNone/>
                      </a:pPr>
                      <a:endParaRPr lang="en-US" sz="1100" dirty="0">
                        <a:latin typeface="Calibri"/>
                        <a:ea typeface="Calibri"/>
                        <a:cs typeface="Times New Roman"/>
                      </a:endParaRPr>
                    </a:p>
                  </a:txBody>
                  <a:tcPr marL="66675" marR="66675" marT="66675" marB="66675"/>
                </a:tc>
                <a:extLst>
                  <a:ext uri="{0D108BD9-81ED-4DB2-BD59-A6C34878D82A}">
                    <a16:rowId xmlns:a16="http://schemas.microsoft.com/office/drawing/2014/main" val="10000"/>
                  </a:ext>
                </a:extLst>
              </a:tr>
              <a:tr h="307677">
                <a:tc>
                  <a:txBody>
                    <a:bodyPr/>
                    <a:lstStyle/>
                    <a:p>
                      <a:pPr marL="0" marR="0">
                        <a:lnSpc>
                          <a:spcPct val="107000"/>
                        </a:lnSpc>
                        <a:spcBef>
                          <a:spcPts val="0"/>
                        </a:spcBef>
                        <a:spcAft>
                          <a:spcPts val="0"/>
                        </a:spcAft>
                      </a:pPr>
                      <a:r>
                        <a:rPr lang="hr-HR" sz="1100" dirty="0" smtClean="0">
                          <a:latin typeface="+mj-lt"/>
                          <a:ea typeface="Calibri"/>
                          <a:cs typeface="Times New Roman"/>
                        </a:rPr>
                        <a:t>1. aforesaid</a:t>
                      </a:r>
                      <a:endParaRPr lang="en-US" sz="1100" dirty="0">
                        <a:latin typeface="+mj-lt"/>
                        <a:ea typeface="Calibri"/>
                        <a:cs typeface="Times New Roman"/>
                      </a:endParaRPr>
                    </a:p>
                  </a:txBody>
                  <a:tcPr marL="66675" marR="66675" marT="66675" marB="66675"/>
                </a:tc>
                <a:tc>
                  <a:txBody>
                    <a:bodyPr/>
                    <a:lstStyle/>
                    <a:p>
                      <a:pPr marL="342900" marR="0" lvl="0" indent="-342900">
                        <a:lnSpc>
                          <a:spcPct val="107000"/>
                        </a:lnSpc>
                        <a:spcBef>
                          <a:spcPts val="0"/>
                        </a:spcBef>
                        <a:spcAft>
                          <a:spcPts val="0"/>
                        </a:spcAft>
                        <a:buFont typeface="+mj-lt"/>
                        <a:buNone/>
                      </a:pPr>
                      <a:r>
                        <a:rPr lang="hr-HR" sz="1100" dirty="0" smtClean="0">
                          <a:latin typeface="+mj-lt"/>
                          <a:ea typeface="Calibri"/>
                          <a:cs typeface="Times New Roman"/>
                        </a:rPr>
                        <a:t>a.  Relating</a:t>
                      </a:r>
                      <a:r>
                        <a:rPr lang="hr-HR" sz="1100" baseline="0" dirty="0" smtClean="0">
                          <a:latin typeface="+mj-lt"/>
                          <a:ea typeface="Calibri"/>
                          <a:cs typeface="Times New Roman"/>
                        </a:rPr>
                        <a:t> to or concerning.</a:t>
                      </a:r>
                      <a:endParaRPr lang="en-US" sz="1100" dirty="0">
                        <a:latin typeface="+mj-lt"/>
                        <a:ea typeface="Calibri"/>
                        <a:cs typeface="Times New Roman"/>
                      </a:endParaRPr>
                    </a:p>
                  </a:txBody>
                  <a:tcPr marL="66675" marR="66675" marT="66675" marB="66675"/>
                </a:tc>
                <a:extLst>
                  <a:ext uri="{0D108BD9-81ED-4DB2-BD59-A6C34878D82A}">
                    <a16:rowId xmlns:a16="http://schemas.microsoft.com/office/drawing/2014/main" val="10001"/>
                  </a:ext>
                </a:extLst>
              </a:tr>
              <a:tr h="307677">
                <a:tc>
                  <a:txBody>
                    <a:bodyPr/>
                    <a:lstStyle/>
                    <a:p>
                      <a:pPr marL="0" marR="0">
                        <a:lnSpc>
                          <a:spcPct val="107000"/>
                        </a:lnSpc>
                        <a:spcBef>
                          <a:spcPts val="0"/>
                        </a:spcBef>
                        <a:spcAft>
                          <a:spcPts val="0"/>
                        </a:spcAft>
                      </a:pPr>
                      <a:r>
                        <a:rPr lang="en-GB" sz="1100" dirty="0">
                          <a:solidFill>
                            <a:srgbClr val="000000"/>
                          </a:solidFill>
                          <a:latin typeface="+mj-lt"/>
                          <a:ea typeface="Times New Roman"/>
                          <a:cs typeface="Times New Roman"/>
                        </a:rPr>
                        <a:t>2.bail</a:t>
                      </a:r>
                      <a:endParaRPr lang="en-US" sz="1100" dirty="0">
                        <a:latin typeface="+mj-lt"/>
                        <a:ea typeface="Calibri"/>
                        <a:cs typeface="Times New Roman"/>
                      </a:endParaRPr>
                    </a:p>
                  </a:txBody>
                  <a:tcPr marL="66675" marR="66675" marT="66675" marB="66675"/>
                </a:tc>
                <a:tc>
                  <a:txBody>
                    <a:bodyPr/>
                    <a:lstStyle/>
                    <a:p>
                      <a:pPr marL="342900" marR="0" lvl="0" indent="-342900">
                        <a:lnSpc>
                          <a:spcPct val="107000"/>
                        </a:lnSpc>
                        <a:spcBef>
                          <a:spcPts val="0"/>
                        </a:spcBef>
                        <a:spcAft>
                          <a:spcPts val="0"/>
                        </a:spcAft>
                        <a:buFont typeface="+mj-lt"/>
                        <a:buNone/>
                      </a:pPr>
                      <a:r>
                        <a:rPr lang="hr-HR" sz="1100" dirty="0" smtClean="0">
                          <a:solidFill>
                            <a:srgbClr val="000000"/>
                          </a:solidFill>
                          <a:latin typeface="+mj-lt"/>
                          <a:ea typeface="Times New Roman"/>
                          <a:cs typeface="Times New Roman"/>
                        </a:rPr>
                        <a:t>b.  </a:t>
                      </a:r>
                      <a:r>
                        <a:rPr lang="en-GB" sz="1100" dirty="0" smtClean="0">
                          <a:solidFill>
                            <a:srgbClr val="000000"/>
                          </a:solidFill>
                          <a:latin typeface="+mj-lt"/>
                          <a:ea typeface="Times New Roman"/>
                          <a:cs typeface="Times New Roman"/>
                        </a:rPr>
                        <a:t>A </a:t>
                      </a:r>
                      <a:r>
                        <a:rPr lang="en-GB" sz="1100" dirty="0">
                          <a:solidFill>
                            <a:srgbClr val="000000"/>
                          </a:solidFill>
                          <a:latin typeface="+mj-lt"/>
                          <a:ea typeface="Times New Roman"/>
                          <a:cs typeface="Times New Roman"/>
                        </a:rPr>
                        <a:t>special right</a:t>
                      </a:r>
                      <a:endParaRPr lang="en-US" sz="1100" dirty="0">
                        <a:latin typeface="+mj-lt"/>
                        <a:ea typeface="Calibri"/>
                        <a:cs typeface="Times New Roman"/>
                      </a:endParaRPr>
                    </a:p>
                  </a:txBody>
                  <a:tcPr marL="66675" marR="66675" marT="66675" marB="66675"/>
                </a:tc>
                <a:extLst>
                  <a:ext uri="{0D108BD9-81ED-4DB2-BD59-A6C34878D82A}">
                    <a16:rowId xmlns:a16="http://schemas.microsoft.com/office/drawing/2014/main" val="10002"/>
                  </a:ext>
                </a:extLst>
              </a:tr>
              <a:tr h="307677">
                <a:tc>
                  <a:txBody>
                    <a:bodyPr/>
                    <a:lstStyle/>
                    <a:p>
                      <a:pPr marL="0" marR="0">
                        <a:lnSpc>
                          <a:spcPct val="107000"/>
                        </a:lnSpc>
                        <a:spcBef>
                          <a:spcPts val="0"/>
                        </a:spcBef>
                        <a:spcAft>
                          <a:spcPts val="0"/>
                        </a:spcAft>
                      </a:pPr>
                      <a:r>
                        <a:rPr lang="en-GB" sz="1100" dirty="0">
                          <a:solidFill>
                            <a:srgbClr val="000000"/>
                          </a:solidFill>
                          <a:latin typeface="+mj-lt"/>
                          <a:ea typeface="Times New Roman"/>
                          <a:cs typeface="Times New Roman"/>
                        </a:rPr>
                        <a:t>3.commitment</a:t>
                      </a:r>
                      <a:endParaRPr lang="en-US" sz="1100" dirty="0">
                        <a:latin typeface="+mj-lt"/>
                        <a:ea typeface="Calibri"/>
                        <a:cs typeface="Times New Roman"/>
                      </a:endParaRPr>
                    </a:p>
                  </a:txBody>
                  <a:tcPr marL="66675" marR="66675" marT="66675" marB="66675"/>
                </a:tc>
                <a:tc>
                  <a:txBody>
                    <a:bodyPr/>
                    <a:lstStyle/>
                    <a:p>
                      <a:pPr marL="342900" marR="0" lvl="0" indent="-342900">
                        <a:lnSpc>
                          <a:spcPct val="107000"/>
                        </a:lnSpc>
                        <a:spcBef>
                          <a:spcPts val="0"/>
                        </a:spcBef>
                        <a:spcAft>
                          <a:spcPts val="0"/>
                        </a:spcAft>
                        <a:buFont typeface="+mj-lt"/>
                        <a:buNone/>
                      </a:pPr>
                      <a:r>
                        <a:rPr lang="hr-HR" sz="1100" dirty="0" smtClean="0">
                          <a:solidFill>
                            <a:srgbClr val="000000"/>
                          </a:solidFill>
                          <a:latin typeface="+mj-lt"/>
                          <a:ea typeface="Times New Roman"/>
                          <a:cs typeface="Times New Roman"/>
                        </a:rPr>
                        <a:t>c.</a:t>
                      </a:r>
                      <a:r>
                        <a:rPr lang="hr-HR" sz="1100" baseline="0" dirty="0" smtClean="0">
                          <a:solidFill>
                            <a:srgbClr val="000000"/>
                          </a:solidFill>
                          <a:latin typeface="+mj-lt"/>
                          <a:ea typeface="Times New Roman"/>
                          <a:cs typeface="Times New Roman"/>
                        </a:rPr>
                        <a:t> </a:t>
                      </a:r>
                      <a:r>
                        <a:rPr lang="en-GB" sz="1100" dirty="0" smtClean="0">
                          <a:solidFill>
                            <a:srgbClr val="000000"/>
                          </a:solidFill>
                          <a:latin typeface="+mj-lt"/>
                          <a:ea typeface="Times New Roman"/>
                          <a:cs typeface="Times New Roman"/>
                        </a:rPr>
                        <a:t>The </a:t>
                      </a:r>
                      <a:r>
                        <a:rPr lang="en-GB" sz="1100" dirty="0">
                          <a:solidFill>
                            <a:srgbClr val="000000"/>
                          </a:solidFill>
                          <a:latin typeface="+mj-lt"/>
                          <a:ea typeface="Times New Roman"/>
                          <a:cs typeface="Times New Roman"/>
                        </a:rPr>
                        <a:t>act of taking away a property or right as a punishment</a:t>
                      </a:r>
                      <a:endParaRPr lang="en-US" sz="1100" dirty="0">
                        <a:latin typeface="+mj-lt"/>
                        <a:ea typeface="Calibri"/>
                        <a:cs typeface="Times New Roman"/>
                      </a:endParaRPr>
                    </a:p>
                  </a:txBody>
                  <a:tcPr marL="66675" marR="66675" marT="66675" marB="66675"/>
                </a:tc>
                <a:extLst>
                  <a:ext uri="{0D108BD9-81ED-4DB2-BD59-A6C34878D82A}">
                    <a16:rowId xmlns:a16="http://schemas.microsoft.com/office/drawing/2014/main" val="10003"/>
                  </a:ext>
                </a:extLst>
              </a:tr>
              <a:tr h="307677">
                <a:tc>
                  <a:txBody>
                    <a:bodyPr/>
                    <a:lstStyle/>
                    <a:p>
                      <a:pPr marL="0" marR="0">
                        <a:lnSpc>
                          <a:spcPct val="107000"/>
                        </a:lnSpc>
                        <a:spcBef>
                          <a:spcPts val="0"/>
                        </a:spcBef>
                        <a:spcAft>
                          <a:spcPts val="0"/>
                        </a:spcAft>
                      </a:pPr>
                      <a:r>
                        <a:rPr lang="en-GB" sz="1100" dirty="0">
                          <a:solidFill>
                            <a:srgbClr val="000000"/>
                          </a:solidFill>
                          <a:latin typeface="+mj-lt"/>
                          <a:ea typeface="Times New Roman"/>
                          <a:cs typeface="Times New Roman"/>
                        </a:rPr>
                        <a:t>4.consent</a:t>
                      </a:r>
                      <a:endParaRPr lang="en-US" sz="1100" dirty="0">
                        <a:latin typeface="+mj-lt"/>
                        <a:ea typeface="Calibri"/>
                        <a:cs typeface="Times New Roman"/>
                      </a:endParaRPr>
                    </a:p>
                  </a:txBody>
                  <a:tcPr marL="66675" marR="66675" marT="66675" marB="66675"/>
                </a:tc>
                <a:tc>
                  <a:txBody>
                    <a:bodyPr/>
                    <a:lstStyle/>
                    <a:p>
                      <a:pPr marL="342900" marR="0" lvl="0" indent="-342900">
                        <a:lnSpc>
                          <a:spcPct val="107000"/>
                        </a:lnSpc>
                        <a:spcBef>
                          <a:spcPts val="0"/>
                        </a:spcBef>
                        <a:spcAft>
                          <a:spcPts val="0"/>
                        </a:spcAft>
                        <a:buFont typeface="+mj-lt"/>
                        <a:buNone/>
                      </a:pPr>
                      <a:r>
                        <a:rPr lang="hr-HR" sz="1100" dirty="0" smtClean="0">
                          <a:solidFill>
                            <a:srgbClr val="000000"/>
                          </a:solidFill>
                          <a:latin typeface="+mj-lt"/>
                          <a:ea typeface="Times New Roman"/>
                          <a:cs typeface="Times New Roman"/>
                        </a:rPr>
                        <a:t>d. </a:t>
                      </a:r>
                      <a:r>
                        <a:rPr lang="en-GB" sz="1100" dirty="0" smtClean="0">
                          <a:solidFill>
                            <a:srgbClr val="000000"/>
                          </a:solidFill>
                          <a:latin typeface="+mj-lt"/>
                          <a:ea typeface="Times New Roman"/>
                          <a:cs typeface="Times New Roman"/>
                        </a:rPr>
                        <a:t>An </a:t>
                      </a:r>
                      <a:r>
                        <a:rPr lang="en-GB" sz="1100" dirty="0">
                          <a:solidFill>
                            <a:srgbClr val="000000"/>
                          </a:solidFill>
                          <a:latin typeface="+mj-lt"/>
                          <a:ea typeface="Times New Roman"/>
                          <a:cs typeface="Times New Roman"/>
                        </a:rPr>
                        <a:t>order for sending someone to prison</a:t>
                      </a:r>
                      <a:endParaRPr lang="en-US" sz="1100" dirty="0">
                        <a:latin typeface="+mj-lt"/>
                        <a:ea typeface="Calibri"/>
                        <a:cs typeface="Times New Roman"/>
                      </a:endParaRPr>
                    </a:p>
                  </a:txBody>
                  <a:tcPr marL="66675" marR="66675" marT="66675" marB="66675"/>
                </a:tc>
                <a:extLst>
                  <a:ext uri="{0D108BD9-81ED-4DB2-BD59-A6C34878D82A}">
                    <a16:rowId xmlns:a16="http://schemas.microsoft.com/office/drawing/2014/main" val="10004"/>
                  </a:ext>
                </a:extLst>
              </a:tr>
              <a:tr h="307677">
                <a:tc>
                  <a:txBody>
                    <a:bodyPr/>
                    <a:lstStyle/>
                    <a:p>
                      <a:pPr marL="0" marR="0">
                        <a:lnSpc>
                          <a:spcPct val="107000"/>
                        </a:lnSpc>
                        <a:spcBef>
                          <a:spcPts val="0"/>
                        </a:spcBef>
                        <a:spcAft>
                          <a:spcPts val="0"/>
                        </a:spcAft>
                      </a:pPr>
                      <a:r>
                        <a:rPr lang="en-GB" sz="1100">
                          <a:solidFill>
                            <a:srgbClr val="000000"/>
                          </a:solidFill>
                          <a:latin typeface="+mj-lt"/>
                          <a:ea typeface="Times New Roman"/>
                          <a:cs typeface="Times New Roman"/>
                        </a:rPr>
                        <a:t>5.dispense with</a:t>
                      </a:r>
                      <a:endParaRPr lang="en-US" sz="1100">
                        <a:latin typeface="+mj-lt"/>
                        <a:ea typeface="Calibri"/>
                        <a:cs typeface="Times New Roman"/>
                      </a:endParaRPr>
                    </a:p>
                  </a:txBody>
                  <a:tcPr marL="66675" marR="66675" marT="66675" marB="66675"/>
                </a:tc>
                <a:tc>
                  <a:txBody>
                    <a:bodyPr/>
                    <a:lstStyle/>
                    <a:p>
                      <a:pPr marL="342900" marR="0" lvl="0" indent="-342900">
                        <a:lnSpc>
                          <a:spcPct val="107000"/>
                        </a:lnSpc>
                        <a:spcBef>
                          <a:spcPts val="0"/>
                        </a:spcBef>
                        <a:spcAft>
                          <a:spcPts val="0"/>
                        </a:spcAft>
                        <a:buFont typeface="+mj-lt"/>
                        <a:buNone/>
                      </a:pPr>
                      <a:r>
                        <a:rPr lang="hr-HR" sz="1100" dirty="0" smtClean="0">
                          <a:solidFill>
                            <a:srgbClr val="000000"/>
                          </a:solidFill>
                          <a:latin typeface="+mj-lt"/>
                          <a:ea typeface="Times New Roman"/>
                          <a:cs typeface="Times New Roman"/>
                        </a:rPr>
                        <a:t>e. </a:t>
                      </a:r>
                      <a:r>
                        <a:rPr lang="en-GB" sz="1100" dirty="0" smtClean="0">
                          <a:solidFill>
                            <a:srgbClr val="000000"/>
                          </a:solidFill>
                          <a:latin typeface="+mj-lt"/>
                          <a:ea typeface="Times New Roman"/>
                          <a:cs typeface="Times New Roman"/>
                        </a:rPr>
                        <a:t>To </a:t>
                      </a:r>
                      <a:r>
                        <a:rPr lang="en-GB" sz="1100" dirty="0">
                          <a:solidFill>
                            <a:srgbClr val="000000"/>
                          </a:solidFill>
                          <a:latin typeface="+mj-lt"/>
                          <a:ea typeface="Times New Roman"/>
                          <a:cs typeface="Times New Roman"/>
                        </a:rPr>
                        <a:t>stop </a:t>
                      </a:r>
                      <a:r>
                        <a:rPr lang="en-GB" sz="1100" dirty="0" smtClean="0">
                          <a:solidFill>
                            <a:srgbClr val="000000"/>
                          </a:solidFill>
                          <a:latin typeface="+mj-lt"/>
                          <a:ea typeface="Times New Roman"/>
                          <a:cs typeface="Times New Roman"/>
                        </a:rPr>
                        <a:t>s</a:t>
                      </a:r>
                      <a:r>
                        <a:rPr lang="hr-HR" sz="1100" dirty="0" smtClean="0">
                          <a:solidFill>
                            <a:srgbClr val="000000"/>
                          </a:solidFill>
                          <a:latin typeface="+mj-lt"/>
                          <a:ea typeface="Times New Roman"/>
                          <a:cs typeface="Times New Roman"/>
                        </a:rPr>
                        <a:t>omething</a:t>
                      </a:r>
                      <a:r>
                        <a:rPr lang="en-GB" sz="1100" dirty="0" smtClean="0">
                          <a:solidFill>
                            <a:srgbClr val="000000"/>
                          </a:solidFill>
                          <a:latin typeface="+mj-lt"/>
                          <a:ea typeface="Times New Roman"/>
                          <a:cs typeface="Times New Roman"/>
                        </a:rPr>
                        <a:t> </a:t>
                      </a:r>
                      <a:r>
                        <a:rPr lang="en-GB" sz="1100" dirty="0">
                          <a:solidFill>
                            <a:srgbClr val="000000"/>
                          </a:solidFill>
                          <a:latin typeface="+mj-lt"/>
                          <a:ea typeface="Times New Roman"/>
                          <a:cs typeface="Times New Roman"/>
                        </a:rPr>
                        <a:t>happening for a period of time</a:t>
                      </a:r>
                      <a:endParaRPr lang="en-US" sz="1100" dirty="0">
                        <a:latin typeface="+mj-lt"/>
                        <a:ea typeface="Calibri"/>
                        <a:cs typeface="Times New Roman"/>
                      </a:endParaRPr>
                    </a:p>
                  </a:txBody>
                  <a:tcPr marL="66675" marR="66675" marT="66675" marB="66675"/>
                </a:tc>
                <a:extLst>
                  <a:ext uri="{0D108BD9-81ED-4DB2-BD59-A6C34878D82A}">
                    <a16:rowId xmlns:a16="http://schemas.microsoft.com/office/drawing/2014/main" val="10005"/>
                  </a:ext>
                </a:extLst>
              </a:tr>
              <a:tr h="307677">
                <a:tc>
                  <a:txBody>
                    <a:bodyPr/>
                    <a:lstStyle/>
                    <a:p>
                      <a:pPr marL="0" marR="0">
                        <a:lnSpc>
                          <a:spcPct val="107000"/>
                        </a:lnSpc>
                        <a:spcBef>
                          <a:spcPts val="0"/>
                        </a:spcBef>
                        <a:spcAft>
                          <a:spcPts val="0"/>
                        </a:spcAft>
                      </a:pPr>
                      <a:r>
                        <a:rPr lang="en-GB" sz="1100">
                          <a:solidFill>
                            <a:srgbClr val="000000"/>
                          </a:solidFill>
                          <a:latin typeface="+mj-lt"/>
                          <a:ea typeface="Times New Roman"/>
                          <a:cs typeface="Times New Roman"/>
                        </a:rPr>
                        <a:t>6.execute</a:t>
                      </a:r>
                      <a:endParaRPr lang="en-US" sz="1100">
                        <a:latin typeface="+mj-lt"/>
                        <a:ea typeface="Calibri"/>
                        <a:cs typeface="Times New Roman"/>
                      </a:endParaRPr>
                    </a:p>
                  </a:txBody>
                  <a:tcPr marL="66675" marR="66675" marT="66675" marB="66675"/>
                </a:tc>
                <a:tc>
                  <a:txBody>
                    <a:bodyPr/>
                    <a:lstStyle/>
                    <a:p>
                      <a:pPr marL="342900" marR="0" lvl="0" indent="-342900">
                        <a:lnSpc>
                          <a:spcPct val="107000"/>
                        </a:lnSpc>
                        <a:spcBef>
                          <a:spcPts val="0"/>
                        </a:spcBef>
                        <a:spcAft>
                          <a:spcPts val="0"/>
                        </a:spcAft>
                        <a:buFont typeface="+mj-lt"/>
                        <a:buNone/>
                      </a:pPr>
                      <a:r>
                        <a:rPr lang="hr-HR" sz="1100" dirty="0" smtClean="0">
                          <a:solidFill>
                            <a:srgbClr val="000000"/>
                          </a:solidFill>
                          <a:latin typeface="+mj-lt"/>
                          <a:ea typeface="Times New Roman"/>
                          <a:cs typeface="Times New Roman"/>
                        </a:rPr>
                        <a:t>f. </a:t>
                      </a:r>
                      <a:r>
                        <a:rPr lang="en-GB" sz="1100" dirty="0" smtClean="0">
                          <a:solidFill>
                            <a:srgbClr val="000000"/>
                          </a:solidFill>
                          <a:latin typeface="+mj-lt"/>
                          <a:ea typeface="Times New Roman"/>
                          <a:cs typeface="Times New Roman"/>
                        </a:rPr>
                        <a:t>To </a:t>
                      </a:r>
                      <a:r>
                        <a:rPr lang="en-GB" sz="1100" dirty="0">
                          <a:solidFill>
                            <a:srgbClr val="000000"/>
                          </a:solidFill>
                          <a:latin typeface="+mj-lt"/>
                          <a:ea typeface="Times New Roman"/>
                          <a:cs typeface="Times New Roman"/>
                        </a:rPr>
                        <a:t>charge a person with treason before Parliament</a:t>
                      </a:r>
                      <a:endParaRPr lang="en-US" sz="1100" dirty="0">
                        <a:latin typeface="+mj-lt"/>
                        <a:ea typeface="Calibri"/>
                        <a:cs typeface="Times New Roman"/>
                      </a:endParaRPr>
                    </a:p>
                  </a:txBody>
                  <a:tcPr marL="66675" marR="66675" marT="66675" marB="66675"/>
                </a:tc>
                <a:extLst>
                  <a:ext uri="{0D108BD9-81ED-4DB2-BD59-A6C34878D82A}">
                    <a16:rowId xmlns:a16="http://schemas.microsoft.com/office/drawing/2014/main" val="10006"/>
                  </a:ext>
                </a:extLst>
              </a:tr>
              <a:tr h="307677">
                <a:tc>
                  <a:txBody>
                    <a:bodyPr/>
                    <a:lstStyle/>
                    <a:p>
                      <a:pPr marL="0" marR="0">
                        <a:lnSpc>
                          <a:spcPct val="107000"/>
                        </a:lnSpc>
                        <a:spcBef>
                          <a:spcPts val="0"/>
                        </a:spcBef>
                        <a:spcAft>
                          <a:spcPts val="0"/>
                        </a:spcAft>
                      </a:pPr>
                      <a:r>
                        <a:rPr lang="en-GB" sz="1100">
                          <a:solidFill>
                            <a:srgbClr val="000000"/>
                          </a:solidFill>
                          <a:latin typeface="+mj-lt"/>
                          <a:ea typeface="Times New Roman"/>
                          <a:cs typeface="Times New Roman"/>
                        </a:rPr>
                        <a:t>7.forfeiture</a:t>
                      </a:r>
                      <a:endParaRPr lang="en-US" sz="1100">
                        <a:latin typeface="+mj-lt"/>
                        <a:ea typeface="Calibri"/>
                        <a:cs typeface="Times New Roman"/>
                      </a:endParaRPr>
                    </a:p>
                  </a:txBody>
                  <a:tcPr marL="66675" marR="66675" marT="66675" marB="66675"/>
                </a:tc>
                <a:tc>
                  <a:txBody>
                    <a:bodyPr/>
                    <a:lstStyle/>
                    <a:p>
                      <a:pPr marL="342900" marR="0" lvl="0" indent="-342900">
                        <a:lnSpc>
                          <a:spcPct val="107000"/>
                        </a:lnSpc>
                        <a:spcBef>
                          <a:spcPts val="0"/>
                        </a:spcBef>
                        <a:spcAft>
                          <a:spcPts val="0"/>
                        </a:spcAft>
                        <a:buFont typeface="+mj-lt"/>
                        <a:buNone/>
                      </a:pPr>
                      <a:r>
                        <a:rPr lang="hr-HR" sz="1100" dirty="0" smtClean="0">
                          <a:solidFill>
                            <a:srgbClr val="000000"/>
                          </a:solidFill>
                          <a:latin typeface="+mj-lt"/>
                          <a:ea typeface="Times New Roman"/>
                          <a:cs typeface="Times New Roman"/>
                        </a:rPr>
                        <a:t>g. </a:t>
                      </a:r>
                      <a:r>
                        <a:rPr lang="en-GB" sz="1100" dirty="0" smtClean="0">
                          <a:solidFill>
                            <a:srgbClr val="000000"/>
                          </a:solidFill>
                          <a:latin typeface="+mj-lt"/>
                          <a:ea typeface="Times New Roman"/>
                          <a:cs typeface="Times New Roman"/>
                        </a:rPr>
                        <a:t>Agreement </a:t>
                      </a:r>
                      <a:r>
                        <a:rPr lang="en-GB" sz="1100" dirty="0">
                          <a:solidFill>
                            <a:srgbClr val="000000"/>
                          </a:solidFill>
                          <a:latin typeface="+mj-lt"/>
                          <a:ea typeface="Times New Roman"/>
                          <a:cs typeface="Times New Roman"/>
                        </a:rPr>
                        <a:t>or permission </a:t>
                      </a:r>
                      <a:endParaRPr lang="en-US" sz="1100" dirty="0">
                        <a:latin typeface="+mj-lt"/>
                        <a:ea typeface="Calibri"/>
                        <a:cs typeface="Times New Roman"/>
                      </a:endParaRPr>
                    </a:p>
                  </a:txBody>
                  <a:tcPr marL="66675" marR="66675" marT="66675" marB="66675"/>
                </a:tc>
                <a:extLst>
                  <a:ext uri="{0D108BD9-81ED-4DB2-BD59-A6C34878D82A}">
                    <a16:rowId xmlns:a16="http://schemas.microsoft.com/office/drawing/2014/main" val="10007"/>
                  </a:ext>
                </a:extLst>
              </a:tr>
              <a:tr h="307677">
                <a:tc>
                  <a:txBody>
                    <a:bodyPr/>
                    <a:lstStyle/>
                    <a:p>
                      <a:pPr marL="0" marR="0">
                        <a:lnSpc>
                          <a:spcPct val="107000"/>
                        </a:lnSpc>
                        <a:spcBef>
                          <a:spcPts val="0"/>
                        </a:spcBef>
                        <a:spcAft>
                          <a:spcPts val="0"/>
                        </a:spcAft>
                      </a:pPr>
                      <a:r>
                        <a:rPr lang="en-GB" sz="1100" dirty="0">
                          <a:solidFill>
                            <a:srgbClr val="000000"/>
                          </a:solidFill>
                          <a:latin typeface="+mj-lt"/>
                          <a:ea typeface="Times New Roman"/>
                          <a:cs typeface="Times New Roman"/>
                        </a:rPr>
                        <a:t>8.freeholder</a:t>
                      </a:r>
                      <a:endParaRPr lang="en-US" sz="1100" dirty="0">
                        <a:latin typeface="+mj-lt"/>
                        <a:ea typeface="Calibri"/>
                        <a:cs typeface="Times New Roman"/>
                      </a:endParaRPr>
                    </a:p>
                  </a:txBody>
                  <a:tcPr marL="66675" marR="66675" marT="66675" marB="66675"/>
                </a:tc>
                <a:tc>
                  <a:txBody>
                    <a:bodyPr/>
                    <a:lstStyle/>
                    <a:p>
                      <a:pPr marL="342900" marR="0" lvl="0" indent="-342900">
                        <a:lnSpc>
                          <a:spcPct val="107000"/>
                        </a:lnSpc>
                        <a:spcBef>
                          <a:spcPts val="0"/>
                        </a:spcBef>
                        <a:spcAft>
                          <a:spcPts val="0"/>
                        </a:spcAft>
                        <a:buFont typeface="+mj-lt"/>
                        <a:buNone/>
                      </a:pPr>
                      <a:r>
                        <a:rPr lang="hr-HR" sz="1100" dirty="0" smtClean="0">
                          <a:solidFill>
                            <a:srgbClr val="000000"/>
                          </a:solidFill>
                          <a:latin typeface="+mj-lt"/>
                          <a:ea typeface="Times New Roman"/>
                          <a:cs typeface="Times New Roman"/>
                        </a:rPr>
                        <a:t>h.</a:t>
                      </a:r>
                      <a:r>
                        <a:rPr lang="en-GB" sz="1100" dirty="0" smtClean="0">
                          <a:solidFill>
                            <a:srgbClr val="000000"/>
                          </a:solidFill>
                          <a:latin typeface="+mj-lt"/>
                          <a:ea typeface="Times New Roman"/>
                          <a:cs typeface="Times New Roman"/>
                        </a:rPr>
                        <a:t>Payment </a:t>
                      </a:r>
                      <a:r>
                        <a:rPr lang="en-GB" sz="1100" dirty="0">
                          <a:solidFill>
                            <a:srgbClr val="000000"/>
                          </a:solidFill>
                          <a:latin typeface="+mj-lt"/>
                          <a:ea typeface="Times New Roman"/>
                          <a:cs typeface="Times New Roman"/>
                        </a:rPr>
                        <a:t>made to a court to release an arrested person</a:t>
                      </a:r>
                      <a:endParaRPr lang="en-US" sz="1100" dirty="0">
                        <a:latin typeface="+mj-lt"/>
                        <a:ea typeface="Calibri"/>
                        <a:cs typeface="Times New Roman"/>
                      </a:endParaRPr>
                    </a:p>
                  </a:txBody>
                  <a:tcPr marL="66675" marR="66675" marT="66675" marB="66675"/>
                </a:tc>
                <a:extLst>
                  <a:ext uri="{0D108BD9-81ED-4DB2-BD59-A6C34878D82A}">
                    <a16:rowId xmlns:a16="http://schemas.microsoft.com/office/drawing/2014/main" val="10008"/>
                  </a:ext>
                </a:extLst>
              </a:tr>
              <a:tr h="307677">
                <a:tc>
                  <a:txBody>
                    <a:bodyPr/>
                    <a:lstStyle/>
                    <a:p>
                      <a:pPr marL="0" marR="0">
                        <a:lnSpc>
                          <a:spcPct val="107000"/>
                        </a:lnSpc>
                        <a:spcBef>
                          <a:spcPts val="0"/>
                        </a:spcBef>
                        <a:spcAft>
                          <a:spcPts val="0"/>
                        </a:spcAft>
                      </a:pPr>
                      <a:r>
                        <a:rPr lang="en-GB" sz="1100">
                          <a:solidFill>
                            <a:srgbClr val="000000"/>
                          </a:solidFill>
                          <a:latin typeface="+mj-lt"/>
                          <a:ea typeface="Times New Roman"/>
                          <a:cs typeface="Times New Roman"/>
                        </a:rPr>
                        <a:t>9.grant (v.)</a:t>
                      </a:r>
                      <a:endParaRPr lang="en-US" sz="1100">
                        <a:latin typeface="+mj-lt"/>
                        <a:ea typeface="Calibri"/>
                        <a:cs typeface="Times New Roman"/>
                      </a:endParaRPr>
                    </a:p>
                  </a:txBody>
                  <a:tcPr marL="66675" marR="66675" marT="66675" marB="66675"/>
                </a:tc>
                <a:tc>
                  <a:txBody>
                    <a:bodyPr/>
                    <a:lstStyle/>
                    <a:p>
                      <a:pPr marL="342900" marR="0" lvl="0" indent="-342900">
                        <a:lnSpc>
                          <a:spcPct val="107000"/>
                        </a:lnSpc>
                        <a:spcBef>
                          <a:spcPts val="0"/>
                        </a:spcBef>
                        <a:spcAft>
                          <a:spcPts val="0"/>
                        </a:spcAft>
                        <a:buFont typeface="+mj-lt"/>
                        <a:buNone/>
                      </a:pPr>
                      <a:r>
                        <a:rPr lang="hr-HR" sz="1100" dirty="0" smtClean="0">
                          <a:solidFill>
                            <a:srgbClr val="000000"/>
                          </a:solidFill>
                          <a:latin typeface="+mj-lt"/>
                          <a:ea typeface="Times New Roman"/>
                          <a:cs typeface="Times New Roman"/>
                        </a:rPr>
                        <a:t>i. </a:t>
                      </a:r>
                      <a:r>
                        <a:rPr lang="en-GB" sz="1100" dirty="0" smtClean="0">
                          <a:solidFill>
                            <a:srgbClr val="000000"/>
                          </a:solidFill>
                          <a:latin typeface="+mj-lt"/>
                          <a:ea typeface="Times New Roman"/>
                          <a:cs typeface="Times New Roman"/>
                        </a:rPr>
                        <a:t>To </a:t>
                      </a:r>
                      <a:r>
                        <a:rPr lang="en-GB" sz="1100" dirty="0">
                          <a:solidFill>
                            <a:srgbClr val="000000"/>
                          </a:solidFill>
                          <a:latin typeface="+mj-lt"/>
                          <a:ea typeface="Times New Roman"/>
                          <a:cs typeface="Times New Roman"/>
                        </a:rPr>
                        <a:t>demand payment of a tax or an extra payment and to collect it</a:t>
                      </a:r>
                      <a:endParaRPr lang="en-US" sz="1100" dirty="0">
                        <a:latin typeface="+mj-lt"/>
                        <a:ea typeface="Calibri"/>
                        <a:cs typeface="Times New Roman"/>
                      </a:endParaRPr>
                    </a:p>
                  </a:txBody>
                  <a:tcPr marL="66675" marR="66675" marT="66675" marB="66675"/>
                </a:tc>
                <a:extLst>
                  <a:ext uri="{0D108BD9-81ED-4DB2-BD59-A6C34878D82A}">
                    <a16:rowId xmlns:a16="http://schemas.microsoft.com/office/drawing/2014/main" val="10009"/>
                  </a:ext>
                </a:extLst>
              </a:tr>
              <a:tr h="307677">
                <a:tc>
                  <a:txBody>
                    <a:bodyPr/>
                    <a:lstStyle/>
                    <a:p>
                      <a:pPr marL="0" marR="0">
                        <a:lnSpc>
                          <a:spcPct val="107000"/>
                        </a:lnSpc>
                        <a:spcBef>
                          <a:spcPts val="0"/>
                        </a:spcBef>
                        <a:spcAft>
                          <a:spcPts val="0"/>
                        </a:spcAft>
                      </a:pPr>
                      <a:r>
                        <a:rPr lang="en-GB" sz="1100">
                          <a:solidFill>
                            <a:srgbClr val="000000"/>
                          </a:solidFill>
                          <a:latin typeface="+mj-lt"/>
                          <a:ea typeface="Times New Roman"/>
                          <a:cs typeface="Times New Roman"/>
                        </a:rPr>
                        <a:t>10.grievance</a:t>
                      </a:r>
                      <a:endParaRPr lang="en-US" sz="1100">
                        <a:latin typeface="+mj-lt"/>
                        <a:ea typeface="Calibri"/>
                        <a:cs typeface="Times New Roman"/>
                      </a:endParaRPr>
                    </a:p>
                  </a:txBody>
                  <a:tcPr marL="66675" marR="66675" marT="66675" marB="66675"/>
                </a:tc>
                <a:tc>
                  <a:txBody>
                    <a:bodyPr/>
                    <a:lstStyle/>
                    <a:p>
                      <a:pPr marL="342900" marR="0" lvl="0" indent="-342900">
                        <a:lnSpc>
                          <a:spcPct val="107000"/>
                        </a:lnSpc>
                        <a:spcBef>
                          <a:spcPts val="0"/>
                        </a:spcBef>
                        <a:spcAft>
                          <a:spcPts val="0"/>
                        </a:spcAft>
                        <a:buFont typeface="+mj-lt"/>
                        <a:buNone/>
                      </a:pPr>
                      <a:r>
                        <a:rPr lang="hr-HR" sz="1100" dirty="0" smtClean="0">
                          <a:solidFill>
                            <a:srgbClr val="000000"/>
                          </a:solidFill>
                          <a:latin typeface="+mj-lt"/>
                          <a:ea typeface="Times New Roman"/>
                          <a:cs typeface="Times New Roman"/>
                        </a:rPr>
                        <a:t>j. </a:t>
                      </a:r>
                      <a:r>
                        <a:rPr lang="en-GB" sz="1100" dirty="0" smtClean="0">
                          <a:solidFill>
                            <a:srgbClr val="000000"/>
                          </a:solidFill>
                          <a:latin typeface="+mj-lt"/>
                          <a:ea typeface="Times New Roman"/>
                          <a:cs typeface="Times New Roman"/>
                        </a:rPr>
                        <a:t>Someone </a:t>
                      </a:r>
                      <a:r>
                        <a:rPr lang="en-GB" sz="1100" dirty="0">
                          <a:solidFill>
                            <a:srgbClr val="000000"/>
                          </a:solidFill>
                          <a:latin typeface="+mj-lt"/>
                          <a:ea typeface="Times New Roman"/>
                          <a:cs typeface="Times New Roman"/>
                        </a:rPr>
                        <a:t>who has the absolute right to hold land or property for an unlimited time without paying rent</a:t>
                      </a:r>
                      <a:endParaRPr lang="en-US" sz="1100" dirty="0">
                        <a:latin typeface="+mj-lt"/>
                        <a:ea typeface="Calibri"/>
                        <a:cs typeface="Times New Roman"/>
                      </a:endParaRPr>
                    </a:p>
                  </a:txBody>
                  <a:tcPr marL="66675" marR="66675" marT="66675" marB="66675"/>
                </a:tc>
                <a:extLst>
                  <a:ext uri="{0D108BD9-81ED-4DB2-BD59-A6C34878D82A}">
                    <a16:rowId xmlns:a16="http://schemas.microsoft.com/office/drawing/2014/main" val="10010"/>
                  </a:ext>
                </a:extLst>
              </a:tr>
              <a:tr h="307677">
                <a:tc>
                  <a:txBody>
                    <a:bodyPr/>
                    <a:lstStyle/>
                    <a:p>
                      <a:pPr marL="0" marR="0">
                        <a:lnSpc>
                          <a:spcPct val="107000"/>
                        </a:lnSpc>
                        <a:spcBef>
                          <a:spcPts val="0"/>
                        </a:spcBef>
                        <a:spcAft>
                          <a:spcPts val="0"/>
                        </a:spcAft>
                      </a:pPr>
                      <a:r>
                        <a:rPr lang="en-GB" sz="1100">
                          <a:solidFill>
                            <a:srgbClr val="000000"/>
                          </a:solidFill>
                          <a:latin typeface="+mj-lt"/>
                          <a:ea typeface="Times New Roman"/>
                          <a:cs typeface="Times New Roman"/>
                        </a:rPr>
                        <a:t>11.impanel</a:t>
                      </a:r>
                      <a:endParaRPr lang="en-US" sz="1100">
                        <a:latin typeface="+mj-lt"/>
                        <a:ea typeface="Calibri"/>
                        <a:cs typeface="Times New Roman"/>
                      </a:endParaRPr>
                    </a:p>
                  </a:txBody>
                  <a:tcPr marL="66675" marR="66675" marT="66675" marB="66675"/>
                </a:tc>
                <a:tc>
                  <a:txBody>
                    <a:bodyPr/>
                    <a:lstStyle/>
                    <a:p>
                      <a:pPr marL="342900" marR="0" lvl="0" indent="-342900">
                        <a:lnSpc>
                          <a:spcPct val="107000"/>
                        </a:lnSpc>
                        <a:spcBef>
                          <a:spcPts val="0"/>
                        </a:spcBef>
                        <a:spcAft>
                          <a:spcPts val="0"/>
                        </a:spcAft>
                        <a:buFont typeface="+mj-lt"/>
                        <a:buNone/>
                      </a:pPr>
                      <a:r>
                        <a:rPr lang="hr-HR" sz="1100" dirty="0" smtClean="0">
                          <a:solidFill>
                            <a:srgbClr val="000000"/>
                          </a:solidFill>
                          <a:latin typeface="+mj-lt"/>
                          <a:ea typeface="Times New Roman"/>
                          <a:cs typeface="Times New Roman"/>
                        </a:rPr>
                        <a:t>k. </a:t>
                      </a:r>
                      <a:r>
                        <a:rPr lang="en-GB" sz="1100" dirty="0" smtClean="0">
                          <a:solidFill>
                            <a:srgbClr val="000000"/>
                          </a:solidFill>
                          <a:latin typeface="+mj-lt"/>
                          <a:ea typeface="Times New Roman"/>
                          <a:cs typeface="Times New Roman"/>
                        </a:rPr>
                        <a:t>Not </a:t>
                      </a:r>
                      <a:r>
                        <a:rPr lang="en-GB" sz="1100" dirty="0">
                          <a:solidFill>
                            <a:srgbClr val="000000"/>
                          </a:solidFill>
                          <a:latin typeface="+mj-lt"/>
                          <a:ea typeface="Times New Roman"/>
                          <a:cs typeface="Times New Roman"/>
                        </a:rPr>
                        <a:t>to  use something</a:t>
                      </a:r>
                      <a:endParaRPr lang="en-US" sz="1100" dirty="0">
                        <a:latin typeface="+mj-lt"/>
                        <a:ea typeface="Calibri"/>
                        <a:cs typeface="Times New Roman"/>
                      </a:endParaRPr>
                    </a:p>
                  </a:txBody>
                  <a:tcPr marL="66675" marR="66675" marT="66675" marB="66675"/>
                </a:tc>
                <a:extLst>
                  <a:ext uri="{0D108BD9-81ED-4DB2-BD59-A6C34878D82A}">
                    <a16:rowId xmlns:a16="http://schemas.microsoft.com/office/drawing/2014/main" val="10011"/>
                  </a:ext>
                </a:extLst>
              </a:tr>
              <a:tr h="307677">
                <a:tc>
                  <a:txBody>
                    <a:bodyPr/>
                    <a:lstStyle/>
                    <a:p>
                      <a:pPr marL="0" marR="0">
                        <a:lnSpc>
                          <a:spcPct val="107000"/>
                        </a:lnSpc>
                        <a:spcBef>
                          <a:spcPts val="0"/>
                        </a:spcBef>
                        <a:spcAft>
                          <a:spcPts val="0"/>
                        </a:spcAft>
                      </a:pPr>
                      <a:r>
                        <a:rPr lang="en-GB" sz="1100">
                          <a:solidFill>
                            <a:srgbClr val="000000"/>
                          </a:solidFill>
                          <a:latin typeface="+mj-lt"/>
                          <a:ea typeface="Times New Roman"/>
                          <a:cs typeface="Times New Roman"/>
                        </a:rPr>
                        <a:t>12.impeach (hist.)</a:t>
                      </a:r>
                      <a:endParaRPr lang="en-US" sz="1100">
                        <a:latin typeface="+mj-lt"/>
                        <a:ea typeface="Calibri"/>
                        <a:cs typeface="Times New Roman"/>
                      </a:endParaRPr>
                    </a:p>
                  </a:txBody>
                  <a:tcPr marL="66675" marR="66675" marT="66675" marB="66675"/>
                </a:tc>
                <a:tc>
                  <a:txBody>
                    <a:bodyPr/>
                    <a:lstStyle/>
                    <a:p>
                      <a:pPr marL="342900" marR="0" lvl="0" indent="-342900">
                        <a:lnSpc>
                          <a:spcPct val="107000"/>
                        </a:lnSpc>
                        <a:spcBef>
                          <a:spcPts val="0"/>
                        </a:spcBef>
                        <a:spcAft>
                          <a:spcPts val="0"/>
                        </a:spcAft>
                        <a:buFont typeface="+mj-lt"/>
                        <a:buNone/>
                      </a:pPr>
                      <a:r>
                        <a:rPr lang="hr-HR" sz="1100" dirty="0" smtClean="0">
                          <a:solidFill>
                            <a:srgbClr val="000000"/>
                          </a:solidFill>
                          <a:latin typeface="+mj-lt"/>
                          <a:ea typeface="Times New Roman"/>
                          <a:cs typeface="Times New Roman"/>
                        </a:rPr>
                        <a:t>l. </a:t>
                      </a:r>
                      <a:r>
                        <a:rPr lang="en-GB" sz="1100" dirty="0" smtClean="0">
                          <a:solidFill>
                            <a:srgbClr val="000000"/>
                          </a:solidFill>
                          <a:latin typeface="+mj-lt"/>
                          <a:ea typeface="Times New Roman"/>
                          <a:cs typeface="Times New Roman"/>
                        </a:rPr>
                        <a:t>To </a:t>
                      </a:r>
                      <a:r>
                        <a:rPr lang="en-GB" sz="1100" dirty="0">
                          <a:solidFill>
                            <a:srgbClr val="000000"/>
                          </a:solidFill>
                          <a:latin typeface="+mj-lt"/>
                          <a:ea typeface="Times New Roman"/>
                          <a:cs typeface="Times New Roman"/>
                        </a:rPr>
                        <a:t>choose and swear in jurors</a:t>
                      </a:r>
                      <a:endParaRPr lang="en-US" sz="1100" dirty="0">
                        <a:latin typeface="+mj-lt"/>
                        <a:ea typeface="Calibri"/>
                        <a:cs typeface="Times New Roman"/>
                      </a:endParaRPr>
                    </a:p>
                  </a:txBody>
                  <a:tcPr marL="66675" marR="66675" marT="66675" marB="66675"/>
                </a:tc>
                <a:extLst>
                  <a:ext uri="{0D108BD9-81ED-4DB2-BD59-A6C34878D82A}">
                    <a16:rowId xmlns:a16="http://schemas.microsoft.com/office/drawing/2014/main" val="10012"/>
                  </a:ext>
                </a:extLst>
              </a:tr>
              <a:tr h="307677">
                <a:tc>
                  <a:txBody>
                    <a:bodyPr/>
                    <a:lstStyle/>
                    <a:p>
                      <a:pPr marL="0" marR="0">
                        <a:lnSpc>
                          <a:spcPct val="107000"/>
                        </a:lnSpc>
                        <a:spcBef>
                          <a:spcPts val="0"/>
                        </a:spcBef>
                        <a:spcAft>
                          <a:spcPts val="0"/>
                        </a:spcAft>
                      </a:pPr>
                      <a:r>
                        <a:rPr lang="en-GB" sz="1100">
                          <a:solidFill>
                            <a:srgbClr val="000000"/>
                          </a:solidFill>
                          <a:latin typeface="+mj-lt"/>
                          <a:ea typeface="Times New Roman"/>
                          <a:cs typeface="Times New Roman"/>
                        </a:rPr>
                        <a:t>13.levy</a:t>
                      </a:r>
                      <a:endParaRPr lang="en-US" sz="1100">
                        <a:latin typeface="+mj-lt"/>
                        <a:ea typeface="Calibri"/>
                        <a:cs typeface="Times New Roman"/>
                      </a:endParaRPr>
                    </a:p>
                  </a:txBody>
                  <a:tcPr marL="66675" marR="66675" marT="66675" marB="66675"/>
                </a:tc>
                <a:tc>
                  <a:txBody>
                    <a:bodyPr/>
                    <a:lstStyle/>
                    <a:p>
                      <a:pPr marL="342900" marR="0" lvl="0" indent="-342900">
                        <a:lnSpc>
                          <a:spcPct val="107000"/>
                        </a:lnSpc>
                        <a:spcBef>
                          <a:spcPts val="0"/>
                        </a:spcBef>
                        <a:spcAft>
                          <a:spcPts val="0"/>
                        </a:spcAft>
                        <a:buFont typeface="+mj-lt"/>
                        <a:buNone/>
                      </a:pPr>
                      <a:r>
                        <a:rPr lang="hr-HR" sz="1100" dirty="0" smtClean="0">
                          <a:solidFill>
                            <a:srgbClr val="000000"/>
                          </a:solidFill>
                          <a:latin typeface="+mj-lt"/>
                          <a:ea typeface="Times New Roman"/>
                          <a:cs typeface="Times New Roman"/>
                        </a:rPr>
                        <a:t>m. </a:t>
                      </a:r>
                      <a:r>
                        <a:rPr lang="en-GB" sz="1100" dirty="0" smtClean="0">
                          <a:solidFill>
                            <a:srgbClr val="000000"/>
                          </a:solidFill>
                          <a:latin typeface="+mj-lt"/>
                          <a:ea typeface="Times New Roman"/>
                          <a:cs typeface="Times New Roman"/>
                        </a:rPr>
                        <a:t>To </a:t>
                      </a:r>
                      <a:r>
                        <a:rPr lang="en-GB" sz="1100" dirty="0">
                          <a:solidFill>
                            <a:srgbClr val="000000"/>
                          </a:solidFill>
                          <a:latin typeface="+mj-lt"/>
                          <a:ea typeface="Times New Roman"/>
                          <a:cs typeface="Times New Roman"/>
                        </a:rPr>
                        <a:t>agree or allow</a:t>
                      </a:r>
                      <a:endParaRPr lang="en-US" sz="1100" dirty="0">
                        <a:latin typeface="+mj-lt"/>
                        <a:ea typeface="Calibri"/>
                        <a:cs typeface="Times New Roman"/>
                      </a:endParaRPr>
                    </a:p>
                  </a:txBody>
                  <a:tcPr marL="66675" marR="66675" marT="66675" marB="66675"/>
                </a:tc>
                <a:extLst>
                  <a:ext uri="{0D108BD9-81ED-4DB2-BD59-A6C34878D82A}">
                    <a16:rowId xmlns:a16="http://schemas.microsoft.com/office/drawing/2014/main" val="10013"/>
                  </a:ext>
                </a:extLst>
              </a:tr>
              <a:tr h="307677">
                <a:tc>
                  <a:txBody>
                    <a:bodyPr/>
                    <a:lstStyle/>
                    <a:p>
                      <a:pPr marL="0" marR="0">
                        <a:lnSpc>
                          <a:spcPct val="107000"/>
                        </a:lnSpc>
                        <a:spcBef>
                          <a:spcPts val="0"/>
                        </a:spcBef>
                        <a:spcAft>
                          <a:spcPts val="0"/>
                        </a:spcAft>
                      </a:pPr>
                      <a:r>
                        <a:rPr lang="en-GB" sz="1100">
                          <a:solidFill>
                            <a:srgbClr val="000000"/>
                          </a:solidFill>
                          <a:latin typeface="+mj-lt"/>
                          <a:ea typeface="Times New Roman"/>
                          <a:cs typeface="Times New Roman"/>
                        </a:rPr>
                        <a:t>14.prerogative</a:t>
                      </a:r>
                      <a:endParaRPr lang="en-US" sz="1100">
                        <a:latin typeface="+mj-lt"/>
                        <a:ea typeface="Calibri"/>
                        <a:cs typeface="Times New Roman"/>
                      </a:endParaRPr>
                    </a:p>
                  </a:txBody>
                  <a:tcPr marL="66675" marR="66675" marT="66675" marB="66675"/>
                </a:tc>
                <a:tc>
                  <a:txBody>
                    <a:bodyPr/>
                    <a:lstStyle/>
                    <a:p>
                      <a:pPr marL="342900" marR="0" lvl="0" indent="-342900">
                        <a:lnSpc>
                          <a:spcPct val="107000"/>
                        </a:lnSpc>
                        <a:spcBef>
                          <a:spcPts val="0"/>
                        </a:spcBef>
                        <a:spcAft>
                          <a:spcPts val="0"/>
                        </a:spcAft>
                        <a:buFont typeface="+mj-lt"/>
                        <a:buNone/>
                      </a:pPr>
                      <a:r>
                        <a:rPr lang="hr-HR" sz="1100" dirty="0" smtClean="0">
                          <a:solidFill>
                            <a:srgbClr val="000000"/>
                          </a:solidFill>
                          <a:latin typeface="+mj-lt"/>
                          <a:ea typeface="Times New Roman"/>
                          <a:cs typeface="Times New Roman"/>
                        </a:rPr>
                        <a:t>n. </a:t>
                      </a:r>
                      <a:r>
                        <a:rPr lang="en-GB" sz="1100" dirty="0" smtClean="0">
                          <a:solidFill>
                            <a:srgbClr val="000000"/>
                          </a:solidFill>
                          <a:latin typeface="+mj-lt"/>
                          <a:ea typeface="Times New Roman"/>
                          <a:cs typeface="Times New Roman"/>
                        </a:rPr>
                        <a:t>A </a:t>
                      </a:r>
                      <a:r>
                        <a:rPr lang="en-GB" sz="1100" dirty="0">
                          <a:solidFill>
                            <a:srgbClr val="000000"/>
                          </a:solidFill>
                          <a:latin typeface="+mj-lt"/>
                          <a:ea typeface="Times New Roman"/>
                          <a:cs typeface="Times New Roman"/>
                        </a:rPr>
                        <a:t>complaint</a:t>
                      </a:r>
                      <a:endParaRPr lang="en-US" sz="1100" dirty="0">
                        <a:latin typeface="+mj-lt"/>
                        <a:ea typeface="Calibri"/>
                        <a:cs typeface="Times New Roman"/>
                      </a:endParaRPr>
                    </a:p>
                  </a:txBody>
                  <a:tcPr marL="66675" marR="66675" marT="66675" marB="66675"/>
                </a:tc>
                <a:extLst>
                  <a:ext uri="{0D108BD9-81ED-4DB2-BD59-A6C34878D82A}">
                    <a16:rowId xmlns:a16="http://schemas.microsoft.com/office/drawing/2014/main" val="10014"/>
                  </a:ext>
                </a:extLst>
              </a:tr>
              <a:tr h="307677">
                <a:tc>
                  <a:txBody>
                    <a:bodyPr/>
                    <a:lstStyle/>
                    <a:p>
                      <a:pPr marL="0" marR="0">
                        <a:lnSpc>
                          <a:spcPct val="107000"/>
                        </a:lnSpc>
                        <a:spcBef>
                          <a:spcPts val="0"/>
                        </a:spcBef>
                        <a:spcAft>
                          <a:spcPts val="0"/>
                        </a:spcAft>
                      </a:pPr>
                      <a:r>
                        <a:rPr lang="en-GB" sz="1100">
                          <a:solidFill>
                            <a:srgbClr val="000000"/>
                          </a:solidFill>
                          <a:latin typeface="+mj-lt"/>
                          <a:ea typeface="Times New Roman"/>
                          <a:cs typeface="Times New Roman"/>
                        </a:rPr>
                        <a:t>15.pursuant to</a:t>
                      </a:r>
                      <a:endParaRPr lang="en-US" sz="1100">
                        <a:latin typeface="+mj-lt"/>
                        <a:ea typeface="Calibri"/>
                        <a:cs typeface="Times New Roman"/>
                      </a:endParaRPr>
                    </a:p>
                  </a:txBody>
                  <a:tcPr marL="66675" marR="66675" marT="66675" marB="66675"/>
                </a:tc>
                <a:tc>
                  <a:txBody>
                    <a:bodyPr/>
                    <a:lstStyle/>
                    <a:p>
                      <a:pPr marL="342900" marR="0" lvl="0" indent="-342900">
                        <a:lnSpc>
                          <a:spcPct val="107000"/>
                        </a:lnSpc>
                        <a:spcBef>
                          <a:spcPts val="0"/>
                        </a:spcBef>
                        <a:spcAft>
                          <a:spcPts val="0"/>
                        </a:spcAft>
                        <a:buFont typeface="+mj-lt"/>
                        <a:buNone/>
                      </a:pPr>
                      <a:r>
                        <a:rPr lang="hr-HR" sz="1100" dirty="0" smtClean="0">
                          <a:solidFill>
                            <a:srgbClr val="000000"/>
                          </a:solidFill>
                          <a:latin typeface="+mj-lt"/>
                          <a:ea typeface="Times New Roman"/>
                          <a:cs typeface="Times New Roman"/>
                        </a:rPr>
                        <a:t>o. </a:t>
                      </a:r>
                      <a:r>
                        <a:rPr lang="en-GB" sz="1100" dirty="0" smtClean="0">
                          <a:solidFill>
                            <a:srgbClr val="000000"/>
                          </a:solidFill>
                          <a:latin typeface="+mj-lt"/>
                          <a:ea typeface="Times New Roman"/>
                          <a:cs typeface="Times New Roman"/>
                        </a:rPr>
                        <a:t>Said </a:t>
                      </a:r>
                      <a:r>
                        <a:rPr lang="en-GB" sz="1100" dirty="0">
                          <a:solidFill>
                            <a:srgbClr val="000000"/>
                          </a:solidFill>
                          <a:latin typeface="+mj-lt"/>
                          <a:ea typeface="Times New Roman"/>
                          <a:cs typeface="Times New Roman"/>
                        </a:rPr>
                        <a:t>earlier</a:t>
                      </a:r>
                      <a:endParaRPr lang="en-US" sz="1100" dirty="0">
                        <a:latin typeface="+mj-lt"/>
                        <a:ea typeface="Calibri"/>
                        <a:cs typeface="Times New Roman"/>
                      </a:endParaRPr>
                    </a:p>
                  </a:txBody>
                  <a:tcPr marL="66675" marR="66675" marT="66675" marB="66675"/>
                </a:tc>
                <a:extLst>
                  <a:ext uri="{0D108BD9-81ED-4DB2-BD59-A6C34878D82A}">
                    <a16:rowId xmlns:a16="http://schemas.microsoft.com/office/drawing/2014/main" val="10015"/>
                  </a:ext>
                </a:extLst>
              </a:tr>
              <a:tr h="307677">
                <a:tc>
                  <a:txBody>
                    <a:bodyPr/>
                    <a:lstStyle/>
                    <a:p>
                      <a:pPr marL="0" marR="0">
                        <a:lnSpc>
                          <a:spcPct val="107000"/>
                        </a:lnSpc>
                        <a:spcBef>
                          <a:spcPts val="0"/>
                        </a:spcBef>
                        <a:spcAft>
                          <a:spcPts val="0"/>
                        </a:spcAft>
                      </a:pPr>
                      <a:r>
                        <a:rPr lang="en-GB" sz="1100" dirty="0">
                          <a:solidFill>
                            <a:srgbClr val="000000"/>
                          </a:solidFill>
                          <a:latin typeface="+mj-lt"/>
                          <a:ea typeface="Times New Roman"/>
                          <a:cs typeface="Times New Roman"/>
                        </a:rPr>
                        <a:t>16.suspend</a:t>
                      </a:r>
                      <a:endParaRPr lang="en-US" sz="1100" dirty="0">
                        <a:latin typeface="+mj-lt"/>
                        <a:ea typeface="Calibri"/>
                        <a:cs typeface="Times New Roman"/>
                      </a:endParaRPr>
                    </a:p>
                  </a:txBody>
                  <a:tcPr marL="66675" marR="66675" marT="66675" marB="66675"/>
                </a:tc>
                <a:tc>
                  <a:txBody>
                    <a:bodyPr/>
                    <a:lstStyle/>
                    <a:p>
                      <a:pPr marL="342900" marR="0" lvl="0" indent="-342900">
                        <a:lnSpc>
                          <a:spcPct val="107000"/>
                        </a:lnSpc>
                        <a:spcBef>
                          <a:spcPts val="0"/>
                        </a:spcBef>
                        <a:spcAft>
                          <a:spcPts val="0"/>
                        </a:spcAft>
                        <a:buFont typeface="+mj-lt"/>
                        <a:buNone/>
                      </a:pPr>
                      <a:r>
                        <a:rPr lang="hr-HR" sz="1100" dirty="0" smtClean="0">
                          <a:solidFill>
                            <a:srgbClr val="000000"/>
                          </a:solidFill>
                          <a:latin typeface="+mj-lt"/>
                          <a:ea typeface="Times New Roman"/>
                          <a:cs typeface="Times New Roman"/>
                        </a:rPr>
                        <a:t>p.</a:t>
                      </a:r>
                      <a:r>
                        <a:rPr lang="hr-HR" sz="1100" baseline="0" dirty="0" smtClean="0">
                          <a:solidFill>
                            <a:srgbClr val="000000"/>
                          </a:solidFill>
                          <a:latin typeface="+mj-lt"/>
                          <a:ea typeface="Times New Roman"/>
                          <a:cs typeface="Times New Roman"/>
                        </a:rPr>
                        <a:t> </a:t>
                      </a:r>
                      <a:r>
                        <a:rPr lang="en-GB" sz="1100" dirty="0" smtClean="0">
                          <a:solidFill>
                            <a:srgbClr val="000000"/>
                          </a:solidFill>
                          <a:latin typeface="+mj-lt"/>
                          <a:ea typeface="Times New Roman"/>
                          <a:cs typeface="Times New Roman"/>
                        </a:rPr>
                        <a:t>To carry out</a:t>
                      </a:r>
                      <a:endParaRPr lang="en-US" sz="1100" dirty="0">
                        <a:latin typeface="+mj-lt"/>
                        <a:ea typeface="Calibri"/>
                        <a:cs typeface="Times New Roman"/>
                      </a:endParaRPr>
                    </a:p>
                  </a:txBody>
                  <a:tcPr marL="66675" marR="66675" marT="66675" marB="66675"/>
                </a:tc>
                <a:extLst>
                  <a:ext uri="{0D108BD9-81ED-4DB2-BD59-A6C34878D82A}">
                    <a16:rowId xmlns:a16="http://schemas.microsoft.com/office/drawing/2014/main" val="10016"/>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304800" y="417810"/>
          <a:ext cx="8229600" cy="6039828"/>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27432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0"/>
                  </a:ext>
                </a:extLst>
              </a:tr>
              <a:tr h="274320">
                <a:tc>
                  <a:txBody>
                    <a:bodyPr/>
                    <a:lstStyle/>
                    <a:p>
                      <a:pPr marL="0" marR="0">
                        <a:lnSpc>
                          <a:spcPct val="107000"/>
                        </a:lnSpc>
                        <a:spcBef>
                          <a:spcPts val="0"/>
                        </a:spcBef>
                        <a:spcAft>
                          <a:spcPts val="0"/>
                        </a:spcAft>
                      </a:pPr>
                      <a:r>
                        <a:rPr lang="hr-HR" sz="1100" dirty="0" smtClean="0">
                          <a:latin typeface="+mj-lt"/>
                          <a:ea typeface="Calibri"/>
                          <a:cs typeface="Times New Roman"/>
                        </a:rPr>
                        <a:t>1. aforesaid</a:t>
                      </a:r>
                      <a:endParaRPr lang="en-US" sz="1100" dirty="0">
                        <a:latin typeface="+mj-lt"/>
                        <a:ea typeface="Calibri"/>
                        <a:cs typeface="Times New Roman"/>
                      </a:endParaRPr>
                    </a:p>
                  </a:txBody>
                  <a:tcPr marL="66675" marR="66675" marT="66675" marB="66675"/>
                </a:tc>
                <a:tc>
                  <a:txBody>
                    <a:bodyPr/>
                    <a:lstStyle/>
                    <a:p>
                      <a:r>
                        <a:rPr lang="hr-HR" sz="1200" dirty="0" smtClean="0"/>
                        <a:t>Said earlier</a:t>
                      </a:r>
                      <a:endParaRPr lang="en-US" sz="1200" dirty="0"/>
                    </a:p>
                  </a:txBody>
                  <a:tcPr/>
                </a:tc>
                <a:extLst>
                  <a:ext uri="{0D108BD9-81ED-4DB2-BD59-A6C34878D82A}">
                    <a16:rowId xmlns:a16="http://schemas.microsoft.com/office/drawing/2014/main" val="10001"/>
                  </a:ext>
                </a:extLst>
              </a:tr>
              <a:tr h="274320">
                <a:tc>
                  <a:txBody>
                    <a:bodyPr/>
                    <a:lstStyle/>
                    <a:p>
                      <a:pPr marL="0" marR="0">
                        <a:lnSpc>
                          <a:spcPct val="107000"/>
                        </a:lnSpc>
                        <a:spcBef>
                          <a:spcPts val="0"/>
                        </a:spcBef>
                        <a:spcAft>
                          <a:spcPts val="0"/>
                        </a:spcAft>
                      </a:pPr>
                      <a:r>
                        <a:rPr lang="en-GB" sz="1100" dirty="0">
                          <a:solidFill>
                            <a:srgbClr val="000000"/>
                          </a:solidFill>
                          <a:latin typeface="+mj-lt"/>
                          <a:ea typeface="Times New Roman"/>
                          <a:cs typeface="Times New Roman"/>
                        </a:rPr>
                        <a:t>2.bail</a:t>
                      </a:r>
                      <a:endParaRPr lang="en-US" sz="1100" dirty="0">
                        <a:latin typeface="+mj-lt"/>
                        <a:ea typeface="Calibri"/>
                        <a:cs typeface="Times New Roman"/>
                      </a:endParaRPr>
                    </a:p>
                  </a:txBody>
                  <a:tcPr marL="66675" marR="66675" marT="66675" marB="66675"/>
                </a:tc>
                <a:tc>
                  <a:txBody>
                    <a:bodyPr/>
                    <a:lstStyle/>
                    <a:p>
                      <a:r>
                        <a:rPr kumimoji="0" lang="en-GB" sz="1200" kern="1200" dirty="0" smtClean="0">
                          <a:solidFill>
                            <a:srgbClr val="000000"/>
                          </a:solidFill>
                          <a:latin typeface="+mn-lt"/>
                          <a:ea typeface="Times New Roman"/>
                          <a:cs typeface="Times New Roman"/>
                        </a:rPr>
                        <a:t>Payment made to a court to release an arrested person</a:t>
                      </a:r>
                      <a:endParaRPr lang="en-US" sz="1200" dirty="0"/>
                    </a:p>
                  </a:txBody>
                  <a:tcPr/>
                </a:tc>
                <a:extLst>
                  <a:ext uri="{0D108BD9-81ED-4DB2-BD59-A6C34878D82A}">
                    <a16:rowId xmlns:a16="http://schemas.microsoft.com/office/drawing/2014/main" val="10002"/>
                  </a:ext>
                </a:extLst>
              </a:tr>
              <a:tr h="274320">
                <a:tc>
                  <a:txBody>
                    <a:bodyPr/>
                    <a:lstStyle/>
                    <a:p>
                      <a:pPr marL="0" marR="0">
                        <a:lnSpc>
                          <a:spcPct val="107000"/>
                        </a:lnSpc>
                        <a:spcBef>
                          <a:spcPts val="0"/>
                        </a:spcBef>
                        <a:spcAft>
                          <a:spcPts val="0"/>
                        </a:spcAft>
                      </a:pPr>
                      <a:r>
                        <a:rPr lang="en-GB" sz="1100" dirty="0">
                          <a:solidFill>
                            <a:srgbClr val="000000"/>
                          </a:solidFill>
                          <a:latin typeface="+mj-lt"/>
                          <a:ea typeface="Times New Roman"/>
                          <a:cs typeface="Times New Roman"/>
                        </a:rPr>
                        <a:t>3.commitment</a:t>
                      </a:r>
                      <a:endParaRPr lang="en-US" sz="1100" dirty="0">
                        <a:latin typeface="+mj-lt"/>
                        <a:ea typeface="Calibri"/>
                        <a:cs typeface="Times New Roman"/>
                      </a:endParaRPr>
                    </a:p>
                  </a:txBody>
                  <a:tcPr marL="66675" marR="66675" marT="66675" marB="66675"/>
                </a:tc>
                <a:tc>
                  <a:txBody>
                    <a:bodyPr/>
                    <a:lstStyle/>
                    <a:p>
                      <a:r>
                        <a:rPr kumimoji="0" lang="en-GB" sz="1200" kern="1200" dirty="0" smtClean="0">
                          <a:solidFill>
                            <a:srgbClr val="000000"/>
                          </a:solidFill>
                          <a:latin typeface="+mn-lt"/>
                          <a:ea typeface="Times New Roman"/>
                          <a:cs typeface="Times New Roman"/>
                        </a:rPr>
                        <a:t>An order for sending someone to prison</a:t>
                      </a:r>
                      <a:endParaRPr lang="en-US" sz="1200" dirty="0"/>
                    </a:p>
                  </a:txBody>
                  <a:tcPr/>
                </a:tc>
                <a:extLst>
                  <a:ext uri="{0D108BD9-81ED-4DB2-BD59-A6C34878D82A}">
                    <a16:rowId xmlns:a16="http://schemas.microsoft.com/office/drawing/2014/main" val="10003"/>
                  </a:ext>
                </a:extLst>
              </a:tr>
              <a:tr h="274320">
                <a:tc>
                  <a:txBody>
                    <a:bodyPr/>
                    <a:lstStyle/>
                    <a:p>
                      <a:pPr marL="0" marR="0">
                        <a:lnSpc>
                          <a:spcPct val="107000"/>
                        </a:lnSpc>
                        <a:spcBef>
                          <a:spcPts val="0"/>
                        </a:spcBef>
                        <a:spcAft>
                          <a:spcPts val="0"/>
                        </a:spcAft>
                      </a:pPr>
                      <a:r>
                        <a:rPr lang="en-GB" sz="1100" dirty="0">
                          <a:solidFill>
                            <a:srgbClr val="000000"/>
                          </a:solidFill>
                          <a:latin typeface="+mj-lt"/>
                          <a:ea typeface="Times New Roman"/>
                          <a:cs typeface="Times New Roman"/>
                        </a:rPr>
                        <a:t>4.consent</a:t>
                      </a:r>
                      <a:endParaRPr lang="en-US" sz="1100" dirty="0">
                        <a:latin typeface="+mj-lt"/>
                        <a:ea typeface="Calibri"/>
                        <a:cs typeface="Times New Roman"/>
                      </a:endParaRPr>
                    </a:p>
                  </a:txBody>
                  <a:tcPr marL="66675" marR="66675" marT="66675" marB="66675"/>
                </a:tc>
                <a:tc>
                  <a:txBody>
                    <a:bodyPr/>
                    <a:lstStyle/>
                    <a:p>
                      <a:r>
                        <a:rPr kumimoji="0" lang="en-GB" sz="1200" kern="1200" dirty="0" smtClean="0">
                          <a:solidFill>
                            <a:srgbClr val="000000"/>
                          </a:solidFill>
                          <a:latin typeface="+mn-lt"/>
                          <a:ea typeface="Times New Roman"/>
                          <a:cs typeface="Times New Roman"/>
                        </a:rPr>
                        <a:t>Agreement or permission </a:t>
                      </a:r>
                      <a:endParaRPr lang="en-US" sz="1200" dirty="0"/>
                    </a:p>
                  </a:txBody>
                  <a:tcPr/>
                </a:tc>
                <a:extLst>
                  <a:ext uri="{0D108BD9-81ED-4DB2-BD59-A6C34878D82A}">
                    <a16:rowId xmlns:a16="http://schemas.microsoft.com/office/drawing/2014/main" val="10004"/>
                  </a:ext>
                </a:extLst>
              </a:tr>
              <a:tr h="274320">
                <a:tc>
                  <a:txBody>
                    <a:bodyPr/>
                    <a:lstStyle/>
                    <a:p>
                      <a:pPr marL="0" marR="0">
                        <a:lnSpc>
                          <a:spcPct val="107000"/>
                        </a:lnSpc>
                        <a:spcBef>
                          <a:spcPts val="0"/>
                        </a:spcBef>
                        <a:spcAft>
                          <a:spcPts val="0"/>
                        </a:spcAft>
                      </a:pPr>
                      <a:r>
                        <a:rPr lang="en-GB" sz="1100">
                          <a:solidFill>
                            <a:srgbClr val="000000"/>
                          </a:solidFill>
                          <a:latin typeface="+mj-lt"/>
                          <a:ea typeface="Times New Roman"/>
                          <a:cs typeface="Times New Roman"/>
                        </a:rPr>
                        <a:t>5.dispense with</a:t>
                      </a:r>
                      <a:endParaRPr lang="en-US" sz="1100">
                        <a:latin typeface="+mj-lt"/>
                        <a:ea typeface="Calibri"/>
                        <a:cs typeface="Times New Roman"/>
                      </a:endParaRPr>
                    </a:p>
                  </a:txBody>
                  <a:tcPr marL="66675" marR="66675" marT="66675" marB="66675"/>
                </a:tc>
                <a:tc>
                  <a:txBody>
                    <a:bodyPr/>
                    <a:lstStyle/>
                    <a:p>
                      <a:r>
                        <a:rPr kumimoji="0" lang="en-GB" sz="1200" kern="1200" dirty="0" smtClean="0">
                          <a:solidFill>
                            <a:srgbClr val="000000"/>
                          </a:solidFill>
                          <a:latin typeface="+mn-lt"/>
                          <a:ea typeface="Times New Roman"/>
                          <a:cs typeface="Times New Roman"/>
                        </a:rPr>
                        <a:t>Not to  use something</a:t>
                      </a:r>
                      <a:endParaRPr lang="en-US" sz="1200" dirty="0"/>
                    </a:p>
                  </a:txBody>
                  <a:tcPr/>
                </a:tc>
                <a:extLst>
                  <a:ext uri="{0D108BD9-81ED-4DB2-BD59-A6C34878D82A}">
                    <a16:rowId xmlns:a16="http://schemas.microsoft.com/office/drawing/2014/main" val="10005"/>
                  </a:ext>
                </a:extLst>
              </a:tr>
              <a:tr h="274320">
                <a:tc>
                  <a:txBody>
                    <a:bodyPr/>
                    <a:lstStyle/>
                    <a:p>
                      <a:pPr marL="0" marR="0">
                        <a:lnSpc>
                          <a:spcPct val="107000"/>
                        </a:lnSpc>
                        <a:spcBef>
                          <a:spcPts val="0"/>
                        </a:spcBef>
                        <a:spcAft>
                          <a:spcPts val="0"/>
                        </a:spcAft>
                      </a:pPr>
                      <a:r>
                        <a:rPr lang="en-GB" sz="1100" dirty="0">
                          <a:solidFill>
                            <a:srgbClr val="000000"/>
                          </a:solidFill>
                          <a:latin typeface="+mj-lt"/>
                          <a:ea typeface="Times New Roman"/>
                          <a:cs typeface="Times New Roman"/>
                        </a:rPr>
                        <a:t>6.execute</a:t>
                      </a:r>
                      <a:endParaRPr lang="en-US" sz="1100" dirty="0">
                        <a:latin typeface="+mj-lt"/>
                        <a:ea typeface="Calibri"/>
                        <a:cs typeface="Times New Roman"/>
                      </a:endParaRPr>
                    </a:p>
                  </a:txBody>
                  <a:tcPr marL="66675" marR="66675" marT="66675" marB="66675"/>
                </a:tc>
                <a:tc>
                  <a:txBody>
                    <a:bodyPr/>
                    <a:lstStyle/>
                    <a:p>
                      <a:r>
                        <a:rPr kumimoji="0" lang="en-GB" sz="1200" kern="1200" dirty="0" smtClean="0">
                          <a:solidFill>
                            <a:srgbClr val="000000"/>
                          </a:solidFill>
                          <a:latin typeface="+mn-lt"/>
                          <a:ea typeface="Times New Roman"/>
                          <a:cs typeface="Times New Roman"/>
                        </a:rPr>
                        <a:t>To carry out</a:t>
                      </a:r>
                      <a:endParaRPr lang="en-US" sz="1200" dirty="0"/>
                    </a:p>
                  </a:txBody>
                  <a:tcPr/>
                </a:tc>
                <a:extLst>
                  <a:ext uri="{0D108BD9-81ED-4DB2-BD59-A6C34878D82A}">
                    <a16:rowId xmlns:a16="http://schemas.microsoft.com/office/drawing/2014/main" val="10006"/>
                  </a:ext>
                </a:extLst>
              </a:tr>
              <a:tr h="274320">
                <a:tc>
                  <a:txBody>
                    <a:bodyPr/>
                    <a:lstStyle/>
                    <a:p>
                      <a:pPr marL="0" marR="0">
                        <a:lnSpc>
                          <a:spcPct val="107000"/>
                        </a:lnSpc>
                        <a:spcBef>
                          <a:spcPts val="0"/>
                        </a:spcBef>
                        <a:spcAft>
                          <a:spcPts val="0"/>
                        </a:spcAft>
                      </a:pPr>
                      <a:r>
                        <a:rPr lang="en-GB" sz="1100">
                          <a:solidFill>
                            <a:srgbClr val="000000"/>
                          </a:solidFill>
                          <a:latin typeface="+mj-lt"/>
                          <a:ea typeface="Times New Roman"/>
                          <a:cs typeface="Times New Roman"/>
                        </a:rPr>
                        <a:t>7.forfeiture</a:t>
                      </a:r>
                      <a:endParaRPr lang="en-US" sz="1100">
                        <a:latin typeface="+mj-lt"/>
                        <a:ea typeface="Calibri"/>
                        <a:cs typeface="Times New Roman"/>
                      </a:endParaRPr>
                    </a:p>
                  </a:txBody>
                  <a:tcPr marL="66675" marR="66675" marT="66675" marB="66675"/>
                </a:tc>
                <a:tc>
                  <a:txBody>
                    <a:bodyPr/>
                    <a:lstStyle/>
                    <a:p>
                      <a:r>
                        <a:rPr kumimoji="0" lang="en-GB" sz="1200" kern="1200" dirty="0" smtClean="0">
                          <a:solidFill>
                            <a:srgbClr val="000000"/>
                          </a:solidFill>
                          <a:latin typeface="+mn-lt"/>
                          <a:ea typeface="Times New Roman"/>
                          <a:cs typeface="Times New Roman"/>
                        </a:rPr>
                        <a:t>The act of taking away a property or right as a punishment</a:t>
                      </a:r>
                      <a:endParaRPr lang="en-US" sz="1200" dirty="0"/>
                    </a:p>
                  </a:txBody>
                  <a:tcPr/>
                </a:tc>
                <a:extLst>
                  <a:ext uri="{0D108BD9-81ED-4DB2-BD59-A6C34878D82A}">
                    <a16:rowId xmlns:a16="http://schemas.microsoft.com/office/drawing/2014/main" val="10007"/>
                  </a:ext>
                </a:extLst>
              </a:tr>
              <a:tr h="274320">
                <a:tc>
                  <a:txBody>
                    <a:bodyPr/>
                    <a:lstStyle/>
                    <a:p>
                      <a:pPr marL="0" marR="0">
                        <a:lnSpc>
                          <a:spcPct val="107000"/>
                        </a:lnSpc>
                        <a:spcBef>
                          <a:spcPts val="0"/>
                        </a:spcBef>
                        <a:spcAft>
                          <a:spcPts val="0"/>
                        </a:spcAft>
                      </a:pPr>
                      <a:r>
                        <a:rPr lang="en-GB" sz="1100" dirty="0">
                          <a:solidFill>
                            <a:srgbClr val="000000"/>
                          </a:solidFill>
                          <a:latin typeface="+mj-lt"/>
                          <a:ea typeface="Times New Roman"/>
                          <a:cs typeface="Times New Roman"/>
                        </a:rPr>
                        <a:t>8.freeholder</a:t>
                      </a:r>
                      <a:endParaRPr lang="en-US" sz="1100" dirty="0">
                        <a:latin typeface="+mj-lt"/>
                        <a:ea typeface="Calibri"/>
                        <a:cs typeface="Times New Roman"/>
                      </a:endParaRPr>
                    </a:p>
                  </a:txBody>
                  <a:tcPr marL="66675" marR="66675" marT="66675" marB="66675"/>
                </a:tc>
                <a:tc>
                  <a:txBody>
                    <a:bodyPr/>
                    <a:lstStyle/>
                    <a:p>
                      <a:r>
                        <a:rPr kumimoji="0" lang="en-GB" sz="1200" kern="1200" dirty="0" smtClean="0">
                          <a:solidFill>
                            <a:srgbClr val="000000"/>
                          </a:solidFill>
                          <a:latin typeface="+mn-lt"/>
                          <a:ea typeface="Times New Roman"/>
                          <a:cs typeface="Times New Roman"/>
                        </a:rPr>
                        <a:t>Someone who has the absolute right to hold land or property for an unlimited time without paying rent</a:t>
                      </a:r>
                      <a:endParaRPr lang="en-US" sz="1200" dirty="0"/>
                    </a:p>
                  </a:txBody>
                  <a:tcPr/>
                </a:tc>
                <a:extLst>
                  <a:ext uri="{0D108BD9-81ED-4DB2-BD59-A6C34878D82A}">
                    <a16:rowId xmlns:a16="http://schemas.microsoft.com/office/drawing/2014/main" val="10008"/>
                  </a:ext>
                </a:extLst>
              </a:tr>
              <a:tr h="274320">
                <a:tc>
                  <a:txBody>
                    <a:bodyPr/>
                    <a:lstStyle/>
                    <a:p>
                      <a:pPr marL="0" marR="0">
                        <a:lnSpc>
                          <a:spcPct val="107000"/>
                        </a:lnSpc>
                        <a:spcBef>
                          <a:spcPts val="0"/>
                        </a:spcBef>
                        <a:spcAft>
                          <a:spcPts val="0"/>
                        </a:spcAft>
                      </a:pPr>
                      <a:r>
                        <a:rPr lang="en-GB" sz="1100">
                          <a:solidFill>
                            <a:srgbClr val="000000"/>
                          </a:solidFill>
                          <a:latin typeface="+mj-lt"/>
                          <a:ea typeface="Times New Roman"/>
                          <a:cs typeface="Times New Roman"/>
                        </a:rPr>
                        <a:t>9.grant (v.)</a:t>
                      </a:r>
                      <a:endParaRPr lang="en-US" sz="1100">
                        <a:latin typeface="+mj-lt"/>
                        <a:ea typeface="Calibri"/>
                        <a:cs typeface="Times New Roman"/>
                      </a:endParaRPr>
                    </a:p>
                  </a:txBody>
                  <a:tcPr marL="66675" marR="66675" marT="66675" marB="66675"/>
                </a:tc>
                <a:tc>
                  <a:txBody>
                    <a:bodyPr/>
                    <a:lstStyle/>
                    <a:p>
                      <a:r>
                        <a:rPr kumimoji="0" lang="en-GB" sz="1200" kern="1200" dirty="0" smtClean="0">
                          <a:solidFill>
                            <a:srgbClr val="000000"/>
                          </a:solidFill>
                          <a:latin typeface="+mn-lt"/>
                          <a:ea typeface="Times New Roman"/>
                          <a:cs typeface="Times New Roman"/>
                        </a:rPr>
                        <a:t>To agree or allow</a:t>
                      </a:r>
                      <a:endParaRPr lang="en-US" sz="1200" dirty="0"/>
                    </a:p>
                  </a:txBody>
                  <a:tcPr/>
                </a:tc>
                <a:extLst>
                  <a:ext uri="{0D108BD9-81ED-4DB2-BD59-A6C34878D82A}">
                    <a16:rowId xmlns:a16="http://schemas.microsoft.com/office/drawing/2014/main" val="10009"/>
                  </a:ext>
                </a:extLst>
              </a:tr>
              <a:tr h="274320">
                <a:tc>
                  <a:txBody>
                    <a:bodyPr/>
                    <a:lstStyle/>
                    <a:p>
                      <a:pPr marL="0" marR="0">
                        <a:lnSpc>
                          <a:spcPct val="107000"/>
                        </a:lnSpc>
                        <a:spcBef>
                          <a:spcPts val="0"/>
                        </a:spcBef>
                        <a:spcAft>
                          <a:spcPts val="0"/>
                        </a:spcAft>
                      </a:pPr>
                      <a:r>
                        <a:rPr lang="en-GB" sz="1100">
                          <a:solidFill>
                            <a:srgbClr val="000000"/>
                          </a:solidFill>
                          <a:latin typeface="+mj-lt"/>
                          <a:ea typeface="Times New Roman"/>
                          <a:cs typeface="Times New Roman"/>
                        </a:rPr>
                        <a:t>10.grievance</a:t>
                      </a:r>
                      <a:endParaRPr lang="en-US" sz="1100">
                        <a:latin typeface="+mj-lt"/>
                        <a:ea typeface="Calibri"/>
                        <a:cs typeface="Times New Roman"/>
                      </a:endParaRPr>
                    </a:p>
                  </a:txBody>
                  <a:tcPr marL="66675" marR="66675" marT="66675" marB="66675"/>
                </a:tc>
                <a:tc>
                  <a:txBody>
                    <a:bodyPr/>
                    <a:lstStyle/>
                    <a:p>
                      <a:r>
                        <a:rPr kumimoji="0" lang="en-GB" sz="1200" kern="1200" dirty="0" smtClean="0">
                          <a:solidFill>
                            <a:srgbClr val="000000"/>
                          </a:solidFill>
                          <a:latin typeface="+mn-lt"/>
                          <a:ea typeface="Times New Roman"/>
                          <a:cs typeface="Times New Roman"/>
                        </a:rPr>
                        <a:t>A complaint</a:t>
                      </a:r>
                      <a:endParaRPr lang="en-US" sz="1200" dirty="0"/>
                    </a:p>
                  </a:txBody>
                  <a:tcPr/>
                </a:tc>
                <a:extLst>
                  <a:ext uri="{0D108BD9-81ED-4DB2-BD59-A6C34878D82A}">
                    <a16:rowId xmlns:a16="http://schemas.microsoft.com/office/drawing/2014/main" val="10010"/>
                  </a:ext>
                </a:extLst>
              </a:tr>
              <a:tr h="274320">
                <a:tc>
                  <a:txBody>
                    <a:bodyPr/>
                    <a:lstStyle/>
                    <a:p>
                      <a:pPr marL="0" marR="0">
                        <a:lnSpc>
                          <a:spcPct val="107000"/>
                        </a:lnSpc>
                        <a:spcBef>
                          <a:spcPts val="0"/>
                        </a:spcBef>
                        <a:spcAft>
                          <a:spcPts val="0"/>
                        </a:spcAft>
                      </a:pPr>
                      <a:r>
                        <a:rPr lang="en-GB" sz="1100">
                          <a:solidFill>
                            <a:srgbClr val="000000"/>
                          </a:solidFill>
                          <a:latin typeface="+mj-lt"/>
                          <a:ea typeface="Times New Roman"/>
                          <a:cs typeface="Times New Roman"/>
                        </a:rPr>
                        <a:t>11.impanel</a:t>
                      </a:r>
                      <a:endParaRPr lang="en-US" sz="1100">
                        <a:latin typeface="+mj-lt"/>
                        <a:ea typeface="Calibri"/>
                        <a:cs typeface="Times New Roman"/>
                      </a:endParaRPr>
                    </a:p>
                  </a:txBody>
                  <a:tcPr marL="66675" marR="66675" marT="66675" marB="66675"/>
                </a:tc>
                <a:tc>
                  <a:txBody>
                    <a:bodyPr/>
                    <a:lstStyle/>
                    <a:p>
                      <a:r>
                        <a:rPr kumimoji="0" lang="en-GB" sz="1200" kern="1200" dirty="0" smtClean="0">
                          <a:solidFill>
                            <a:srgbClr val="000000"/>
                          </a:solidFill>
                          <a:latin typeface="+mn-lt"/>
                          <a:ea typeface="Times New Roman"/>
                          <a:cs typeface="Times New Roman"/>
                        </a:rPr>
                        <a:t>To choose and swear in jurors</a:t>
                      </a:r>
                      <a:endParaRPr lang="en-US" sz="1200" dirty="0"/>
                    </a:p>
                  </a:txBody>
                  <a:tcPr/>
                </a:tc>
                <a:extLst>
                  <a:ext uri="{0D108BD9-81ED-4DB2-BD59-A6C34878D82A}">
                    <a16:rowId xmlns:a16="http://schemas.microsoft.com/office/drawing/2014/main" val="10011"/>
                  </a:ext>
                </a:extLst>
              </a:tr>
              <a:tr h="274320">
                <a:tc>
                  <a:txBody>
                    <a:bodyPr/>
                    <a:lstStyle/>
                    <a:p>
                      <a:pPr marL="0" marR="0">
                        <a:lnSpc>
                          <a:spcPct val="107000"/>
                        </a:lnSpc>
                        <a:spcBef>
                          <a:spcPts val="0"/>
                        </a:spcBef>
                        <a:spcAft>
                          <a:spcPts val="0"/>
                        </a:spcAft>
                      </a:pPr>
                      <a:r>
                        <a:rPr lang="en-GB" sz="1100">
                          <a:solidFill>
                            <a:srgbClr val="000000"/>
                          </a:solidFill>
                          <a:latin typeface="+mj-lt"/>
                          <a:ea typeface="Times New Roman"/>
                          <a:cs typeface="Times New Roman"/>
                        </a:rPr>
                        <a:t>12.impeach (hist.)</a:t>
                      </a:r>
                      <a:endParaRPr lang="en-US" sz="1100">
                        <a:latin typeface="+mj-lt"/>
                        <a:ea typeface="Calibri"/>
                        <a:cs typeface="Times New Roman"/>
                      </a:endParaRPr>
                    </a:p>
                  </a:txBody>
                  <a:tcPr marL="66675" marR="66675" marT="66675" marB="66675"/>
                </a:tc>
                <a:tc>
                  <a:txBody>
                    <a:bodyPr/>
                    <a:lstStyle/>
                    <a:p>
                      <a:r>
                        <a:rPr kumimoji="0" lang="en-GB" sz="1200" kern="1200" dirty="0" smtClean="0">
                          <a:solidFill>
                            <a:srgbClr val="000000"/>
                          </a:solidFill>
                          <a:latin typeface="+mn-lt"/>
                          <a:ea typeface="Times New Roman"/>
                          <a:cs typeface="Times New Roman"/>
                        </a:rPr>
                        <a:t>To charge a person with treason before Parliament</a:t>
                      </a:r>
                      <a:endParaRPr lang="en-US" sz="1200" dirty="0"/>
                    </a:p>
                  </a:txBody>
                  <a:tcPr/>
                </a:tc>
                <a:extLst>
                  <a:ext uri="{0D108BD9-81ED-4DB2-BD59-A6C34878D82A}">
                    <a16:rowId xmlns:a16="http://schemas.microsoft.com/office/drawing/2014/main" val="10012"/>
                  </a:ext>
                </a:extLst>
              </a:tr>
              <a:tr h="274320">
                <a:tc>
                  <a:txBody>
                    <a:bodyPr/>
                    <a:lstStyle/>
                    <a:p>
                      <a:pPr marL="0" marR="0">
                        <a:lnSpc>
                          <a:spcPct val="107000"/>
                        </a:lnSpc>
                        <a:spcBef>
                          <a:spcPts val="0"/>
                        </a:spcBef>
                        <a:spcAft>
                          <a:spcPts val="0"/>
                        </a:spcAft>
                      </a:pPr>
                      <a:r>
                        <a:rPr lang="en-GB" sz="1100">
                          <a:solidFill>
                            <a:srgbClr val="000000"/>
                          </a:solidFill>
                          <a:latin typeface="+mj-lt"/>
                          <a:ea typeface="Times New Roman"/>
                          <a:cs typeface="Times New Roman"/>
                        </a:rPr>
                        <a:t>13.levy</a:t>
                      </a:r>
                      <a:endParaRPr lang="en-US" sz="1100">
                        <a:latin typeface="+mj-lt"/>
                        <a:ea typeface="Calibri"/>
                        <a:cs typeface="Times New Roman"/>
                      </a:endParaRPr>
                    </a:p>
                  </a:txBody>
                  <a:tcPr marL="66675" marR="66675" marT="66675" marB="66675"/>
                </a:tc>
                <a:tc>
                  <a:txBody>
                    <a:bodyPr/>
                    <a:lstStyle/>
                    <a:p>
                      <a:r>
                        <a:rPr kumimoji="0" lang="en-GB" sz="1200" kern="1200" dirty="0" smtClean="0">
                          <a:solidFill>
                            <a:srgbClr val="000000"/>
                          </a:solidFill>
                          <a:latin typeface="+mn-lt"/>
                          <a:ea typeface="Times New Roman"/>
                          <a:cs typeface="Times New Roman"/>
                        </a:rPr>
                        <a:t>To demand payment of a tax or an extra payment and to collect it</a:t>
                      </a:r>
                      <a:endParaRPr lang="en-US" sz="1200" dirty="0"/>
                    </a:p>
                  </a:txBody>
                  <a:tcPr/>
                </a:tc>
                <a:extLst>
                  <a:ext uri="{0D108BD9-81ED-4DB2-BD59-A6C34878D82A}">
                    <a16:rowId xmlns:a16="http://schemas.microsoft.com/office/drawing/2014/main" val="10013"/>
                  </a:ext>
                </a:extLst>
              </a:tr>
              <a:tr h="439850">
                <a:tc>
                  <a:txBody>
                    <a:bodyPr/>
                    <a:lstStyle/>
                    <a:p>
                      <a:pPr marL="0" marR="0">
                        <a:lnSpc>
                          <a:spcPct val="107000"/>
                        </a:lnSpc>
                        <a:spcBef>
                          <a:spcPts val="0"/>
                        </a:spcBef>
                        <a:spcAft>
                          <a:spcPts val="0"/>
                        </a:spcAft>
                      </a:pPr>
                      <a:r>
                        <a:rPr lang="en-GB" sz="1100">
                          <a:solidFill>
                            <a:srgbClr val="000000"/>
                          </a:solidFill>
                          <a:latin typeface="+mj-lt"/>
                          <a:ea typeface="Times New Roman"/>
                          <a:cs typeface="Times New Roman"/>
                        </a:rPr>
                        <a:t>14.prerogative</a:t>
                      </a:r>
                      <a:endParaRPr lang="en-US" sz="1100">
                        <a:latin typeface="+mj-lt"/>
                        <a:ea typeface="Calibri"/>
                        <a:cs typeface="Times New Roman"/>
                      </a:endParaRPr>
                    </a:p>
                  </a:txBody>
                  <a:tcPr marL="66675" marR="66675" marT="66675" marB="66675"/>
                </a:tc>
                <a:tc>
                  <a:txBody>
                    <a:bodyPr/>
                    <a:lstStyle/>
                    <a:p>
                      <a:r>
                        <a:rPr kumimoji="0" lang="en-GB" sz="1200" kern="1200" dirty="0" smtClean="0">
                          <a:solidFill>
                            <a:srgbClr val="000000"/>
                          </a:solidFill>
                          <a:latin typeface="+mn-lt"/>
                          <a:ea typeface="Times New Roman"/>
                          <a:cs typeface="Times New Roman"/>
                        </a:rPr>
                        <a:t>A special right</a:t>
                      </a:r>
                      <a:endParaRPr lang="en-US" sz="1200" dirty="0"/>
                    </a:p>
                  </a:txBody>
                  <a:tcPr/>
                </a:tc>
                <a:extLst>
                  <a:ext uri="{0D108BD9-81ED-4DB2-BD59-A6C34878D82A}">
                    <a16:rowId xmlns:a16="http://schemas.microsoft.com/office/drawing/2014/main" val="10014"/>
                  </a:ext>
                </a:extLst>
              </a:tr>
              <a:tr h="439850">
                <a:tc>
                  <a:txBody>
                    <a:bodyPr/>
                    <a:lstStyle/>
                    <a:p>
                      <a:pPr marL="0" marR="0">
                        <a:lnSpc>
                          <a:spcPct val="107000"/>
                        </a:lnSpc>
                        <a:spcBef>
                          <a:spcPts val="0"/>
                        </a:spcBef>
                        <a:spcAft>
                          <a:spcPts val="0"/>
                        </a:spcAft>
                      </a:pPr>
                      <a:r>
                        <a:rPr lang="en-GB" sz="1100">
                          <a:solidFill>
                            <a:srgbClr val="000000"/>
                          </a:solidFill>
                          <a:latin typeface="+mj-lt"/>
                          <a:ea typeface="Times New Roman"/>
                          <a:cs typeface="Times New Roman"/>
                        </a:rPr>
                        <a:t>15.pursuant to</a:t>
                      </a:r>
                      <a:endParaRPr lang="en-US" sz="1100">
                        <a:latin typeface="+mj-lt"/>
                        <a:ea typeface="Calibri"/>
                        <a:cs typeface="Times New Roman"/>
                      </a:endParaRPr>
                    </a:p>
                  </a:txBody>
                  <a:tcPr marL="66675" marR="66675" marT="66675" marB="66675"/>
                </a:tc>
                <a:tc>
                  <a:txBody>
                    <a:bodyPr/>
                    <a:lstStyle/>
                    <a:p>
                      <a:r>
                        <a:rPr kumimoji="0" lang="hr-HR" sz="1200" kern="1200" dirty="0" smtClean="0">
                          <a:solidFill>
                            <a:schemeClr val="dk1"/>
                          </a:solidFill>
                          <a:latin typeface="+mn-lt"/>
                          <a:ea typeface="Calibri"/>
                          <a:cs typeface="Times New Roman"/>
                        </a:rPr>
                        <a:t>Relating</a:t>
                      </a:r>
                      <a:r>
                        <a:rPr kumimoji="0" lang="hr-HR" sz="1200" kern="1200" baseline="0" dirty="0" smtClean="0">
                          <a:solidFill>
                            <a:schemeClr val="dk1"/>
                          </a:solidFill>
                          <a:latin typeface="+mn-lt"/>
                          <a:ea typeface="Calibri"/>
                          <a:cs typeface="Times New Roman"/>
                        </a:rPr>
                        <a:t> to or concerning.</a:t>
                      </a:r>
                      <a:endParaRPr lang="en-US" sz="1200" dirty="0"/>
                    </a:p>
                  </a:txBody>
                  <a:tcPr/>
                </a:tc>
                <a:extLst>
                  <a:ext uri="{0D108BD9-81ED-4DB2-BD59-A6C34878D82A}">
                    <a16:rowId xmlns:a16="http://schemas.microsoft.com/office/drawing/2014/main" val="10015"/>
                  </a:ext>
                </a:extLst>
              </a:tr>
              <a:tr h="439850">
                <a:tc>
                  <a:txBody>
                    <a:bodyPr/>
                    <a:lstStyle/>
                    <a:p>
                      <a:pPr marL="0" marR="0">
                        <a:lnSpc>
                          <a:spcPct val="107000"/>
                        </a:lnSpc>
                        <a:spcBef>
                          <a:spcPts val="0"/>
                        </a:spcBef>
                        <a:spcAft>
                          <a:spcPts val="0"/>
                        </a:spcAft>
                      </a:pPr>
                      <a:r>
                        <a:rPr lang="en-GB" sz="1100" dirty="0">
                          <a:solidFill>
                            <a:srgbClr val="000000"/>
                          </a:solidFill>
                          <a:latin typeface="+mj-lt"/>
                          <a:ea typeface="Times New Roman"/>
                          <a:cs typeface="Times New Roman"/>
                        </a:rPr>
                        <a:t>16.suspend</a:t>
                      </a:r>
                      <a:endParaRPr lang="en-US" sz="1100" dirty="0">
                        <a:latin typeface="+mj-lt"/>
                        <a:ea typeface="Calibri"/>
                        <a:cs typeface="Times New Roman"/>
                      </a:endParaRPr>
                    </a:p>
                  </a:txBody>
                  <a:tcPr marL="66675" marR="66675" marT="66675" marB="66675"/>
                </a:tc>
                <a:tc>
                  <a:txBody>
                    <a:bodyPr/>
                    <a:lstStyle/>
                    <a:p>
                      <a:r>
                        <a:rPr kumimoji="0" lang="en-GB" sz="1200" kern="1200" dirty="0" smtClean="0">
                          <a:solidFill>
                            <a:srgbClr val="000000"/>
                          </a:solidFill>
                          <a:latin typeface="+mn-lt"/>
                          <a:ea typeface="Times New Roman"/>
                          <a:cs typeface="Times New Roman"/>
                        </a:rPr>
                        <a:t>To stop s</a:t>
                      </a:r>
                      <a:r>
                        <a:rPr kumimoji="0" lang="hr-HR" sz="1200" kern="1200" dirty="0" smtClean="0">
                          <a:solidFill>
                            <a:srgbClr val="000000"/>
                          </a:solidFill>
                          <a:latin typeface="+mn-lt"/>
                          <a:ea typeface="Times New Roman"/>
                          <a:cs typeface="Times New Roman"/>
                        </a:rPr>
                        <a:t>omething</a:t>
                      </a:r>
                      <a:r>
                        <a:rPr kumimoji="0" lang="en-GB" sz="1200" kern="1200" dirty="0" smtClean="0">
                          <a:solidFill>
                            <a:srgbClr val="000000"/>
                          </a:solidFill>
                          <a:latin typeface="+mn-lt"/>
                          <a:ea typeface="Times New Roman"/>
                          <a:cs typeface="Times New Roman"/>
                        </a:rPr>
                        <a:t> happening for a period of time</a:t>
                      </a:r>
                      <a:endParaRPr lang="en-US" sz="1200" dirty="0"/>
                    </a:p>
                  </a:txBody>
                  <a:tcPr/>
                </a:tc>
                <a:extLst>
                  <a:ext uri="{0D108BD9-81ED-4DB2-BD59-A6C34878D82A}">
                    <a16:rowId xmlns:a16="http://schemas.microsoft.com/office/drawing/2014/main" val="10016"/>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hr-HR" dirty="0" smtClean="0"/>
              <a:t>How would you translate the phrase ‘the rule of law’ into Croatian?</a:t>
            </a:r>
          </a:p>
          <a:p>
            <a:r>
              <a:rPr lang="hr-HR" dirty="0" smtClean="0"/>
              <a:t> How would you explain the meaning of the rule of law?</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hr-HR" dirty="0" smtClean="0"/>
              <a:t>Thank you for your attention!</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The rule of law</a:t>
            </a:r>
            <a:endParaRPr lang="en-US" dirty="0"/>
          </a:p>
        </p:txBody>
      </p:sp>
      <p:sp>
        <p:nvSpPr>
          <p:cNvPr id="3" name="Content Placeholder 2"/>
          <p:cNvSpPr>
            <a:spLocks noGrp="1"/>
          </p:cNvSpPr>
          <p:nvPr>
            <p:ph idx="1"/>
          </p:nvPr>
        </p:nvSpPr>
        <p:spPr/>
        <p:txBody>
          <a:bodyPr/>
          <a:lstStyle/>
          <a:p>
            <a:r>
              <a:rPr lang="hr-HR" dirty="0" smtClean="0"/>
              <a:t>vladavina prava </a:t>
            </a:r>
          </a:p>
          <a:p>
            <a:r>
              <a:rPr lang="hr-HR" dirty="0" smtClean="0"/>
              <a:t>the rule of law state - pravna država</a:t>
            </a:r>
          </a:p>
          <a:p>
            <a:endParaRPr lang="hr-HR" dirty="0" smtClean="0"/>
          </a:p>
          <a:p>
            <a:r>
              <a:rPr lang="hr-HR" dirty="0" smtClean="0"/>
              <a:t>T</a:t>
            </a:r>
            <a:r>
              <a:rPr lang="en-US" dirty="0" smtClean="0"/>
              <a:t>he principle that all people and institutions are subject to and accountable to law that is fairly applied and enforced; the principle of government by law. </a:t>
            </a:r>
            <a:r>
              <a:rPr lang="hr-HR" dirty="0" smtClean="0"/>
              <a:t> </a:t>
            </a:r>
          </a:p>
          <a:p>
            <a:endParaRPr lang="hr-HR" dirty="0" smtClean="0"/>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Meaning</a:t>
            </a:r>
            <a:endParaRPr lang="en-US" dirty="0"/>
          </a:p>
        </p:txBody>
      </p:sp>
      <p:sp>
        <p:nvSpPr>
          <p:cNvPr id="3" name="Content Placeholder 2"/>
          <p:cNvSpPr>
            <a:spLocks noGrp="1"/>
          </p:cNvSpPr>
          <p:nvPr>
            <p:ph idx="1"/>
          </p:nvPr>
        </p:nvSpPr>
        <p:spPr/>
        <p:txBody>
          <a:bodyPr/>
          <a:lstStyle/>
          <a:p>
            <a:r>
              <a:rPr lang="hr-HR" dirty="0" smtClean="0"/>
              <a:t>T</a:t>
            </a:r>
            <a:r>
              <a:rPr lang="en-GB" dirty="0" smtClean="0"/>
              <a:t>he rule of law means that all power in a community should be subject to general rules and both government and governed should respect those rules.</a:t>
            </a:r>
            <a:endParaRPr lang="hr-HR" dirty="0" smtClean="0"/>
          </a:p>
          <a:p>
            <a:r>
              <a:rPr lang="en-GB" dirty="0" smtClean="0"/>
              <a:t>It is closely connected with 'equality' in its formal sense. Thus everyone who falls within a given rule is treated in the same way.</a:t>
            </a:r>
            <a:endParaRPr lang="hr-HR" dirty="0" smtClean="0"/>
          </a:p>
          <a:p>
            <a:r>
              <a:rPr lang="hr-HR" dirty="0" smtClean="0">
                <a:hlinkClick r:id="rId2"/>
              </a:rPr>
              <a:t>https://www.youtube.com/watch?v=IZDd2v18vfw</a:t>
            </a:r>
            <a:r>
              <a:rPr lang="hr-HR" dirty="0" smtClean="0"/>
              <a:t>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Principles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World Justice Project's definition of the rule of law is comprised of the following four universal principles:</a:t>
            </a:r>
          </a:p>
          <a:p>
            <a:r>
              <a:rPr lang="en-US" b="1" dirty="0" smtClean="0"/>
              <a:t>1. Accountability</a:t>
            </a:r>
            <a:r>
              <a:rPr lang="en-US" dirty="0" smtClean="0"/>
              <a:t/>
            </a:r>
            <a:br>
              <a:rPr lang="en-US" dirty="0" smtClean="0"/>
            </a:br>
            <a:r>
              <a:rPr lang="en-US" dirty="0" smtClean="0"/>
              <a:t>The government as well as private actors are accountable under the law.</a:t>
            </a:r>
          </a:p>
          <a:p>
            <a:r>
              <a:rPr lang="en-US" b="1" dirty="0" smtClean="0"/>
              <a:t>2. Just Laws</a:t>
            </a:r>
            <a:r>
              <a:rPr lang="en-US" dirty="0" smtClean="0"/>
              <a:t/>
            </a:r>
            <a:br>
              <a:rPr lang="en-US" dirty="0" smtClean="0"/>
            </a:br>
            <a:r>
              <a:rPr lang="en-US" dirty="0" smtClean="0"/>
              <a:t>The laws are clear, publicized, stable, and just; are applied evenly; and protect fundamental rights, including the security of persons and property and certain core human rights.</a:t>
            </a:r>
          </a:p>
          <a:p>
            <a:r>
              <a:rPr lang="en-US" b="1" dirty="0" smtClean="0"/>
              <a:t>3. Open Government</a:t>
            </a:r>
            <a:r>
              <a:rPr lang="en-US" dirty="0" smtClean="0"/>
              <a:t/>
            </a:r>
            <a:br>
              <a:rPr lang="en-US" dirty="0" smtClean="0"/>
            </a:br>
            <a:r>
              <a:rPr lang="en-US" dirty="0" smtClean="0"/>
              <a:t>The processes by which the laws are enacted, administered, and enforced are accessible, fair, and efficient.</a:t>
            </a:r>
          </a:p>
          <a:p>
            <a:r>
              <a:rPr lang="en-US" b="1" dirty="0" smtClean="0"/>
              <a:t>4. Accessible &amp; Impartial Dispute Resolution</a:t>
            </a:r>
            <a:r>
              <a:rPr lang="en-US" dirty="0" smtClean="0"/>
              <a:t/>
            </a:r>
            <a:br>
              <a:rPr lang="en-US" dirty="0" smtClean="0"/>
            </a:br>
            <a:r>
              <a:rPr lang="en-US" dirty="0" smtClean="0"/>
              <a:t>Justice is delivered timely by competent, ethical, and independent representatives and neutrals who are accessible, have adequate resources, and reflect the makeup of the communities they serve.</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D</a:t>
            </a:r>
            <a:r>
              <a:rPr lang="en-GB" dirty="0" err="1" smtClean="0"/>
              <a:t>emocratic</a:t>
            </a:r>
            <a:r>
              <a:rPr lang="en-GB" dirty="0" smtClean="0"/>
              <a:t> state under the rule of law</a:t>
            </a:r>
            <a:endParaRPr lang="en-US" dirty="0"/>
          </a:p>
        </p:txBody>
      </p:sp>
      <p:sp>
        <p:nvSpPr>
          <p:cNvPr id="3" name="Content Placeholder 2"/>
          <p:cNvSpPr>
            <a:spLocks noGrp="1"/>
          </p:cNvSpPr>
          <p:nvPr>
            <p:ph idx="1"/>
          </p:nvPr>
        </p:nvSpPr>
        <p:spPr/>
        <p:txBody>
          <a:bodyPr>
            <a:normAutofit lnSpcReduction="10000"/>
          </a:bodyPr>
          <a:lstStyle/>
          <a:p>
            <a:r>
              <a:rPr lang="en-GB" dirty="0" smtClean="0"/>
              <a:t>The term 'democratic state under the rule of law' means a state where citizens elect their own leaders, a state where government itself is bound by the law and helps ensure that the law is respected in the relations between citizens. The law guarantees everyone's individual freedoms against contraventions</a:t>
            </a:r>
            <a:r>
              <a:rPr lang="en-GB" b="1" dirty="0" smtClean="0"/>
              <a:t> </a:t>
            </a:r>
            <a:r>
              <a:rPr lang="en-GB" dirty="0" smtClean="0"/>
              <a:t>by government or other citizens. </a:t>
            </a:r>
            <a:endParaRPr lang="hr-HR" dirty="0" smtClean="0"/>
          </a:p>
          <a:p>
            <a:r>
              <a:rPr lang="hr-HR" dirty="0" smtClean="0"/>
              <a:t>This is possible only if the legislature, executive and judiciary are separate</a:t>
            </a:r>
          </a:p>
          <a:p>
            <a:endParaRPr lang="hr-HR" dirty="0" smtClean="0"/>
          </a:p>
          <a:p>
            <a:r>
              <a:rPr lang="hr-HR" sz="1800" dirty="0" smtClean="0"/>
              <a:t>contravention – kršenje, povreda</a:t>
            </a:r>
            <a:endParaRPr lang="en-US" sz="1800" dirty="0" smtClean="0"/>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Properties</a:t>
            </a:r>
            <a:endParaRPr lang="en-US" dirty="0"/>
          </a:p>
        </p:txBody>
      </p:sp>
      <p:sp>
        <p:nvSpPr>
          <p:cNvPr id="3" name="Content Placeholder 2"/>
          <p:cNvSpPr>
            <a:spLocks noGrp="1"/>
          </p:cNvSpPr>
          <p:nvPr>
            <p:ph idx="1"/>
          </p:nvPr>
        </p:nvSpPr>
        <p:spPr/>
        <p:txBody>
          <a:bodyPr>
            <a:normAutofit lnSpcReduction="10000"/>
          </a:bodyPr>
          <a:lstStyle/>
          <a:p>
            <a:r>
              <a:rPr lang="en-GB" dirty="0" smtClean="0"/>
              <a:t>1. Conflicts among people – individual and collective – are governed by means of rules that are impartial and equal for everyone.</a:t>
            </a:r>
            <a:endParaRPr lang="en-US" dirty="0" smtClean="0"/>
          </a:p>
          <a:p>
            <a:r>
              <a:rPr lang="en-GB" dirty="0" smtClean="0"/>
              <a:t>2. Rules are enacted by means of a limited government that wields its own functions within the confines of the same rules (supremacy of rules over the rule of men).</a:t>
            </a:r>
            <a:endParaRPr lang="en-US" dirty="0" smtClean="0"/>
          </a:p>
          <a:p>
            <a:r>
              <a:rPr lang="en-GB" dirty="0" smtClean="0"/>
              <a:t>3. Compliance with such rules is rooted in a legal and political culture.</a:t>
            </a:r>
            <a:endParaRPr lang="hr-HR" dirty="0" smtClean="0"/>
          </a:p>
          <a:p>
            <a:endParaRPr lang="hr-HR" sz="1600" dirty="0" smtClean="0"/>
          </a:p>
          <a:p>
            <a:r>
              <a:rPr lang="hr-HR" sz="1600" dirty="0" smtClean="0"/>
              <a:t>impartial –nepristran</a:t>
            </a:r>
          </a:p>
          <a:p>
            <a:r>
              <a:rPr lang="hr-HR" sz="1600" dirty="0" smtClean="0"/>
              <a:t>to wield – vladati, rukovati</a:t>
            </a:r>
          </a:p>
          <a:p>
            <a:r>
              <a:rPr lang="hr-HR" sz="1600" dirty="0" smtClean="0"/>
              <a:t>compliance with rules – poštivanje pravila</a:t>
            </a:r>
            <a:endParaRPr lang="en-US" sz="1600"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Translate into English:</a:t>
            </a:r>
            <a:endParaRPr lang="en-US" dirty="0"/>
          </a:p>
        </p:txBody>
      </p:sp>
      <p:sp>
        <p:nvSpPr>
          <p:cNvPr id="3" name="Content Placeholder 2"/>
          <p:cNvSpPr>
            <a:spLocks noGrp="1"/>
          </p:cNvSpPr>
          <p:nvPr>
            <p:ph idx="1"/>
          </p:nvPr>
        </p:nvSpPr>
        <p:spPr/>
        <p:txBody>
          <a:bodyPr/>
          <a:lstStyle/>
          <a:p>
            <a:r>
              <a:rPr lang="en-US" dirty="0" smtClean="0"/>
              <a:t>U </a:t>
            </a:r>
            <a:r>
              <a:rPr lang="en-US" dirty="0" err="1" smtClean="0"/>
              <a:t>skladu</a:t>
            </a:r>
            <a:r>
              <a:rPr lang="en-US" dirty="0" smtClean="0"/>
              <a:t> s </a:t>
            </a:r>
            <a:r>
              <a:rPr lang="en-US" dirty="0" err="1" smtClean="0"/>
              <a:t>člankom</a:t>
            </a:r>
            <a:r>
              <a:rPr lang="en-US" dirty="0" smtClean="0"/>
              <a:t> 2. </a:t>
            </a:r>
            <a:r>
              <a:rPr lang="en-US" dirty="0" err="1" smtClean="0"/>
              <a:t>Ugovora</a:t>
            </a:r>
            <a:r>
              <a:rPr lang="en-US" dirty="0" smtClean="0"/>
              <a:t> o </a:t>
            </a:r>
            <a:r>
              <a:rPr lang="en-US" dirty="0" err="1" smtClean="0"/>
              <a:t>Europskoj</a:t>
            </a:r>
            <a:r>
              <a:rPr lang="en-US" dirty="0" smtClean="0"/>
              <a:t> </a:t>
            </a:r>
            <a:r>
              <a:rPr lang="en-US" dirty="0" err="1" smtClean="0"/>
              <a:t>uniji</a:t>
            </a:r>
            <a:r>
              <a:rPr lang="en-US" dirty="0" smtClean="0"/>
              <a:t> </a:t>
            </a:r>
            <a:r>
              <a:rPr lang="en-US" dirty="0" err="1" smtClean="0"/>
              <a:t>vladavina</a:t>
            </a:r>
            <a:r>
              <a:rPr lang="en-US" dirty="0" smtClean="0"/>
              <a:t> </a:t>
            </a:r>
            <a:r>
              <a:rPr lang="en-US" dirty="0" err="1" smtClean="0"/>
              <a:t>prava</a:t>
            </a:r>
            <a:r>
              <a:rPr lang="en-US" dirty="0" smtClean="0"/>
              <a:t> </a:t>
            </a:r>
            <a:r>
              <a:rPr lang="en-US" dirty="0" err="1" smtClean="0"/>
              <a:t>predstavlja</a:t>
            </a:r>
            <a:r>
              <a:rPr lang="en-US" dirty="0" smtClean="0"/>
              <a:t> </a:t>
            </a:r>
            <a:r>
              <a:rPr lang="en-US" dirty="0" err="1" smtClean="0"/>
              <a:t>jedno</a:t>
            </a:r>
            <a:r>
              <a:rPr lang="en-US" dirty="0" smtClean="0"/>
              <a:t> </a:t>
            </a:r>
            <a:r>
              <a:rPr lang="en-US" dirty="0" err="1" smtClean="0"/>
              <a:t>od</a:t>
            </a:r>
            <a:r>
              <a:rPr lang="en-US" dirty="0" smtClean="0"/>
              <a:t> </a:t>
            </a:r>
            <a:r>
              <a:rPr lang="en-US" dirty="0" err="1" smtClean="0"/>
              <a:t>temeljnih</a:t>
            </a:r>
            <a:r>
              <a:rPr lang="en-US" dirty="0" smtClean="0"/>
              <a:t> </a:t>
            </a:r>
            <a:r>
              <a:rPr lang="en-US" dirty="0" err="1" smtClean="0"/>
              <a:t>načela</a:t>
            </a:r>
            <a:r>
              <a:rPr lang="en-US" dirty="0" smtClean="0"/>
              <a:t> EU-a. </a:t>
            </a:r>
            <a:r>
              <a:rPr lang="en-US" dirty="0" err="1" smtClean="0"/>
              <a:t>Riječ</a:t>
            </a:r>
            <a:r>
              <a:rPr lang="en-US" dirty="0" smtClean="0"/>
              <a:t> je o </a:t>
            </a:r>
            <a:r>
              <a:rPr lang="en-US" dirty="0" err="1" smtClean="0"/>
              <a:t>ideji</a:t>
            </a:r>
            <a:r>
              <a:rPr lang="en-US" dirty="0" smtClean="0"/>
              <a:t> </a:t>
            </a:r>
            <a:r>
              <a:rPr lang="en-US" dirty="0" err="1" smtClean="0"/>
              <a:t>da</a:t>
            </a:r>
            <a:r>
              <a:rPr lang="en-US" dirty="0" smtClean="0"/>
              <a:t> EU-</a:t>
            </a:r>
            <a:r>
              <a:rPr lang="en-US" dirty="0" err="1" smtClean="0"/>
              <a:t>om</a:t>
            </a:r>
            <a:r>
              <a:rPr lang="en-US" dirty="0" smtClean="0"/>
              <a:t> </a:t>
            </a:r>
            <a:r>
              <a:rPr lang="en-US" dirty="0" err="1" smtClean="0"/>
              <a:t>i</a:t>
            </a:r>
            <a:r>
              <a:rPr lang="en-US" dirty="0" smtClean="0"/>
              <a:t> </a:t>
            </a:r>
            <a:r>
              <a:rPr lang="en-US" dirty="0" err="1" smtClean="0"/>
              <a:t>svim</a:t>
            </a:r>
            <a:r>
              <a:rPr lang="en-US" dirty="0" smtClean="0"/>
              <a:t> </a:t>
            </a:r>
            <a:r>
              <a:rPr lang="en-US" dirty="0" err="1" smtClean="0"/>
              <a:t>zemljama</a:t>
            </a:r>
            <a:r>
              <a:rPr lang="en-US" dirty="0" smtClean="0"/>
              <a:t> EU-a </a:t>
            </a:r>
            <a:r>
              <a:rPr lang="en-US" dirty="0" err="1" smtClean="0"/>
              <a:t>upravljaju</a:t>
            </a:r>
            <a:r>
              <a:rPr lang="en-US" dirty="0" smtClean="0"/>
              <a:t> </a:t>
            </a:r>
            <a:r>
              <a:rPr lang="en-US" dirty="0" err="1" smtClean="0"/>
              <a:t>zakoni</a:t>
            </a:r>
            <a:r>
              <a:rPr lang="en-US" dirty="0" smtClean="0"/>
              <a:t> </a:t>
            </a:r>
            <a:r>
              <a:rPr lang="en-US" dirty="0" err="1" smtClean="0"/>
              <a:t>koji</a:t>
            </a:r>
            <a:r>
              <a:rPr lang="en-US" dirty="0" smtClean="0"/>
              <a:t> </a:t>
            </a:r>
            <a:r>
              <a:rPr lang="en-US" dirty="0" err="1" smtClean="0"/>
              <a:t>su</a:t>
            </a:r>
            <a:r>
              <a:rPr lang="en-US" dirty="0" smtClean="0"/>
              <a:t> </a:t>
            </a:r>
            <a:r>
              <a:rPr lang="en-US" dirty="0" err="1" smtClean="0"/>
              <a:t>doneseni</a:t>
            </a:r>
            <a:r>
              <a:rPr lang="en-US" dirty="0" smtClean="0"/>
              <a:t> </a:t>
            </a:r>
            <a:r>
              <a:rPr lang="en-US" dirty="0" err="1" smtClean="0"/>
              <a:t>na</a:t>
            </a:r>
            <a:r>
              <a:rPr lang="en-US" dirty="0" smtClean="0"/>
              <a:t> </a:t>
            </a:r>
            <a:r>
              <a:rPr lang="en-US" dirty="0" err="1" smtClean="0"/>
              <a:t>temelju</a:t>
            </a:r>
            <a:r>
              <a:rPr lang="en-US" dirty="0" smtClean="0"/>
              <a:t> </a:t>
            </a:r>
            <a:r>
              <a:rPr lang="en-US" dirty="0" err="1" smtClean="0"/>
              <a:t>uspostavljenih</a:t>
            </a:r>
            <a:r>
              <a:rPr lang="en-US" dirty="0" smtClean="0"/>
              <a:t> </a:t>
            </a:r>
            <a:r>
              <a:rPr lang="en-US" dirty="0" err="1" smtClean="0"/>
              <a:t>postupaka</a:t>
            </a:r>
            <a:r>
              <a:rPr lang="en-US" dirty="0" smtClean="0"/>
              <a:t>, a ne </a:t>
            </a:r>
            <a:r>
              <a:rPr lang="en-US" dirty="0" err="1" smtClean="0"/>
              <a:t>diskrecijskih</a:t>
            </a:r>
            <a:r>
              <a:rPr lang="en-US" dirty="0" smtClean="0"/>
              <a:t> </a:t>
            </a:r>
            <a:r>
              <a:rPr lang="en-US" dirty="0" err="1" smtClean="0"/>
              <a:t>odluka</a:t>
            </a:r>
            <a:r>
              <a:rPr lang="en-US" dirty="0" smtClean="0"/>
              <a:t> </a:t>
            </a:r>
            <a:r>
              <a:rPr lang="en-US" dirty="0" err="1" smtClean="0"/>
              <a:t>ili</a:t>
            </a:r>
            <a:r>
              <a:rPr lang="en-US" dirty="0" smtClean="0"/>
              <a:t> </a:t>
            </a:r>
            <a:r>
              <a:rPr lang="en-US" dirty="0" err="1" smtClean="0"/>
              <a:t>odluka</a:t>
            </a:r>
            <a:r>
              <a:rPr lang="en-US" dirty="0" smtClean="0"/>
              <a:t> </a:t>
            </a:r>
            <a:r>
              <a:rPr lang="en-US" dirty="0" err="1" smtClean="0"/>
              <a:t>koje</a:t>
            </a:r>
            <a:r>
              <a:rPr lang="en-US" dirty="0" smtClean="0"/>
              <a:t> se </a:t>
            </a:r>
            <a:r>
              <a:rPr lang="en-US" dirty="0" err="1" smtClean="0"/>
              <a:t>donose</a:t>
            </a:r>
            <a:r>
              <a:rPr lang="en-US" dirty="0" smtClean="0"/>
              <a:t> u </a:t>
            </a:r>
            <a:r>
              <a:rPr lang="en-US" dirty="0" err="1" smtClean="0"/>
              <a:t>pojedinom</a:t>
            </a:r>
            <a:r>
              <a:rPr lang="en-US" dirty="0" smtClean="0"/>
              <a:t> </a:t>
            </a:r>
            <a:r>
              <a:rPr lang="en-US" dirty="0" err="1" smtClean="0"/>
              <a:t>slučaju</a:t>
            </a:r>
            <a:r>
              <a:rPr lang="en-US" dirty="0" smtClean="0"/>
              <a:t>.</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According to Article 2 of the Treaty on European Union, the rule of law is one of the EU's fundamental values. It is the idea that both the EU itself and all EU countries are governed by a body of law adopted by established procedures rather than discretionary or case-by-case decisions.</a:t>
            </a:r>
            <a:r>
              <a:rPr lang="hr-HR"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124</TotalTime>
  <Words>1193</Words>
  <Application>Microsoft Office PowerPoint</Application>
  <PresentationFormat>On-screen Show (4:3)</PresentationFormat>
  <Paragraphs>139</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Calibri</vt:lpstr>
      <vt:lpstr>Constantia</vt:lpstr>
      <vt:lpstr>Times New Roman</vt:lpstr>
      <vt:lpstr>Wingdings 2</vt:lpstr>
      <vt:lpstr>Flow</vt:lpstr>
      <vt:lpstr>The Rule of Law</vt:lpstr>
      <vt:lpstr>PowerPoint Presentation</vt:lpstr>
      <vt:lpstr>The rule of law</vt:lpstr>
      <vt:lpstr>Meaning</vt:lpstr>
      <vt:lpstr>Principles</vt:lpstr>
      <vt:lpstr>Democratic state under the rule of law</vt:lpstr>
      <vt:lpstr>Properties</vt:lpstr>
      <vt:lpstr>Translate into English:</vt:lpstr>
      <vt:lpstr>PowerPoint Presentation</vt:lpstr>
      <vt:lpstr>Read a petition from the House of Commons to James I (1610), one of the first texts where the expression “the rule of law” was used:</vt:lpstr>
      <vt:lpstr>Bill of Rights</vt:lpstr>
      <vt:lpstr>Glorious revolution</vt:lpstr>
      <vt:lpstr>Significance</vt:lpstr>
      <vt:lpstr>Read the extract from the Bill of Rights (1689) on p. 29-30. Complete the following table listing the rights and prohibitions declared in the Bill of Rights.</vt:lpstr>
      <vt:lpstr>Rights of Parliament</vt:lpstr>
      <vt:lpstr>Prohibitions</vt:lpstr>
      <vt:lpstr>Tasks</vt:lpstr>
      <vt:lpstr>PowerPoint Presentation</vt:lpstr>
      <vt:lpstr>PowerPoint Presentation</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Rule of Law</dc:title>
  <dc:creator>MJC</dc:creator>
  <cp:lastModifiedBy>Marijana Javornik Čubrić</cp:lastModifiedBy>
  <cp:revision>15</cp:revision>
  <dcterms:created xsi:type="dcterms:W3CDTF">2017-11-18T15:58:29Z</dcterms:created>
  <dcterms:modified xsi:type="dcterms:W3CDTF">2018-11-14T10:12:35Z</dcterms:modified>
</cp:coreProperties>
</file>