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6" r:id="rId5"/>
    <p:sldId id="258" r:id="rId6"/>
    <p:sldId id="260" r:id="rId7"/>
    <p:sldId id="271" r:id="rId8"/>
    <p:sldId id="272" r:id="rId9"/>
    <p:sldId id="274" r:id="rId10"/>
    <p:sldId id="275" r:id="rId11"/>
    <p:sldId id="276" r:id="rId12"/>
    <p:sldId id="261" r:id="rId13"/>
    <p:sldId id="262" r:id="rId14"/>
    <p:sldId id="263" r:id="rId15"/>
    <p:sldId id="264"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1A52D4-BE77-4526-A02A-C0F180F7F1A9}" type="datetimeFigureOut">
              <a:rPr lang="en-US" smtClean="0"/>
              <a:pPr/>
              <a:t>10/9/2019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8484483-F7FC-4D7A-A2B9-8C9CFE14AB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A52D4-BE77-4526-A02A-C0F180F7F1A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A52D4-BE77-4526-A02A-C0F180F7F1A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1A52D4-BE77-4526-A02A-C0F180F7F1A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1A52D4-BE77-4526-A02A-C0F180F7F1A9}" type="datetimeFigureOut">
              <a:rPr lang="en-US" smtClean="0"/>
              <a:pPr/>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484483-F7FC-4D7A-A2B9-8C9CFE14AB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1A52D4-BE77-4526-A02A-C0F180F7F1A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1A52D4-BE77-4526-A02A-C0F180F7F1A9}" type="datetimeFigureOut">
              <a:rPr lang="en-US" smtClean="0"/>
              <a:pPr/>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1A52D4-BE77-4526-A02A-C0F180F7F1A9}" type="datetimeFigureOut">
              <a:rPr lang="en-US" smtClean="0"/>
              <a:pPr/>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A52D4-BE77-4526-A02A-C0F180F7F1A9}" type="datetimeFigureOut">
              <a:rPr lang="en-US" smtClean="0"/>
              <a:pPr/>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1A52D4-BE77-4526-A02A-C0F180F7F1A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484483-F7FC-4D7A-A2B9-8C9CFE14AB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1A52D4-BE77-4526-A02A-C0F180F7F1A9}" type="datetimeFigureOut">
              <a:rPr lang="en-US" smtClean="0"/>
              <a:pPr/>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8484483-F7FC-4D7A-A2B9-8C9CFE14AB7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1A52D4-BE77-4526-A02A-C0F180F7F1A9}" type="datetimeFigureOut">
              <a:rPr lang="en-US" smtClean="0"/>
              <a:pPr/>
              <a:t>10/9/2019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484483-F7FC-4D7A-A2B9-8C9CFE14AB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pPr algn="ctr"/>
            <a:r>
              <a:rPr lang="en-GB" dirty="0" smtClean="0"/>
              <a:t>UNIT 1</a:t>
            </a:r>
            <a:endParaRPr lang="en-US" dirty="0" smtClean="0"/>
          </a:p>
          <a:p>
            <a:pPr algn="ctr"/>
            <a:r>
              <a:rPr lang="en-GB" b="1" dirty="0" smtClean="0"/>
              <a:t>THE STATE, ITS DEVELOPMENT AND FUNCTIONS</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Bureaucratic</a:t>
            </a:r>
            <a:r>
              <a:rPr lang="hr-HR" dirty="0" smtClean="0"/>
              <a:t> mode</a:t>
            </a:r>
            <a:endParaRPr lang="hr-HR" dirty="0"/>
          </a:p>
        </p:txBody>
      </p:sp>
      <p:sp>
        <p:nvSpPr>
          <p:cNvPr id="3" name="Content Placeholder 2"/>
          <p:cNvSpPr>
            <a:spLocks noGrp="1"/>
          </p:cNvSpPr>
          <p:nvPr>
            <p:ph idx="1"/>
          </p:nvPr>
        </p:nvSpPr>
        <p:spPr/>
        <p:txBody>
          <a:bodyPr/>
          <a:lstStyle/>
          <a:p>
            <a:r>
              <a:rPr lang="en-GB" dirty="0"/>
              <a:t>According to Max Weber, the administrative arrangements typical of the state are </a:t>
            </a:r>
            <a:r>
              <a:rPr lang="en-GB" b="1" dirty="0"/>
              <a:t>bureaucratic.</a:t>
            </a:r>
            <a:r>
              <a:rPr lang="en-GB" dirty="0"/>
              <a:t> This means that </a:t>
            </a:r>
            <a:r>
              <a:rPr lang="en-GB" b="1" dirty="0"/>
              <a:t>administration</a:t>
            </a:r>
            <a:r>
              <a:rPr lang="en-GB" dirty="0"/>
              <a:t> is carried out on the basis of various forms of knowledge – juridical, military, fiscal, managerial, statistical, geographical, etc. The state's capacity to apply such knowledge via its </a:t>
            </a:r>
            <a:r>
              <a:rPr lang="en-GB" b="1" dirty="0"/>
              <a:t>bureaucratic apparatus</a:t>
            </a:r>
            <a:r>
              <a:rPr lang="en-GB" dirty="0"/>
              <a:t> qualifies it as a </a:t>
            </a:r>
            <a:r>
              <a:rPr lang="en-GB" b="1" dirty="0"/>
              <a:t>rational political enterprise</a:t>
            </a:r>
            <a:r>
              <a:rPr lang="en-GB" dirty="0"/>
              <a:t>, seeking both </a:t>
            </a:r>
            <a:r>
              <a:rPr lang="en-GB" b="1" dirty="0"/>
              <a:t>effectiveness</a:t>
            </a:r>
            <a:r>
              <a:rPr lang="en-GB" dirty="0"/>
              <a:t> (the maximal achievement of its own goals) and </a:t>
            </a:r>
            <a:r>
              <a:rPr lang="en-GB" b="1" dirty="0"/>
              <a:t>efficiency</a:t>
            </a:r>
            <a:r>
              <a:rPr lang="en-GB" dirty="0"/>
              <a:t> (the optimal relation between means and ends). </a:t>
            </a:r>
            <a:r>
              <a:rPr lang="hr-HR" dirty="0"/>
              <a:t> </a:t>
            </a:r>
            <a:endParaRPr lang="en-US" dirty="0"/>
          </a:p>
          <a:p>
            <a:endParaRPr lang="hr-HR" dirty="0"/>
          </a:p>
        </p:txBody>
      </p:sp>
    </p:spTree>
    <p:extLst>
      <p:ext uri="{BB962C8B-B14F-4D97-AF65-F5344CB8AC3E}">
        <p14:creationId xmlns:p14="http://schemas.microsoft.com/office/powerpoint/2010/main" val="318122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Hierarchical</a:t>
            </a:r>
            <a:r>
              <a:rPr lang="hr-HR" dirty="0" smtClean="0"/>
              <a:t> mode</a:t>
            </a:r>
            <a:endParaRPr lang="hr-HR" dirty="0"/>
          </a:p>
        </p:txBody>
      </p:sp>
      <p:sp>
        <p:nvSpPr>
          <p:cNvPr id="3" name="Content Placeholder 2"/>
          <p:cNvSpPr>
            <a:spLocks noGrp="1"/>
          </p:cNvSpPr>
          <p:nvPr>
            <p:ph idx="1"/>
          </p:nvPr>
        </p:nvSpPr>
        <p:spPr/>
        <p:txBody>
          <a:bodyPr>
            <a:normAutofit fontScale="92500"/>
          </a:bodyPr>
          <a:lstStyle/>
          <a:p>
            <a:r>
              <a:rPr lang="en-GB" dirty="0"/>
              <a:t>The performance of the various state activities by diverse personnel is controlled by personnel higher up who instruct their inferiors on how to operate, who can monitor their performance and, if necessary, sanction them if their performance does not meet the required standards.</a:t>
            </a:r>
            <a:endParaRPr lang="hr-HR" dirty="0"/>
          </a:p>
          <a:p>
            <a:r>
              <a:rPr lang="en-GB" dirty="0"/>
              <a:t> </a:t>
            </a:r>
            <a:r>
              <a:rPr lang="hr-HR" dirty="0"/>
              <a:t>T</a:t>
            </a:r>
            <a:r>
              <a:rPr lang="en-GB" dirty="0"/>
              <a:t>he pyramid, where the base is provided by the personnel on the ground and the apex by the controlling bureaucratic elite. </a:t>
            </a:r>
            <a:endParaRPr lang="hr-HR" dirty="0"/>
          </a:p>
          <a:p>
            <a:r>
              <a:rPr lang="en-GB" dirty="0"/>
              <a:t>In this way, the state secures its unity, uniformity and consistency in the way its activities are carried out over time and in various places.</a:t>
            </a:r>
            <a:endParaRPr lang="en-US" dirty="0"/>
          </a:p>
          <a:p>
            <a:endParaRPr lang="hr-HR" dirty="0"/>
          </a:p>
        </p:txBody>
      </p:sp>
    </p:spTree>
    <p:extLst>
      <p:ext uri="{BB962C8B-B14F-4D97-AF65-F5344CB8AC3E}">
        <p14:creationId xmlns:p14="http://schemas.microsoft.com/office/powerpoint/2010/main" val="3445588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Functions of the state</a:t>
            </a:r>
            <a:endParaRPr lang="en-US" dirty="0"/>
          </a:p>
        </p:txBody>
      </p:sp>
      <p:sp>
        <p:nvSpPr>
          <p:cNvPr id="3" name="Content Placeholder 2"/>
          <p:cNvSpPr>
            <a:spLocks noGrp="1"/>
          </p:cNvSpPr>
          <p:nvPr>
            <p:ph idx="1"/>
          </p:nvPr>
        </p:nvSpPr>
        <p:spPr/>
        <p:txBody>
          <a:bodyPr/>
          <a:lstStyle/>
          <a:p>
            <a:r>
              <a:rPr lang="en-GB" dirty="0" smtClean="0"/>
              <a:t>The state has three main functions: </a:t>
            </a:r>
            <a:endParaRPr lang="en-US" dirty="0" smtClean="0"/>
          </a:p>
          <a:p>
            <a:r>
              <a:rPr lang="en-GB" dirty="0" smtClean="0"/>
              <a:t>1) </a:t>
            </a:r>
            <a:r>
              <a:rPr lang="en-GB" b="1" dirty="0" smtClean="0"/>
              <a:t>legislative,</a:t>
            </a:r>
            <a:r>
              <a:rPr lang="en-GB" dirty="0" smtClean="0"/>
              <a:t> </a:t>
            </a:r>
            <a:endParaRPr lang="en-US" dirty="0" smtClean="0"/>
          </a:p>
          <a:p>
            <a:r>
              <a:rPr lang="en-GB" dirty="0" smtClean="0"/>
              <a:t>2</a:t>
            </a:r>
            <a:r>
              <a:rPr lang="en-GB" b="1" dirty="0" smtClean="0"/>
              <a:t>) judicial, and </a:t>
            </a:r>
            <a:r>
              <a:rPr lang="en-GB" dirty="0" smtClean="0"/>
              <a:t> </a:t>
            </a:r>
            <a:endParaRPr lang="en-US" dirty="0" smtClean="0"/>
          </a:p>
          <a:p>
            <a:r>
              <a:rPr lang="en-GB" dirty="0" smtClean="0"/>
              <a:t>3) </a:t>
            </a:r>
            <a:r>
              <a:rPr lang="en-GB" b="1" dirty="0" smtClean="0"/>
              <a:t>executive.</a:t>
            </a:r>
            <a:r>
              <a:rPr lang="en-GB" dirty="0" smtClean="0"/>
              <a:t>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legislative function</a:t>
            </a:r>
            <a:endParaRPr lang="en-US" dirty="0"/>
          </a:p>
        </p:txBody>
      </p:sp>
      <p:sp>
        <p:nvSpPr>
          <p:cNvPr id="3" name="Content Placeholder 2"/>
          <p:cNvSpPr>
            <a:spLocks noGrp="1"/>
          </p:cNvSpPr>
          <p:nvPr>
            <p:ph idx="1"/>
          </p:nvPr>
        </p:nvSpPr>
        <p:spPr/>
        <p:txBody>
          <a:bodyPr/>
          <a:lstStyle/>
          <a:p>
            <a:r>
              <a:rPr lang="en-GB" dirty="0" smtClean="0"/>
              <a:t>The </a:t>
            </a:r>
            <a:r>
              <a:rPr lang="en-GB" b="1" dirty="0" smtClean="0"/>
              <a:t>legislative function</a:t>
            </a:r>
            <a:r>
              <a:rPr lang="en-GB" dirty="0" smtClean="0"/>
              <a:t> is exercised mainly through </a:t>
            </a:r>
            <a:r>
              <a:rPr lang="en-GB" b="1" dirty="0" smtClean="0"/>
              <a:t>Parliament </a:t>
            </a:r>
            <a:r>
              <a:rPr lang="en-GB" dirty="0" smtClean="0"/>
              <a:t>which has the power to </a:t>
            </a:r>
            <a:r>
              <a:rPr lang="en-GB" b="1" dirty="0" smtClean="0"/>
              <a:t>make laws</a:t>
            </a:r>
            <a:r>
              <a:rPr lang="en-GB" dirty="0" smtClean="0"/>
              <a:t> of general application and to </a:t>
            </a:r>
            <a:r>
              <a:rPr lang="en-GB" b="1" dirty="0" smtClean="0"/>
              <a:t>grant</a:t>
            </a:r>
            <a:r>
              <a:rPr lang="en-GB" dirty="0" smtClean="0"/>
              <a:t> to other bodies </a:t>
            </a:r>
            <a:r>
              <a:rPr lang="en-GB" b="1" dirty="0" smtClean="0"/>
              <a:t>the power</a:t>
            </a:r>
            <a:r>
              <a:rPr lang="en-GB" dirty="0" smtClean="0"/>
              <a:t> to make </a:t>
            </a:r>
            <a:r>
              <a:rPr lang="en-GB" b="1" dirty="0" smtClean="0"/>
              <a:t>delegated legislation</a:t>
            </a:r>
            <a:r>
              <a:rPr lang="en-GB" dirty="0" smtClean="0"/>
              <a:t> under the authority of an Act of Parliament.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judicial function</a:t>
            </a:r>
            <a:endParaRPr lang="en-US" dirty="0"/>
          </a:p>
        </p:txBody>
      </p:sp>
      <p:sp>
        <p:nvSpPr>
          <p:cNvPr id="3" name="Content Placeholder 2"/>
          <p:cNvSpPr>
            <a:spLocks noGrp="1"/>
          </p:cNvSpPr>
          <p:nvPr>
            <p:ph idx="1"/>
          </p:nvPr>
        </p:nvSpPr>
        <p:spPr/>
        <p:txBody>
          <a:bodyPr/>
          <a:lstStyle/>
          <a:p>
            <a:r>
              <a:rPr lang="en-GB" dirty="0" smtClean="0"/>
              <a:t>The state also has the authority to determine </a:t>
            </a:r>
            <a:r>
              <a:rPr lang="en-GB" b="1" dirty="0" smtClean="0"/>
              <a:t>disputes </a:t>
            </a:r>
            <a:r>
              <a:rPr lang="en-GB" dirty="0" smtClean="0"/>
              <a:t>which arise out of the operation of its laws. Such disputes are allocated to </a:t>
            </a:r>
            <a:r>
              <a:rPr lang="en-GB" b="1" dirty="0" smtClean="0"/>
              <a:t>courts, </a:t>
            </a:r>
            <a:r>
              <a:rPr lang="en-GB" dirty="0" smtClean="0"/>
              <a:t>or</a:t>
            </a:r>
            <a:r>
              <a:rPr lang="en-GB" b="1" dirty="0" smtClean="0"/>
              <a:t> tribunals</a:t>
            </a:r>
            <a:r>
              <a:rPr lang="en-GB" dirty="0" smtClean="0"/>
              <a:t>.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Executive functions</a:t>
            </a:r>
            <a:endParaRPr lang="en-US" dirty="0"/>
          </a:p>
        </p:txBody>
      </p:sp>
      <p:sp>
        <p:nvSpPr>
          <p:cNvPr id="3" name="Content Placeholder 2"/>
          <p:cNvSpPr>
            <a:spLocks noGrp="1"/>
          </p:cNvSpPr>
          <p:nvPr>
            <p:ph idx="1"/>
          </p:nvPr>
        </p:nvSpPr>
        <p:spPr/>
        <p:txBody>
          <a:bodyPr/>
          <a:lstStyle/>
          <a:p>
            <a:r>
              <a:rPr lang="en-GB" dirty="0" smtClean="0"/>
              <a:t>The state has various </a:t>
            </a:r>
            <a:r>
              <a:rPr lang="en-GB" b="1" dirty="0" smtClean="0"/>
              <a:t>executive functions</a:t>
            </a:r>
            <a:r>
              <a:rPr lang="en-GB" dirty="0" smtClean="0"/>
              <a:t>. It must initiate, formulate and direct </a:t>
            </a:r>
            <a:r>
              <a:rPr lang="en-GB" b="1" dirty="0" smtClean="0"/>
              <a:t>general policy.</a:t>
            </a:r>
            <a:r>
              <a:rPr lang="en-GB" dirty="0" smtClean="0"/>
              <a:t> That policy must then be </a:t>
            </a:r>
            <a:r>
              <a:rPr lang="en-GB" b="1" dirty="0" smtClean="0"/>
              <a:t>put into operation</a:t>
            </a:r>
            <a:r>
              <a:rPr lang="en-GB" dirty="0" smtClean="0"/>
              <a:t>, </a:t>
            </a:r>
            <a:r>
              <a:rPr lang="en-GB" b="1" dirty="0" smtClean="0"/>
              <a:t>monitored</a:t>
            </a:r>
            <a:r>
              <a:rPr lang="en-GB" dirty="0" smtClean="0"/>
              <a:t> and </a:t>
            </a:r>
            <a:r>
              <a:rPr lang="en-GB" b="1" dirty="0" smtClean="0"/>
              <a:t>regulated</a:t>
            </a:r>
            <a:r>
              <a:rPr lang="en-GB" dirty="0" smtClean="0"/>
              <a:t>. This is the responsibility of the </a:t>
            </a:r>
            <a:r>
              <a:rPr lang="en-GB" b="1" dirty="0" smtClean="0"/>
              <a:t>government</a:t>
            </a:r>
            <a:r>
              <a:rPr lang="en-GB" dirty="0" smtClean="0"/>
              <a:t>, the main decisions being taken by the </a:t>
            </a:r>
            <a:r>
              <a:rPr lang="en-GB" b="1" dirty="0" smtClean="0"/>
              <a:t>Cabinet </a:t>
            </a:r>
            <a:r>
              <a:rPr lang="en-GB" dirty="0" smtClean="0"/>
              <a:t>and </a:t>
            </a:r>
            <a:r>
              <a:rPr lang="en-GB" b="1" dirty="0" smtClean="0"/>
              <a:t>put into effect</a:t>
            </a:r>
            <a:r>
              <a:rPr lang="en-GB" dirty="0" smtClean="0"/>
              <a:t> by the various </a:t>
            </a:r>
            <a:r>
              <a:rPr lang="en-GB" b="1" dirty="0" smtClean="0"/>
              <a:t>government departments</a:t>
            </a:r>
            <a:r>
              <a:rPr lang="en-GB" dirty="0" smtClean="0"/>
              <a:t> and agencies. </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Answer the following questions:</a:t>
            </a:r>
            <a:endParaRPr lang="en-US" dirty="0"/>
          </a:p>
        </p:txBody>
      </p:sp>
      <p:sp>
        <p:nvSpPr>
          <p:cNvPr id="3" name="Content Placeholder 2"/>
          <p:cNvSpPr>
            <a:spLocks noGrp="1"/>
          </p:cNvSpPr>
          <p:nvPr>
            <p:ph idx="1"/>
          </p:nvPr>
        </p:nvSpPr>
        <p:spPr/>
        <p:txBody>
          <a:bodyPr/>
          <a:lstStyle/>
          <a:p>
            <a:r>
              <a:rPr lang="en-GB" dirty="0" smtClean="0"/>
              <a:t>1. How would you define the state?</a:t>
            </a:r>
            <a:endParaRPr lang="en-US" dirty="0" smtClean="0"/>
          </a:p>
          <a:p>
            <a:r>
              <a:rPr lang="en-GB" dirty="0" smtClean="0"/>
              <a:t>2. According to you, what are the main characteristics of the state?</a:t>
            </a:r>
            <a:endParaRPr lang="en-US" dirty="0" smtClean="0"/>
          </a:p>
          <a:p>
            <a:r>
              <a:rPr lang="en-GB" dirty="0" smtClean="0"/>
              <a:t>3. In your opinion, what are the main functions of the state?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Weber’s definition</a:t>
            </a:r>
            <a:endParaRPr lang="en-US" dirty="0"/>
          </a:p>
        </p:txBody>
      </p:sp>
      <p:sp>
        <p:nvSpPr>
          <p:cNvPr id="3" name="Content Placeholder 2"/>
          <p:cNvSpPr>
            <a:spLocks noGrp="1"/>
          </p:cNvSpPr>
          <p:nvPr>
            <p:ph idx="1"/>
          </p:nvPr>
        </p:nvSpPr>
        <p:spPr/>
        <p:txBody>
          <a:bodyPr/>
          <a:lstStyle/>
          <a:p>
            <a:r>
              <a:rPr lang="en-GB" dirty="0" smtClean="0"/>
              <a:t>A well-known definition of the state was given by famous sociologist Max Weber (1864-1920), according to whom the state is “a human community that (successfully) claims the monopoly of the legitimate use of physical force within a given territory”. </a:t>
            </a:r>
            <a:endParaRPr lang="hr-HR" dirty="0" smtClean="0"/>
          </a:p>
          <a:p>
            <a:endParaRPr lang="hr-HR" dirty="0" smtClean="0"/>
          </a:p>
          <a:p>
            <a:r>
              <a:rPr lang="hr-HR" i="1" dirty="0" smtClean="0"/>
              <a:t>Translate the definition!</a:t>
            </a:r>
          </a:p>
          <a:p>
            <a:r>
              <a:rPr lang="hr-HR" dirty="0" smtClean="0"/>
              <a:t>How would you explain Weber’s definition?</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Translation</a:t>
            </a:r>
            <a:endParaRPr lang="en-US" dirty="0"/>
          </a:p>
        </p:txBody>
      </p:sp>
      <p:sp>
        <p:nvSpPr>
          <p:cNvPr id="3" name="Content Placeholder 2"/>
          <p:cNvSpPr>
            <a:spLocks noGrp="1"/>
          </p:cNvSpPr>
          <p:nvPr>
            <p:ph idx="1"/>
          </p:nvPr>
        </p:nvSpPr>
        <p:spPr/>
        <p:txBody>
          <a:bodyPr/>
          <a:lstStyle/>
          <a:p>
            <a:r>
              <a:rPr lang="hr-HR" dirty="0" smtClean="0"/>
              <a:t>Država je organizirana društvena zajednica koja ima monopol na legitimno nasilje u određenom zemljopisnom području</a:t>
            </a:r>
            <a:r>
              <a:rPr lang="hr-HR" dirty="0" smtClean="0"/>
              <a:t>.</a:t>
            </a:r>
          </a:p>
          <a:p>
            <a:endParaRPr lang="hr-HR" dirty="0" smtClean="0"/>
          </a:p>
          <a:p>
            <a:endParaRPr lang="hr-HR" dirty="0"/>
          </a:p>
          <a:p>
            <a:endParaRPr lang="hr-HR" dirty="0" smtClean="0"/>
          </a:p>
          <a:p>
            <a:pPr marL="0" indent="0">
              <a:buNone/>
            </a:pPr>
            <a:endParaRPr lang="hr-HR" dirty="0"/>
          </a:p>
          <a:p>
            <a:endParaRPr lang="hr-HR" dirty="0" smtClean="0"/>
          </a:p>
          <a:p>
            <a:r>
              <a:rPr lang="hr-HR" sz="1200" dirty="0" smtClean="0"/>
              <a:t>Do </a:t>
            </a:r>
            <a:r>
              <a:rPr lang="hr-HR" sz="1200" dirty="0" err="1" smtClean="0"/>
              <a:t>you</a:t>
            </a:r>
            <a:r>
              <a:rPr lang="hr-HR" sz="1200" dirty="0" smtClean="0"/>
              <a:t> </a:t>
            </a:r>
            <a:r>
              <a:rPr lang="hr-HR" sz="1200" dirty="0" err="1" smtClean="0"/>
              <a:t>agree</a:t>
            </a:r>
            <a:r>
              <a:rPr lang="hr-HR" sz="1200" dirty="0" smtClean="0"/>
              <a:t> </a:t>
            </a:r>
            <a:r>
              <a:rPr lang="hr-HR" sz="1200" dirty="0" err="1" smtClean="0"/>
              <a:t>with</a:t>
            </a:r>
            <a:r>
              <a:rPr lang="hr-HR" sz="1200" dirty="0" smtClean="0"/>
              <a:t> </a:t>
            </a:r>
            <a:r>
              <a:rPr lang="hr-HR" sz="1200" dirty="0" err="1" smtClean="0"/>
              <a:t>this</a:t>
            </a:r>
            <a:r>
              <a:rPr lang="hr-HR" sz="1200" dirty="0" smtClean="0"/>
              <a:t> </a:t>
            </a:r>
            <a:r>
              <a:rPr lang="hr-HR" sz="1200" dirty="0" err="1" smtClean="0"/>
              <a:t>translation</a:t>
            </a:r>
            <a:r>
              <a:rPr lang="hr-HR" sz="1200" dirty="0" smtClean="0"/>
              <a:t>?</a:t>
            </a:r>
          </a:p>
          <a:p>
            <a:r>
              <a:rPr lang="hr-HR" sz="1200" dirty="0" err="1" smtClean="0"/>
              <a:t>Would</a:t>
            </a:r>
            <a:r>
              <a:rPr lang="hr-HR" sz="1200" dirty="0" smtClean="0"/>
              <a:t> </a:t>
            </a:r>
            <a:r>
              <a:rPr lang="hr-HR" sz="1200" dirty="0" err="1" smtClean="0"/>
              <a:t>you</a:t>
            </a:r>
            <a:r>
              <a:rPr lang="hr-HR" sz="1200" dirty="0" smtClean="0"/>
              <a:t> </a:t>
            </a:r>
            <a:r>
              <a:rPr lang="hr-HR" sz="1200" dirty="0" err="1" smtClean="0"/>
              <a:t>change</a:t>
            </a:r>
            <a:r>
              <a:rPr lang="hr-HR" sz="1200" dirty="0" smtClean="0"/>
              <a:t>/</a:t>
            </a:r>
            <a:r>
              <a:rPr lang="hr-HR" sz="1200" dirty="0" err="1" smtClean="0"/>
              <a:t>add</a:t>
            </a:r>
            <a:r>
              <a:rPr lang="hr-HR" sz="1200" dirty="0" smtClean="0"/>
              <a:t> </a:t>
            </a:r>
            <a:r>
              <a:rPr lang="hr-HR" sz="1200" dirty="0" err="1" smtClean="0"/>
              <a:t>anything</a:t>
            </a:r>
            <a:r>
              <a:rPr lang="hr-HR" sz="1200" dirty="0" smtClean="0"/>
              <a:t>?</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Law and state</a:t>
            </a:r>
            <a:endParaRPr lang="en-US" dirty="0"/>
          </a:p>
        </p:txBody>
      </p:sp>
      <p:sp>
        <p:nvSpPr>
          <p:cNvPr id="3" name="Content Placeholder 2"/>
          <p:cNvSpPr>
            <a:spLocks noGrp="1"/>
          </p:cNvSpPr>
          <p:nvPr>
            <p:ph idx="1"/>
          </p:nvPr>
        </p:nvSpPr>
        <p:spPr/>
        <p:txBody>
          <a:bodyPr/>
          <a:lstStyle/>
          <a:p>
            <a:r>
              <a:rPr lang="en-GB" dirty="0" smtClean="0"/>
              <a:t>A State is a territorial division in which a community of people lives subject to a </a:t>
            </a:r>
            <a:r>
              <a:rPr lang="en-GB" b="1" dirty="0" smtClean="0"/>
              <a:t>uniform system of law administered by a sovereign authority</a:t>
            </a:r>
            <a:r>
              <a:rPr lang="en-GB" dirty="0" smtClean="0"/>
              <a:t>, e.g. a parliament.</a:t>
            </a: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T</a:t>
            </a:r>
            <a:r>
              <a:rPr lang="en-GB" dirty="0" smtClean="0"/>
              <a:t>he Montevideo Convention on Rights and Duties of States (1933).</a:t>
            </a:r>
            <a:endParaRPr lang="en-US" dirty="0"/>
          </a:p>
        </p:txBody>
      </p:sp>
      <p:sp>
        <p:nvSpPr>
          <p:cNvPr id="3" name="Content Placeholder 2"/>
          <p:cNvSpPr>
            <a:spLocks noGrp="1"/>
          </p:cNvSpPr>
          <p:nvPr>
            <p:ph idx="1"/>
          </p:nvPr>
        </p:nvSpPr>
        <p:spPr/>
        <p:txBody>
          <a:bodyPr>
            <a:normAutofit lnSpcReduction="10000"/>
          </a:bodyPr>
          <a:lstStyle/>
          <a:p>
            <a:r>
              <a:rPr lang="hr-HR" dirty="0" smtClean="0"/>
              <a:t>The Montevideo Convention </a:t>
            </a:r>
            <a:r>
              <a:rPr lang="en-US" dirty="0" smtClean="0"/>
              <a:t>provides that </a:t>
            </a:r>
            <a:r>
              <a:rPr lang="hr-HR" dirty="0" smtClean="0"/>
              <a:t>t</a:t>
            </a:r>
            <a:r>
              <a:rPr lang="en-US" dirty="0" smtClean="0"/>
              <a:t>he state as a person of international law should possess the following qualifications:</a:t>
            </a:r>
            <a:endParaRPr lang="hr-HR" dirty="0" smtClean="0"/>
          </a:p>
          <a:p>
            <a:r>
              <a:rPr lang="en-GB" dirty="0" smtClean="0"/>
              <a:t>1) a permanent </a:t>
            </a:r>
            <a:r>
              <a:rPr lang="en-GB" b="1" dirty="0" smtClean="0"/>
              <a:t>population</a:t>
            </a:r>
            <a:r>
              <a:rPr lang="en-GB" dirty="0" smtClean="0"/>
              <a:t>, </a:t>
            </a:r>
            <a:endParaRPr lang="en-US" dirty="0" smtClean="0"/>
          </a:p>
          <a:p>
            <a:r>
              <a:rPr lang="en-GB" dirty="0" smtClean="0"/>
              <a:t>2) a defined</a:t>
            </a:r>
            <a:r>
              <a:rPr lang="en-GB" b="1" dirty="0" smtClean="0"/>
              <a:t> territory</a:t>
            </a:r>
            <a:r>
              <a:rPr lang="en-GB" dirty="0" smtClean="0"/>
              <a:t>, </a:t>
            </a:r>
            <a:endParaRPr lang="en-US" dirty="0" smtClean="0"/>
          </a:p>
          <a:p>
            <a:r>
              <a:rPr lang="en-GB" dirty="0" smtClean="0"/>
              <a:t>3) a</a:t>
            </a:r>
            <a:r>
              <a:rPr lang="en-GB" b="1" dirty="0" smtClean="0"/>
              <a:t> government </a:t>
            </a:r>
            <a:r>
              <a:rPr lang="en-GB" dirty="0" smtClean="0"/>
              <a:t>that is capable of maintaining effective control over the corresponding territory, and</a:t>
            </a:r>
            <a:endParaRPr lang="en-US" dirty="0" smtClean="0"/>
          </a:p>
          <a:p>
            <a:r>
              <a:rPr lang="en-GB" dirty="0" smtClean="0"/>
              <a:t> 4) the ability to conduct international relations with other states.</a:t>
            </a:r>
            <a:endParaRPr lang="hr-HR" dirty="0" smtClean="0"/>
          </a:p>
          <a:p>
            <a:r>
              <a:rPr lang="hr-HR" i="1" dirty="0" smtClean="0"/>
              <a:t>Translate the above!</a:t>
            </a:r>
          </a:p>
          <a:p>
            <a:endParaRPr lang="en-US"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Translation</a:t>
            </a:r>
            <a:endParaRPr lang="en-US" dirty="0"/>
          </a:p>
        </p:txBody>
      </p:sp>
      <p:sp>
        <p:nvSpPr>
          <p:cNvPr id="3" name="Content Placeholder 2"/>
          <p:cNvSpPr>
            <a:spLocks noGrp="1"/>
          </p:cNvSpPr>
          <p:nvPr>
            <p:ph idx="1"/>
          </p:nvPr>
        </p:nvSpPr>
        <p:spPr/>
        <p:txBody>
          <a:bodyPr/>
          <a:lstStyle/>
          <a:p>
            <a:r>
              <a:rPr lang="hr-HR" dirty="0" smtClean="0"/>
              <a:t>Montevidejska konvencija navodi da država, kao osoba prema međunarodnom pravu, mora imati sljedeće osobine: </a:t>
            </a:r>
          </a:p>
          <a:p>
            <a:r>
              <a:rPr lang="hr-HR" dirty="0" smtClean="0"/>
              <a:t>(1) stalno stanovništvo; </a:t>
            </a:r>
          </a:p>
          <a:p>
            <a:r>
              <a:rPr lang="hr-HR" dirty="0" smtClean="0"/>
              <a:t>(2) definirani teritorij; </a:t>
            </a:r>
          </a:p>
          <a:p>
            <a:r>
              <a:rPr lang="hr-HR" dirty="0" smtClean="0"/>
              <a:t>(3) vlast koja može uspostaviti učinkovitu kontrolu nad tim teritorijem; i </a:t>
            </a:r>
          </a:p>
          <a:p>
            <a:r>
              <a:rPr lang="hr-HR" dirty="0" smtClean="0"/>
              <a:t>(4) sposobnost da stvara odnose s drugim državama.</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Elements of the state</a:t>
            </a:r>
            <a:endParaRPr lang="en-US" dirty="0"/>
          </a:p>
        </p:txBody>
      </p:sp>
      <p:sp>
        <p:nvSpPr>
          <p:cNvPr id="3" name="Content Placeholder 2"/>
          <p:cNvSpPr>
            <a:spLocks noGrp="1"/>
          </p:cNvSpPr>
          <p:nvPr>
            <p:ph idx="1"/>
          </p:nvPr>
        </p:nvSpPr>
        <p:spPr/>
        <p:txBody>
          <a:bodyPr/>
          <a:lstStyle/>
          <a:p>
            <a:r>
              <a:rPr lang="hr-HR" dirty="0" smtClean="0"/>
              <a:t>Population</a:t>
            </a:r>
          </a:p>
          <a:p>
            <a:r>
              <a:rPr lang="hr-HR" dirty="0" smtClean="0"/>
              <a:t>Territory</a:t>
            </a:r>
          </a:p>
          <a:p>
            <a:r>
              <a:rPr lang="hr-HR" dirty="0" smtClean="0"/>
              <a:t>Government</a:t>
            </a:r>
          </a:p>
          <a:p>
            <a:r>
              <a:rPr lang="hr-HR" dirty="0" err="1" smtClean="0"/>
              <a:t>Sovereignty</a:t>
            </a:r>
            <a:endParaRPr lang="hr-HR" dirty="0" smtClean="0"/>
          </a:p>
          <a:p>
            <a:endParaRPr lang="hr-HR" dirty="0"/>
          </a:p>
          <a:p>
            <a:endParaRPr lang="hr-HR" dirty="0" smtClean="0"/>
          </a:p>
          <a:p>
            <a:r>
              <a:rPr lang="hr-HR" dirty="0" err="1" smtClean="0"/>
              <a:t>Can</a:t>
            </a:r>
            <a:r>
              <a:rPr lang="hr-HR" dirty="0" smtClean="0"/>
              <a:t> </a:t>
            </a:r>
            <a:r>
              <a:rPr lang="hr-HR" dirty="0" err="1" smtClean="0"/>
              <a:t>you</a:t>
            </a:r>
            <a:r>
              <a:rPr lang="hr-HR" dirty="0" smtClean="0"/>
              <a:t> </a:t>
            </a:r>
            <a:r>
              <a:rPr lang="hr-HR" dirty="0" err="1" smtClean="0"/>
              <a:t>explain</a:t>
            </a:r>
            <a:r>
              <a:rPr lang="hr-HR" dirty="0" smtClean="0"/>
              <a:t> </a:t>
            </a:r>
            <a:r>
              <a:rPr lang="hr-HR" dirty="0" err="1" smtClean="0"/>
              <a:t>these</a:t>
            </a:r>
            <a:r>
              <a:rPr lang="hr-HR" dirty="0" smtClean="0"/>
              <a:t> </a:t>
            </a:r>
            <a:r>
              <a:rPr lang="hr-HR" dirty="0" err="1" smtClean="0"/>
              <a:t>elements</a:t>
            </a:r>
            <a:r>
              <a:rPr lang="hr-HR"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fontScale="92500"/>
          </a:bodyPr>
          <a:lstStyle/>
          <a:p>
            <a:r>
              <a:rPr lang="hr-HR" dirty="0" err="1" smtClean="0"/>
              <a:t>Population</a:t>
            </a:r>
            <a:r>
              <a:rPr lang="hr-HR" dirty="0" smtClean="0"/>
              <a:t> - </a:t>
            </a:r>
            <a:r>
              <a:rPr lang="en-US" dirty="0"/>
              <a:t>the whole number of people or inhabitants in a country or region.</a:t>
            </a:r>
          </a:p>
          <a:p>
            <a:r>
              <a:rPr lang="hr-HR" dirty="0" err="1" smtClean="0"/>
              <a:t>Territory</a:t>
            </a:r>
            <a:r>
              <a:rPr lang="hr-HR" dirty="0" smtClean="0"/>
              <a:t> - </a:t>
            </a:r>
            <a:r>
              <a:rPr lang="en-US" dirty="0"/>
              <a:t>a geographic area belonging to or under the jurisdiction of a governmental </a:t>
            </a:r>
            <a:r>
              <a:rPr lang="en-US" dirty="0" smtClean="0"/>
              <a:t>authority</a:t>
            </a:r>
            <a:r>
              <a:rPr lang="hr-HR" dirty="0" smtClean="0"/>
              <a:t>; </a:t>
            </a:r>
            <a:r>
              <a:rPr lang="hr-HR" dirty="0" err="1" smtClean="0"/>
              <a:t>every</a:t>
            </a:r>
            <a:r>
              <a:rPr lang="hr-HR" dirty="0" smtClean="0"/>
              <a:t> </a:t>
            </a:r>
            <a:r>
              <a:rPr lang="hr-HR" dirty="0" err="1"/>
              <a:t>state</a:t>
            </a:r>
            <a:r>
              <a:rPr lang="hr-HR" dirty="0"/>
              <a:t> </a:t>
            </a:r>
            <a:r>
              <a:rPr lang="hr-HR" dirty="0" err="1"/>
              <a:t>has</a:t>
            </a:r>
            <a:r>
              <a:rPr lang="hr-HR" dirty="0"/>
              <a:t> </a:t>
            </a:r>
            <a:r>
              <a:rPr lang="hr-HR" dirty="0" err="1"/>
              <a:t>established</a:t>
            </a:r>
            <a:r>
              <a:rPr lang="hr-HR" dirty="0"/>
              <a:t> </a:t>
            </a:r>
            <a:r>
              <a:rPr lang="hr-HR" dirty="0" err="1"/>
              <a:t>boundaries</a:t>
            </a:r>
            <a:endParaRPr lang="en-US" dirty="0"/>
          </a:p>
          <a:p>
            <a:r>
              <a:rPr lang="hr-HR" dirty="0" err="1" smtClean="0"/>
              <a:t>Government</a:t>
            </a:r>
            <a:r>
              <a:rPr lang="hr-HR" dirty="0" smtClean="0"/>
              <a:t> - </a:t>
            </a:r>
            <a:r>
              <a:rPr lang="en-US" dirty="0"/>
              <a:t>the group of people with the authority to govern a country or state</a:t>
            </a:r>
          </a:p>
          <a:p>
            <a:r>
              <a:rPr lang="hr-HR" dirty="0" err="1" smtClean="0"/>
              <a:t>Sovereignty</a:t>
            </a:r>
            <a:r>
              <a:rPr lang="hr-HR" dirty="0" smtClean="0"/>
              <a:t> - </a:t>
            </a:r>
            <a:r>
              <a:rPr lang="hr-HR" dirty="0" err="1"/>
              <a:t>The</a:t>
            </a:r>
            <a:r>
              <a:rPr lang="hr-HR" dirty="0"/>
              <a:t> </a:t>
            </a:r>
            <a:r>
              <a:rPr lang="hr-HR" dirty="0" err="1"/>
              <a:t>supreme</a:t>
            </a:r>
            <a:r>
              <a:rPr lang="hr-HR" dirty="0"/>
              <a:t> </a:t>
            </a:r>
            <a:r>
              <a:rPr lang="hr-HR" dirty="0" err="1"/>
              <a:t>and</a:t>
            </a:r>
            <a:r>
              <a:rPr lang="hr-HR" dirty="0"/>
              <a:t> </a:t>
            </a:r>
            <a:r>
              <a:rPr lang="hr-HR" dirty="0" err="1"/>
              <a:t>unrestricted</a:t>
            </a:r>
            <a:r>
              <a:rPr lang="hr-HR" dirty="0"/>
              <a:t> </a:t>
            </a:r>
            <a:r>
              <a:rPr lang="hr-HR" dirty="0" err="1"/>
              <a:t>power</a:t>
            </a:r>
            <a:r>
              <a:rPr lang="hr-HR" dirty="0"/>
              <a:t> </a:t>
            </a:r>
            <a:r>
              <a:rPr lang="hr-HR" dirty="0" err="1"/>
              <a:t>by</a:t>
            </a:r>
            <a:r>
              <a:rPr lang="hr-HR" dirty="0"/>
              <a:t> </a:t>
            </a:r>
            <a:r>
              <a:rPr lang="hr-HR" dirty="0" err="1"/>
              <a:t>which</a:t>
            </a:r>
            <a:r>
              <a:rPr lang="hr-HR" dirty="0"/>
              <a:t> </a:t>
            </a:r>
            <a:r>
              <a:rPr lang="hr-HR" dirty="0" err="1"/>
              <a:t>an</a:t>
            </a:r>
            <a:r>
              <a:rPr lang="hr-HR" dirty="0"/>
              <a:t> </a:t>
            </a:r>
            <a:r>
              <a:rPr lang="hr-HR" dirty="0" err="1"/>
              <a:t>autonomous</a:t>
            </a:r>
            <a:r>
              <a:rPr lang="hr-HR" dirty="0"/>
              <a:t> </a:t>
            </a:r>
            <a:r>
              <a:rPr lang="hr-HR" dirty="0" err="1"/>
              <a:t>state</a:t>
            </a:r>
            <a:r>
              <a:rPr lang="hr-HR" dirty="0"/>
              <a:t> </a:t>
            </a:r>
            <a:r>
              <a:rPr lang="hr-HR" dirty="0" err="1"/>
              <a:t>is</a:t>
            </a:r>
            <a:r>
              <a:rPr lang="hr-HR" dirty="0"/>
              <a:t> </a:t>
            </a:r>
            <a:r>
              <a:rPr lang="hr-HR" dirty="0" err="1"/>
              <a:t>governed</a:t>
            </a:r>
            <a:r>
              <a:rPr lang="hr-HR" dirty="0"/>
              <a:t> </a:t>
            </a:r>
            <a:r>
              <a:rPr lang="hr-HR" dirty="0" err="1"/>
              <a:t>and</a:t>
            </a:r>
            <a:r>
              <a:rPr lang="hr-HR" dirty="0"/>
              <a:t> </a:t>
            </a:r>
            <a:r>
              <a:rPr lang="hr-HR" dirty="0" err="1"/>
              <a:t>from</a:t>
            </a:r>
            <a:r>
              <a:rPr lang="hr-HR" dirty="0"/>
              <a:t> </a:t>
            </a:r>
            <a:r>
              <a:rPr lang="hr-HR" dirty="0" err="1"/>
              <a:t>which</a:t>
            </a:r>
            <a:r>
              <a:rPr lang="hr-HR" dirty="0"/>
              <a:t> </a:t>
            </a:r>
            <a:r>
              <a:rPr lang="hr-HR" dirty="0" err="1"/>
              <a:t>all</a:t>
            </a:r>
            <a:r>
              <a:rPr lang="hr-HR" dirty="0"/>
              <a:t> </a:t>
            </a:r>
            <a:r>
              <a:rPr lang="hr-HR" dirty="0" err="1"/>
              <a:t>political</a:t>
            </a:r>
            <a:r>
              <a:rPr lang="hr-HR" dirty="0"/>
              <a:t> </a:t>
            </a:r>
            <a:r>
              <a:rPr lang="hr-HR" dirty="0" err="1"/>
              <a:t>powers</a:t>
            </a:r>
            <a:r>
              <a:rPr lang="hr-HR" dirty="0"/>
              <a:t> are </a:t>
            </a:r>
            <a:r>
              <a:rPr lang="hr-HR" dirty="0" err="1" smtClean="0"/>
              <a:t>derived</a:t>
            </a:r>
            <a:r>
              <a:rPr lang="hr-HR" dirty="0" smtClean="0"/>
              <a:t>. </a:t>
            </a:r>
            <a:r>
              <a:rPr lang="en-US" dirty="0" smtClean="0"/>
              <a:t>State </a:t>
            </a:r>
            <a:r>
              <a:rPr lang="en-US" dirty="0"/>
              <a:t>alone posses sovereignty. Without sovereignty no state can exit.</a:t>
            </a:r>
            <a:r>
              <a:rPr lang="hr-HR" dirty="0"/>
              <a:t> </a:t>
            </a:r>
            <a:endParaRPr lang="en-US" dirty="0"/>
          </a:p>
          <a:p>
            <a:endParaRPr lang="en-US" dirty="0"/>
          </a:p>
          <a:p>
            <a:endParaRPr lang="hr-HR" dirty="0"/>
          </a:p>
        </p:txBody>
      </p:sp>
    </p:spTree>
    <p:extLst>
      <p:ext uri="{BB962C8B-B14F-4D97-AF65-F5344CB8AC3E}">
        <p14:creationId xmlns:p14="http://schemas.microsoft.com/office/powerpoint/2010/main" val="21619185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763</Words>
  <Application>Microsoft Office PowerPoint</Application>
  <PresentationFormat>On-screen Show (4:3)</PresentationFormat>
  <Paragraphs>66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Constantia</vt:lpstr>
      <vt:lpstr>Wingdings 2</vt:lpstr>
      <vt:lpstr>Flow</vt:lpstr>
      <vt:lpstr>  </vt:lpstr>
      <vt:lpstr>Answer the following questions:</vt:lpstr>
      <vt:lpstr>Weber’s definition</vt:lpstr>
      <vt:lpstr>Translation</vt:lpstr>
      <vt:lpstr>Law and state</vt:lpstr>
      <vt:lpstr>The Montevideo Convention on Rights and Duties of States (1933).</vt:lpstr>
      <vt:lpstr>Translation</vt:lpstr>
      <vt:lpstr>Elements of the state</vt:lpstr>
      <vt:lpstr>PowerPoint Presentation</vt:lpstr>
      <vt:lpstr>Bureaucratic mode</vt:lpstr>
      <vt:lpstr>Hierarchical mode</vt:lpstr>
      <vt:lpstr>Functions of the state</vt:lpstr>
      <vt:lpstr>The legislative function</vt:lpstr>
      <vt:lpstr>The judicial function</vt:lpstr>
      <vt:lpstr>Executive functions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MJC</dc:creator>
  <cp:lastModifiedBy>Marijana Javornik Čubrić</cp:lastModifiedBy>
  <cp:revision>9</cp:revision>
  <dcterms:created xsi:type="dcterms:W3CDTF">2018-09-28T15:27:49Z</dcterms:created>
  <dcterms:modified xsi:type="dcterms:W3CDTF">2019-10-09T06:58:55Z</dcterms:modified>
</cp:coreProperties>
</file>