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2"/>
  </p:notesMasterIdLst>
  <p:sldIdLst>
    <p:sldId id="256" r:id="rId2"/>
    <p:sldId id="301" r:id="rId3"/>
    <p:sldId id="302" r:id="rId4"/>
    <p:sldId id="307" r:id="rId5"/>
    <p:sldId id="308" r:id="rId6"/>
    <p:sldId id="304" r:id="rId7"/>
    <p:sldId id="309" r:id="rId8"/>
    <p:sldId id="310" r:id="rId9"/>
    <p:sldId id="311" r:id="rId10"/>
    <p:sldId id="320" r:id="rId11"/>
    <p:sldId id="321" r:id="rId12"/>
    <p:sldId id="312" r:id="rId13"/>
    <p:sldId id="313" r:id="rId14"/>
    <p:sldId id="322" r:id="rId15"/>
    <p:sldId id="314" r:id="rId16"/>
    <p:sldId id="331" r:id="rId17"/>
    <p:sldId id="315" r:id="rId18"/>
    <p:sldId id="316" r:id="rId19"/>
    <p:sldId id="332" r:id="rId20"/>
    <p:sldId id="317" r:id="rId21"/>
    <p:sldId id="318" r:id="rId22"/>
    <p:sldId id="319" r:id="rId23"/>
    <p:sldId id="325" r:id="rId24"/>
    <p:sldId id="326" r:id="rId25"/>
    <p:sldId id="324" r:id="rId26"/>
    <p:sldId id="328" r:id="rId27"/>
    <p:sldId id="327" r:id="rId28"/>
    <p:sldId id="329" r:id="rId29"/>
    <p:sldId id="333" r:id="rId30"/>
    <p:sldId id="297" r:id="rId31"/>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76" autoAdjust="0"/>
  </p:normalViewPr>
  <p:slideViewPr>
    <p:cSldViewPr>
      <p:cViewPr varScale="1">
        <p:scale>
          <a:sx n="103" d="100"/>
          <a:sy n="103" d="100"/>
        </p:scale>
        <p:origin x="-204" y="-90"/>
      </p:cViewPr>
      <p:guideLst>
        <p:guide orient="horz" pos="2160"/>
        <p:guide pos="2880"/>
      </p:guideLst>
    </p:cSldViewPr>
  </p:slideViewPr>
  <p:outlineViewPr>
    <p:cViewPr>
      <p:scale>
        <a:sx n="33" d="100"/>
        <a:sy n="33" d="100"/>
      </p:scale>
      <p:origin x="0" y="2012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75FCA1-AA60-4DA0-8F58-51C3DE8BA4C8}" type="datetimeFigureOut">
              <a:rPr lang="en-US" smtClean="0"/>
              <a:pPr/>
              <a:t>3/17/2019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14995C-96E4-483E-8FF6-626E3C98B2C7}" type="slidenum">
              <a:rPr lang="en-US" smtClean="0"/>
              <a:pPr/>
              <a:t>‹#›</a:t>
            </a:fld>
            <a:endParaRPr lang="en-US"/>
          </a:p>
        </p:txBody>
      </p:sp>
    </p:spTree>
    <p:extLst>
      <p:ext uri="{BB962C8B-B14F-4D97-AF65-F5344CB8AC3E}">
        <p14:creationId xmlns:p14="http://schemas.microsoft.com/office/powerpoint/2010/main" xmlns="" val="1112128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BC6A228-33D9-4A6C-B6D2-CBFEFFABFF04}" type="datetimeFigureOut">
              <a:rPr lang="hr-HR" smtClean="0"/>
              <a:pPr/>
              <a:t>17.3.2019.</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751A582C-C36D-44AD-849A-2C1BFF3A499D}"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17.3.2019.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17.3.2019.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6A228-33D9-4A6C-B6D2-CBFEFFABFF04}" type="datetimeFigureOut">
              <a:rPr lang="hr-HR" smtClean="0"/>
              <a:pPr/>
              <a:t>17.3.2019.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C6A228-33D9-4A6C-B6D2-CBFEFFABFF04}" type="datetimeFigureOut">
              <a:rPr lang="hr-HR" smtClean="0"/>
              <a:pPr/>
              <a:t>17.3.2019.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51A582C-C36D-44AD-849A-2C1BFF3A499D}"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C6A228-33D9-4A6C-B6D2-CBFEFFABFF04}" type="datetimeFigureOut">
              <a:rPr lang="hr-HR" smtClean="0"/>
              <a:pPr/>
              <a:t>17.3.2019.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BC6A228-33D9-4A6C-B6D2-CBFEFFABFF04}" type="datetimeFigureOut">
              <a:rPr lang="hr-HR" smtClean="0"/>
              <a:pPr/>
              <a:t>17.3.2019.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C6A228-33D9-4A6C-B6D2-CBFEFFABFF04}" type="datetimeFigureOut">
              <a:rPr lang="hr-HR" smtClean="0"/>
              <a:pPr/>
              <a:t>17.3.2019.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6A228-33D9-4A6C-B6D2-CBFEFFABFF04}" type="datetimeFigureOut">
              <a:rPr lang="hr-HR" smtClean="0"/>
              <a:pPr/>
              <a:t>17.3.2019.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C6A228-33D9-4A6C-B6D2-CBFEFFABFF04}" type="datetimeFigureOut">
              <a:rPr lang="hr-HR" smtClean="0"/>
              <a:pPr/>
              <a:t>17.3.2019.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51A582C-C36D-44AD-849A-2C1BFF3A499D}"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BC6A228-33D9-4A6C-B6D2-CBFEFFABFF04}" type="datetimeFigureOut">
              <a:rPr lang="hr-HR" smtClean="0"/>
              <a:pPr/>
              <a:t>17.3.2019.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751A582C-C36D-44AD-849A-2C1BFF3A499D}"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C6A228-33D9-4A6C-B6D2-CBFEFFABFF04}" type="datetimeFigureOut">
              <a:rPr lang="hr-HR" smtClean="0"/>
              <a:pPr/>
              <a:t>17.3.2019.</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1A582C-C36D-44AD-849A-2C1BFF3A499D}"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liberties.eu/hr/videos/brexit-video-clanak-50-lisabonski-ugovor/93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DkUoRECSQM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r-HR" dirty="0" smtClean="0"/>
              <a:t/>
            </a:r>
            <a:br>
              <a:rPr lang="hr-HR" dirty="0" smtClean="0"/>
            </a:br>
            <a:r>
              <a:rPr lang="hr-HR" dirty="0" smtClean="0"/>
              <a:t/>
            </a:r>
            <a:br>
              <a:rPr lang="hr-HR" dirty="0" smtClean="0"/>
            </a:br>
            <a:r>
              <a:rPr lang="hr-HR" dirty="0" smtClean="0"/>
              <a:t>The </a:t>
            </a:r>
            <a:r>
              <a:rPr lang="en-GB" dirty="0" smtClean="0"/>
              <a:t>Treaty on the Functioning of the European Union </a:t>
            </a:r>
            <a:r>
              <a:rPr lang="hr-HR" dirty="0" smtClean="0"/>
              <a:t> </a:t>
            </a:r>
            <a:endParaRPr lang="en-US" noProof="0" dirty="0"/>
          </a:p>
        </p:txBody>
      </p:sp>
      <p:sp>
        <p:nvSpPr>
          <p:cNvPr id="3" name="Subtitle 2"/>
          <p:cNvSpPr>
            <a:spLocks noGrp="1"/>
          </p:cNvSpPr>
          <p:nvPr>
            <p:ph type="subTitle" idx="1"/>
          </p:nvPr>
        </p:nvSpPr>
        <p:spPr/>
        <p:txBody>
          <a:bodyPr>
            <a:normAutofit/>
          </a:bodyPr>
          <a:lstStyle/>
          <a:p>
            <a:endParaRPr lang="en-US" noProof="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400" dirty="0" smtClean="0"/>
              <a:t>Translate the folowing bearing in mind legal </a:t>
            </a:r>
            <a:r>
              <a:rPr lang="hr-HR" sz="2400" i="1" dirty="0" smtClean="0"/>
              <a:t>shall </a:t>
            </a:r>
            <a:r>
              <a:rPr lang="hr-HR" sz="2400" dirty="0" smtClean="0"/>
              <a:t>and sentence order:</a:t>
            </a:r>
            <a:endParaRPr lang="en-US" sz="2400" dirty="0"/>
          </a:p>
        </p:txBody>
      </p:sp>
      <p:sp>
        <p:nvSpPr>
          <p:cNvPr id="3" name="Content Placeholder 2"/>
          <p:cNvSpPr>
            <a:spLocks noGrp="1"/>
          </p:cNvSpPr>
          <p:nvPr>
            <p:ph idx="1"/>
          </p:nvPr>
        </p:nvSpPr>
        <p:spPr/>
        <p:txBody>
          <a:bodyPr>
            <a:normAutofit fontScale="92500" lnSpcReduction="10000"/>
          </a:bodyPr>
          <a:lstStyle/>
          <a:p>
            <a:r>
              <a:rPr lang="en-GB" dirty="0" smtClean="0"/>
              <a:t>4. 	The European Parliament and the Council, acting in accordance with the ordinary legislative procedure, after consulting the Court of Auditors, shall adopt the necessary measures in the fields of the prevention of and fight against fraud affecting the financial interests of the Union with a view to affording effective and equivalent protection in the Member States and in all the Union’s institutions, bodies, offices and agencies.</a:t>
            </a:r>
            <a:endParaRPr lang="en-US" dirty="0" smtClean="0"/>
          </a:p>
          <a:p>
            <a:r>
              <a:rPr lang="en-GB" dirty="0" smtClean="0"/>
              <a:t>5.	The Commission, in cooperation with Member States, shall each year submit to the European Parliament and to the Council a report on the measures taken for the implementation of this Article.</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4.   </a:t>
            </a:r>
            <a:r>
              <a:rPr lang="en-US" dirty="0" err="1" smtClean="0"/>
              <a:t>Radi</a:t>
            </a:r>
            <a:r>
              <a:rPr lang="en-US" dirty="0" smtClean="0"/>
              <a:t> </a:t>
            </a:r>
            <a:r>
              <a:rPr lang="en-US" dirty="0" err="1" smtClean="0"/>
              <a:t>postizanja</a:t>
            </a:r>
            <a:r>
              <a:rPr lang="en-US" dirty="0" smtClean="0"/>
              <a:t> </a:t>
            </a:r>
            <a:r>
              <a:rPr lang="en-US" dirty="0" err="1" smtClean="0"/>
              <a:t>učinkovite</a:t>
            </a:r>
            <a:r>
              <a:rPr lang="en-US" dirty="0" smtClean="0"/>
              <a:t> </a:t>
            </a:r>
            <a:r>
              <a:rPr lang="en-US" dirty="0" err="1" smtClean="0"/>
              <a:t>i</a:t>
            </a:r>
            <a:r>
              <a:rPr lang="en-US" dirty="0" smtClean="0"/>
              <a:t> </a:t>
            </a:r>
            <a:r>
              <a:rPr lang="en-US" dirty="0" err="1" smtClean="0"/>
              <a:t>jednake</a:t>
            </a:r>
            <a:r>
              <a:rPr lang="en-US" dirty="0" smtClean="0"/>
              <a:t> </a:t>
            </a:r>
            <a:r>
              <a:rPr lang="en-US" dirty="0" err="1" smtClean="0"/>
              <a:t>zaštite</a:t>
            </a:r>
            <a:r>
              <a:rPr lang="en-US" dirty="0" smtClean="0"/>
              <a:t> u </a:t>
            </a:r>
            <a:r>
              <a:rPr lang="en-US" dirty="0" err="1" smtClean="0"/>
              <a:t>državama</a:t>
            </a:r>
            <a:r>
              <a:rPr lang="en-US" dirty="0" smtClean="0"/>
              <a:t> </a:t>
            </a:r>
            <a:r>
              <a:rPr lang="en-US" dirty="0" err="1" smtClean="0"/>
              <a:t>članicama</a:t>
            </a:r>
            <a:r>
              <a:rPr lang="en-US" dirty="0" smtClean="0"/>
              <a:t>, </a:t>
            </a:r>
            <a:r>
              <a:rPr lang="en-US" dirty="0" err="1" smtClean="0"/>
              <a:t>i</a:t>
            </a:r>
            <a:r>
              <a:rPr lang="en-US" dirty="0" smtClean="0"/>
              <a:t> u </a:t>
            </a:r>
            <a:r>
              <a:rPr lang="en-US" dirty="0" err="1" smtClean="0"/>
              <a:t>svim</a:t>
            </a:r>
            <a:r>
              <a:rPr lang="en-US" dirty="0" smtClean="0"/>
              <a:t> </a:t>
            </a:r>
            <a:r>
              <a:rPr lang="en-US" dirty="0" err="1" smtClean="0"/>
              <a:t>institucijama</a:t>
            </a:r>
            <a:r>
              <a:rPr lang="en-US" dirty="0" smtClean="0"/>
              <a:t>, </a:t>
            </a:r>
            <a:r>
              <a:rPr lang="en-US" dirty="0" err="1" smtClean="0"/>
              <a:t>tijelima</a:t>
            </a:r>
            <a:r>
              <a:rPr lang="en-US" dirty="0" smtClean="0"/>
              <a:t>, </a:t>
            </a:r>
            <a:r>
              <a:rPr lang="en-US" dirty="0" err="1" smtClean="0"/>
              <a:t>uredima</a:t>
            </a:r>
            <a:r>
              <a:rPr lang="en-US" dirty="0" smtClean="0"/>
              <a:t> </a:t>
            </a:r>
            <a:r>
              <a:rPr lang="en-US" dirty="0" err="1" smtClean="0"/>
              <a:t>i</a:t>
            </a:r>
            <a:r>
              <a:rPr lang="en-US" dirty="0" smtClean="0"/>
              <a:t> </a:t>
            </a:r>
            <a:r>
              <a:rPr lang="en-US" dirty="0" err="1" smtClean="0"/>
              <a:t>agencijama</a:t>
            </a:r>
            <a:r>
              <a:rPr lang="en-US" dirty="0" smtClean="0"/>
              <a:t> </a:t>
            </a:r>
            <a:r>
              <a:rPr lang="en-US" dirty="0" err="1" smtClean="0"/>
              <a:t>Unije</a:t>
            </a:r>
            <a:r>
              <a:rPr lang="en-US" dirty="0" smtClean="0"/>
              <a:t>, </a:t>
            </a:r>
            <a:r>
              <a:rPr lang="en-US" dirty="0" err="1" smtClean="0"/>
              <a:t>Europski</a:t>
            </a:r>
            <a:r>
              <a:rPr lang="en-US" dirty="0" smtClean="0"/>
              <a:t> </a:t>
            </a:r>
            <a:r>
              <a:rPr lang="en-US" dirty="0" err="1" smtClean="0"/>
              <a:t>parlament</a:t>
            </a:r>
            <a:r>
              <a:rPr lang="en-US" dirty="0" smtClean="0"/>
              <a:t> </a:t>
            </a:r>
            <a:r>
              <a:rPr lang="en-US" dirty="0" err="1" smtClean="0"/>
              <a:t>i</a:t>
            </a:r>
            <a:r>
              <a:rPr lang="en-US" dirty="0" smtClean="0"/>
              <a:t> </a:t>
            </a:r>
            <a:r>
              <a:rPr lang="en-US" dirty="0" err="1" smtClean="0"/>
              <a:t>Vijeće</a:t>
            </a:r>
            <a:r>
              <a:rPr lang="en-US" dirty="0" smtClean="0"/>
              <a:t>, </a:t>
            </a:r>
            <a:r>
              <a:rPr lang="en-US" dirty="0" err="1" smtClean="0"/>
              <a:t>odlučujući</a:t>
            </a:r>
            <a:r>
              <a:rPr lang="en-US" dirty="0" smtClean="0"/>
              <a:t> u </a:t>
            </a:r>
            <a:r>
              <a:rPr lang="en-US" dirty="0" err="1" smtClean="0"/>
              <a:t>skladu</a:t>
            </a:r>
            <a:r>
              <a:rPr lang="en-US" dirty="0" smtClean="0"/>
              <a:t> s </a:t>
            </a:r>
            <a:r>
              <a:rPr lang="en-US" dirty="0" err="1" smtClean="0"/>
              <a:t>redovnim</a:t>
            </a:r>
            <a:r>
              <a:rPr lang="en-US" dirty="0" smtClean="0"/>
              <a:t> </a:t>
            </a:r>
            <a:r>
              <a:rPr lang="en-US" dirty="0" err="1" smtClean="0"/>
              <a:t>zakonodavnim</a:t>
            </a:r>
            <a:r>
              <a:rPr lang="en-US" dirty="0" smtClean="0"/>
              <a:t> </a:t>
            </a:r>
            <a:r>
              <a:rPr lang="en-US" dirty="0" err="1" smtClean="0"/>
              <a:t>postupkom</a:t>
            </a:r>
            <a:r>
              <a:rPr lang="en-US" dirty="0" smtClean="0"/>
              <a:t> </a:t>
            </a:r>
            <a:r>
              <a:rPr lang="en-US" dirty="0" err="1" smtClean="0"/>
              <a:t>i</a:t>
            </a:r>
            <a:r>
              <a:rPr lang="en-US" dirty="0" smtClean="0"/>
              <a:t> </a:t>
            </a:r>
            <a:r>
              <a:rPr lang="en-US" dirty="0" err="1" smtClean="0"/>
              <a:t>nakon</a:t>
            </a:r>
            <a:r>
              <a:rPr lang="en-US" dirty="0" smtClean="0"/>
              <a:t> </a:t>
            </a:r>
            <a:r>
              <a:rPr lang="en-US" dirty="0" err="1" smtClean="0"/>
              <a:t>savjetovanja</a:t>
            </a:r>
            <a:r>
              <a:rPr lang="en-US" dirty="0" smtClean="0"/>
              <a:t> s </a:t>
            </a:r>
            <a:r>
              <a:rPr lang="en-US" dirty="0" err="1" smtClean="0"/>
              <a:t>Revizorskim</a:t>
            </a:r>
            <a:r>
              <a:rPr lang="en-US" dirty="0" smtClean="0"/>
              <a:t> </a:t>
            </a:r>
            <a:r>
              <a:rPr lang="en-US" dirty="0" err="1" smtClean="0"/>
              <a:t>sudom</a:t>
            </a:r>
            <a:r>
              <a:rPr lang="en-US" dirty="0" smtClean="0"/>
              <a:t>, </a:t>
            </a:r>
            <a:r>
              <a:rPr lang="en-US" dirty="0" err="1" smtClean="0"/>
              <a:t>donos</a:t>
            </a:r>
            <a:r>
              <a:rPr lang="hr-HR" dirty="0" smtClean="0"/>
              <a:t>e</a:t>
            </a:r>
            <a:r>
              <a:rPr lang="en-US" dirty="0" smtClean="0"/>
              <a:t> </a:t>
            </a:r>
            <a:r>
              <a:rPr lang="en-US" dirty="0" err="1" smtClean="0"/>
              <a:t>potrebne</a:t>
            </a:r>
            <a:r>
              <a:rPr lang="en-US" dirty="0" smtClean="0"/>
              <a:t> </a:t>
            </a:r>
            <a:r>
              <a:rPr lang="en-US" dirty="0" err="1" smtClean="0"/>
              <a:t>mjere</a:t>
            </a:r>
            <a:r>
              <a:rPr lang="en-US" dirty="0" smtClean="0"/>
              <a:t> </a:t>
            </a:r>
            <a:r>
              <a:rPr lang="en-US" dirty="0" err="1" smtClean="0"/>
              <a:t>za</a:t>
            </a:r>
            <a:r>
              <a:rPr lang="en-US" dirty="0" smtClean="0"/>
              <a:t> </a:t>
            </a:r>
            <a:r>
              <a:rPr lang="en-US" dirty="0" err="1" smtClean="0"/>
              <a:t>suzbijanje</a:t>
            </a:r>
            <a:r>
              <a:rPr lang="en-US" dirty="0" smtClean="0"/>
              <a:t> </a:t>
            </a:r>
            <a:r>
              <a:rPr lang="en-US" dirty="0" err="1" smtClean="0"/>
              <a:t>i</a:t>
            </a:r>
            <a:r>
              <a:rPr lang="en-US" dirty="0" smtClean="0"/>
              <a:t> </a:t>
            </a:r>
            <a:r>
              <a:rPr lang="en-US" dirty="0" err="1" smtClean="0"/>
              <a:t>borbu</a:t>
            </a:r>
            <a:r>
              <a:rPr lang="en-US" dirty="0" smtClean="0"/>
              <a:t> </a:t>
            </a:r>
            <a:r>
              <a:rPr lang="en-US" dirty="0" err="1" smtClean="0"/>
              <a:t>protiv</a:t>
            </a:r>
            <a:r>
              <a:rPr lang="en-US" dirty="0" smtClean="0"/>
              <a:t> </a:t>
            </a:r>
            <a:r>
              <a:rPr lang="en-US" dirty="0" err="1" smtClean="0"/>
              <a:t>prijevara</a:t>
            </a:r>
            <a:r>
              <a:rPr lang="en-US" dirty="0" smtClean="0"/>
              <a:t> </a:t>
            </a:r>
            <a:r>
              <a:rPr lang="en-US" dirty="0" err="1" smtClean="0"/>
              <a:t>usmjerenih</a:t>
            </a:r>
            <a:r>
              <a:rPr lang="en-US" dirty="0" smtClean="0"/>
              <a:t> </a:t>
            </a:r>
            <a:r>
              <a:rPr lang="en-US" dirty="0" err="1" smtClean="0"/>
              <a:t>protiv</a:t>
            </a:r>
            <a:r>
              <a:rPr lang="en-US" dirty="0" smtClean="0"/>
              <a:t> </a:t>
            </a:r>
            <a:r>
              <a:rPr lang="en-US" dirty="0" err="1" smtClean="0"/>
              <a:t>financijskih</a:t>
            </a:r>
            <a:r>
              <a:rPr lang="en-US" dirty="0" smtClean="0"/>
              <a:t> </a:t>
            </a:r>
            <a:r>
              <a:rPr lang="en-US" dirty="0" err="1" smtClean="0"/>
              <a:t>interesa</a:t>
            </a:r>
            <a:r>
              <a:rPr lang="en-US" dirty="0" smtClean="0"/>
              <a:t> </a:t>
            </a:r>
            <a:r>
              <a:rPr lang="en-US" dirty="0" err="1" smtClean="0"/>
              <a:t>Unije</a:t>
            </a:r>
            <a:r>
              <a:rPr lang="en-US" dirty="0" smtClean="0"/>
              <a:t>.</a:t>
            </a:r>
          </a:p>
          <a:p>
            <a:r>
              <a:rPr lang="en-US" dirty="0" smtClean="0"/>
              <a:t>5.   </a:t>
            </a:r>
            <a:r>
              <a:rPr lang="en-US" dirty="0" err="1" smtClean="0"/>
              <a:t>Komisija</a:t>
            </a:r>
            <a:r>
              <a:rPr lang="en-US" dirty="0" smtClean="0"/>
              <a:t> u </a:t>
            </a:r>
            <a:r>
              <a:rPr lang="en-US" dirty="0" err="1" smtClean="0"/>
              <a:t>suradnji</a:t>
            </a:r>
            <a:r>
              <a:rPr lang="en-US" dirty="0" smtClean="0"/>
              <a:t> s </a:t>
            </a:r>
            <a:r>
              <a:rPr lang="en-US" dirty="0" err="1" smtClean="0"/>
              <a:t>državama</a:t>
            </a:r>
            <a:r>
              <a:rPr lang="en-US" dirty="0" smtClean="0"/>
              <a:t> </a:t>
            </a:r>
            <a:r>
              <a:rPr lang="en-US" dirty="0" err="1" smtClean="0"/>
              <a:t>članicama</a:t>
            </a:r>
            <a:r>
              <a:rPr lang="en-US" dirty="0" smtClean="0"/>
              <a:t> </a:t>
            </a:r>
            <a:r>
              <a:rPr lang="en-US" dirty="0" err="1" smtClean="0"/>
              <a:t>svake</a:t>
            </a:r>
            <a:r>
              <a:rPr lang="en-US" dirty="0" smtClean="0"/>
              <a:t> </a:t>
            </a:r>
            <a:r>
              <a:rPr lang="en-US" dirty="0" err="1" smtClean="0"/>
              <a:t>godine</a:t>
            </a:r>
            <a:r>
              <a:rPr lang="en-US" dirty="0" smtClean="0"/>
              <a:t> </a:t>
            </a:r>
            <a:r>
              <a:rPr lang="en-US" dirty="0" err="1" smtClean="0"/>
              <a:t>Europskom</a:t>
            </a:r>
            <a:r>
              <a:rPr lang="en-US" dirty="0" smtClean="0"/>
              <a:t> </a:t>
            </a:r>
            <a:r>
              <a:rPr lang="en-US" dirty="0" err="1" smtClean="0"/>
              <a:t>parlamentu</a:t>
            </a:r>
            <a:r>
              <a:rPr lang="en-US" dirty="0" smtClean="0"/>
              <a:t> </a:t>
            </a:r>
            <a:r>
              <a:rPr lang="en-US" dirty="0" err="1" smtClean="0"/>
              <a:t>i</a:t>
            </a:r>
            <a:r>
              <a:rPr lang="en-US" dirty="0" smtClean="0"/>
              <a:t> </a:t>
            </a:r>
            <a:r>
              <a:rPr lang="en-US" dirty="0" err="1" smtClean="0"/>
              <a:t>Vijeću</a:t>
            </a:r>
            <a:r>
              <a:rPr lang="en-US" dirty="0" smtClean="0"/>
              <a:t> </a:t>
            </a:r>
            <a:r>
              <a:rPr lang="en-US" dirty="0" err="1" smtClean="0"/>
              <a:t>podnosi</a:t>
            </a:r>
            <a:r>
              <a:rPr lang="en-US" dirty="0" smtClean="0"/>
              <a:t> </a:t>
            </a:r>
            <a:r>
              <a:rPr lang="en-US" dirty="0" err="1" smtClean="0"/>
              <a:t>izvješće</a:t>
            </a:r>
            <a:r>
              <a:rPr lang="en-US" dirty="0" smtClean="0"/>
              <a:t> o </a:t>
            </a:r>
            <a:r>
              <a:rPr lang="en-US" dirty="0" err="1" smtClean="0"/>
              <a:t>mjerama</a:t>
            </a:r>
            <a:r>
              <a:rPr lang="en-US" dirty="0" smtClean="0"/>
              <a:t> </a:t>
            </a:r>
            <a:r>
              <a:rPr lang="en-US" dirty="0" err="1" smtClean="0"/>
              <a:t>poduzetima</a:t>
            </a:r>
            <a:r>
              <a:rPr lang="en-US" dirty="0" smtClean="0"/>
              <a:t> </a:t>
            </a:r>
            <a:r>
              <a:rPr lang="en-US" dirty="0" err="1" smtClean="0"/>
              <a:t>za</a:t>
            </a:r>
            <a:r>
              <a:rPr lang="en-US" dirty="0" smtClean="0"/>
              <a:t> </a:t>
            </a:r>
            <a:r>
              <a:rPr lang="en-US" dirty="0" err="1" smtClean="0"/>
              <a:t>provedbu</a:t>
            </a:r>
            <a:r>
              <a:rPr lang="en-US" dirty="0" smtClean="0"/>
              <a:t> </a:t>
            </a:r>
            <a:r>
              <a:rPr lang="en-US" dirty="0" err="1" smtClean="0"/>
              <a:t>ovog</a:t>
            </a:r>
            <a:r>
              <a:rPr lang="en-US" dirty="0" smtClean="0"/>
              <a:t> </a:t>
            </a:r>
            <a:r>
              <a:rPr lang="en-US" dirty="0" err="1" smtClean="0"/>
              <a:t>članka</a:t>
            </a: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i="1" dirty="0" smtClean="0"/>
              <a:t>Read the text and answer the following questions:</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lstStyle/>
          <a:p>
            <a:pPr lvl="0"/>
            <a:r>
              <a:rPr lang="en-GB" dirty="0" smtClean="0"/>
              <a:t>What was the Treaty on the Functioning of the European Union formerly known as?</a:t>
            </a:r>
            <a:endParaRPr lang="en-US" dirty="0" smtClean="0"/>
          </a:p>
          <a:p>
            <a:pPr lvl="0"/>
            <a:r>
              <a:rPr lang="en-GB" dirty="0" smtClean="0"/>
              <a:t>When did the Lisbon Treaty come into force?</a:t>
            </a:r>
            <a:endParaRPr lang="en-US" dirty="0" smtClean="0"/>
          </a:p>
          <a:p>
            <a:pPr lvl="0"/>
            <a:r>
              <a:rPr lang="en-GB" dirty="0" smtClean="0"/>
              <a:t>What is the purpose of Article 325?</a:t>
            </a:r>
            <a:endParaRPr lang="en-US" dirty="0" smtClean="0"/>
          </a:p>
          <a:p>
            <a:pPr lvl="0"/>
            <a:r>
              <a:rPr lang="hr-HR" dirty="0" smtClean="0"/>
              <a:t>What kind of measures will the European Parliament and the Council adopt?</a:t>
            </a:r>
          </a:p>
          <a:p>
            <a:r>
              <a:rPr lang="en-GB" dirty="0" smtClean="0"/>
              <a:t>What shall the Commission submit each year to the European Parliament?</a:t>
            </a:r>
            <a:endParaRPr lang="hr-HR" dirty="0" smtClean="0"/>
          </a:p>
          <a:p>
            <a:pPr lvl="0">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i="1" dirty="0" smtClean="0"/>
              <a:t>Match the verbs in the left column with the nouns in the right column:</a:t>
            </a:r>
            <a:r>
              <a:rPr lang="en-US" sz="2400" dirty="0" smtClean="0"/>
              <a:t/>
            </a:r>
            <a:br>
              <a:rPr lang="en-US" sz="2400" dirty="0" smtClean="0"/>
            </a:br>
            <a:endParaRPr lang="en-US" sz="2400" dirty="0"/>
          </a:p>
        </p:txBody>
      </p:sp>
      <p:graphicFrame>
        <p:nvGraphicFramePr>
          <p:cNvPr id="4" name="Content Placeholder 3"/>
          <p:cNvGraphicFramePr>
            <a:graphicFrameLocks noGrp="1"/>
          </p:cNvGraphicFramePr>
          <p:nvPr>
            <p:ph idx="1"/>
          </p:nvPr>
        </p:nvGraphicFramePr>
        <p:xfrm>
          <a:off x="457200" y="1935163"/>
          <a:ext cx="8229600" cy="22250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457200" marR="0">
                        <a:lnSpc>
                          <a:spcPct val="115000"/>
                        </a:lnSpc>
                        <a:spcBef>
                          <a:spcPts val="0"/>
                        </a:spcBef>
                        <a:spcAft>
                          <a:spcPts val="800"/>
                        </a:spcAft>
                      </a:pPr>
                      <a:r>
                        <a:rPr lang="hr-HR" sz="1100" dirty="0">
                          <a:latin typeface="Times New Roman"/>
                          <a:ea typeface="Times New Roman"/>
                          <a:cs typeface="Times New Roman"/>
                        </a:rPr>
                        <a:t>1.	coordinate</a:t>
                      </a:r>
                      <a:endParaRPr lang="en-US" sz="1100" dirty="0">
                        <a:latin typeface="Calibri"/>
                        <a:ea typeface="Calibri"/>
                        <a:cs typeface="Times New Roman"/>
                      </a:endParaRPr>
                    </a:p>
                  </a:txBody>
                  <a:tcPr marL="63500" marR="63500" marT="63500" marB="63500"/>
                </a:tc>
                <a:tc>
                  <a:txBody>
                    <a:bodyPr/>
                    <a:lstStyle/>
                    <a:p>
                      <a:pPr marL="457200" marR="0">
                        <a:lnSpc>
                          <a:spcPct val="115000"/>
                        </a:lnSpc>
                        <a:spcBef>
                          <a:spcPts val="0"/>
                        </a:spcBef>
                        <a:spcAft>
                          <a:spcPts val="800"/>
                        </a:spcAft>
                      </a:pPr>
                      <a:r>
                        <a:rPr lang="hr-HR" sz="1100">
                          <a:latin typeface="Times New Roman"/>
                          <a:ea typeface="Calibri"/>
                          <a:cs typeface="Times New Roman"/>
                        </a:rPr>
                        <a:t>a.           fraud</a:t>
                      </a:r>
                      <a:endParaRPr lang="en-US" sz="1100">
                        <a:latin typeface="Calibri"/>
                        <a:ea typeface="Calibri"/>
                        <a:cs typeface="Times New Roman"/>
                      </a:endParaRPr>
                    </a:p>
                  </a:txBody>
                  <a:tcPr marL="63500" marR="63500" marT="63500" marB="63500"/>
                </a:tc>
              </a:tr>
              <a:tr h="370840">
                <a:tc>
                  <a:txBody>
                    <a:bodyPr/>
                    <a:lstStyle/>
                    <a:p>
                      <a:pPr marL="457200" marR="0">
                        <a:lnSpc>
                          <a:spcPct val="115000"/>
                        </a:lnSpc>
                        <a:spcBef>
                          <a:spcPts val="0"/>
                        </a:spcBef>
                        <a:spcAft>
                          <a:spcPts val="800"/>
                        </a:spcAft>
                      </a:pPr>
                      <a:r>
                        <a:rPr lang="hr-HR" sz="1100">
                          <a:latin typeface="Times New Roman"/>
                          <a:ea typeface="Calibri"/>
                          <a:cs typeface="Times New Roman"/>
                        </a:rPr>
                        <a:t>2.           adopt</a:t>
                      </a:r>
                      <a:endParaRPr lang="en-US" sz="1100">
                        <a:latin typeface="Calibri"/>
                        <a:ea typeface="Calibri"/>
                        <a:cs typeface="Times New Roman"/>
                      </a:endParaRPr>
                    </a:p>
                  </a:txBody>
                  <a:tcPr marL="63500" marR="63500" marT="63500" marB="63500"/>
                </a:tc>
                <a:tc>
                  <a:txBody>
                    <a:bodyPr/>
                    <a:lstStyle/>
                    <a:p>
                      <a:pPr marL="457200" marR="0">
                        <a:lnSpc>
                          <a:spcPct val="115000"/>
                        </a:lnSpc>
                        <a:spcBef>
                          <a:spcPts val="0"/>
                        </a:spcBef>
                        <a:spcAft>
                          <a:spcPts val="800"/>
                        </a:spcAft>
                      </a:pPr>
                      <a:r>
                        <a:rPr lang="hr-HR" sz="1100">
                          <a:latin typeface="Times New Roman"/>
                          <a:ea typeface="Calibri"/>
                          <a:cs typeface="Times New Roman"/>
                        </a:rPr>
                        <a:t>b.           report</a:t>
                      </a:r>
                      <a:endParaRPr lang="en-US" sz="1100">
                        <a:latin typeface="Calibri"/>
                        <a:ea typeface="Calibri"/>
                        <a:cs typeface="Times New Roman"/>
                      </a:endParaRPr>
                    </a:p>
                  </a:txBody>
                  <a:tcPr marL="63500" marR="63500" marT="63500" marB="63500"/>
                </a:tc>
              </a:tr>
              <a:tr h="370840">
                <a:tc>
                  <a:txBody>
                    <a:bodyPr/>
                    <a:lstStyle/>
                    <a:p>
                      <a:pPr marL="457200" marR="0">
                        <a:lnSpc>
                          <a:spcPct val="115000"/>
                        </a:lnSpc>
                        <a:spcBef>
                          <a:spcPts val="0"/>
                        </a:spcBef>
                        <a:spcAft>
                          <a:spcPts val="800"/>
                        </a:spcAft>
                      </a:pPr>
                      <a:r>
                        <a:rPr lang="hr-HR" sz="1100">
                          <a:latin typeface="Times New Roman"/>
                          <a:ea typeface="Calibri"/>
                          <a:cs typeface="Times New Roman"/>
                        </a:rPr>
                        <a:t>3.           submit</a:t>
                      </a:r>
                      <a:endParaRPr lang="en-US" sz="1100">
                        <a:latin typeface="Calibri"/>
                        <a:ea typeface="Calibri"/>
                        <a:cs typeface="Times New Roman"/>
                      </a:endParaRPr>
                    </a:p>
                  </a:txBody>
                  <a:tcPr marL="63500" marR="63500" marT="63500" marB="63500"/>
                </a:tc>
                <a:tc>
                  <a:txBody>
                    <a:bodyPr/>
                    <a:lstStyle/>
                    <a:p>
                      <a:pPr marL="457200" marR="0">
                        <a:lnSpc>
                          <a:spcPct val="115000"/>
                        </a:lnSpc>
                        <a:spcBef>
                          <a:spcPts val="0"/>
                        </a:spcBef>
                        <a:spcAft>
                          <a:spcPts val="800"/>
                        </a:spcAft>
                      </a:pPr>
                      <a:r>
                        <a:rPr lang="hr-HR" sz="1100">
                          <a:latin typeface="Times New Roman"/>
                          <a:ea typeface="Calibri"/>
                          <a:cs typeface="Times New Roman"/>
                        </a:rPr>
                        <a:t>c.           protection</a:t>
                      </a:r>
                      <a:endParaRPr lang="en-US" sz="1100">
                        <a:latin typeface="Calibri"/>
                        <a:ea typeface="Calibri"/>
                        <a:cs typeface="Times New Roman"/>
                      </a:endParaRPr>
                    </a:p>
                  </a:txBody>
                  <a:tcPr marL="63500" marR="63500" marT="63500" marB="63500"/>
                </a:tc>
              </a:tr>
              <a:tr h="370840">
                <a:tc>
                  <a:txBody>
                    <a:bodyPr/>
                    <a:lstStyle/>
                    <a:p>
                      <a:pPr marL="457200" marR="0">
                        <a:lnSpc>
                          <a:spcPct val="115000"/>
                        </a:lnSpc>
                        <a:spcBef>
                          <a:spcPts val="0"/>
                        </a:spcBef>
                        <a:spcAft>
                          <a:spcPts val="800"/>
                        </a:spcAft>
                      </a:pPr>
                      <a:r>
                        <a:rPr lang="hr-HR" sz="1100">
                          <a:latin typeface="Times New Roman"/>
                          <a:ea typeface="Calibri"/>
                          <a:cs typeface="Times New Roman"/>
                        </a:rPr>
                        <a:t>4.          counter</a:t>
                      </a:r>
                      <a:endParaRPr lang="en-US" sz="1100">
                        <a:latin typeface="Calibri"/>
                        <a:ea typeface="Calibri"/>
                        <a:cs typeface="Times New Roman"/>
                      </a:endParaRPr>
                    </a:p>
                  </a:txBody>
                  <a:tcPr marL="63500" marR="63500" marT="63500" marB="63500"/>
                </a:tc>
                <a:tc>
                  <a:txBody>
                    <a:bodyPr/>
                    <a:lstStyle/>
                    <a:p>
                      <a:pPr marL="457200" marR="0">
                        <a:lnSpc>
                          <a:spcPct val="115000"/>
                        </a:lnSpc>
                        <a:spcBef>
                          <a:spcPts val="0"/>
                        </a:spcBef>
                        <a:spcAft>
                          <a:spcPts val="800"/>
                        </a:spcAft>
                      </a:pPr>
                      <a:r>
                        <a:rPr lang="hr-HR" sz="1100">
                          <a:latin typeface="Times New Roman"/>
                          <a:ea typeface="Calibri"/>
                          <a:cs typeface="Times New Roman"/>
                        </a:rPr>
                        <a:t>d.           action</a:t>
                      </a:r>
                      <a:endParaRPr lang="en-US" sz="1100">
                        <a:latin typeface="Calibri"/>
                        <a:ea typeface="Calibri"/>
                        <a:cs typeface="Times New Roman"/>
                      </a:endParaRPr>
                    </a:p>
                  </a:txBody>
                  <a:tcPr marL="63500" marR="63500" marT="63500" marB="63500"/>
                </a:tc>
              </a:tr>
              <a:tr h="370840">
                <a:tc>
                  <a:txBody>
                    <a:bodyPr/>
                    <a:lstStyle/>
                    <a:p>
                      <a:pPr marL="457200" marR="0">
                        <a:lnSpc>
                          <a:spcPct val="115000"/>
                        </a:lnSpc>
                        <a:spcBef>
                          <a:spcPts val="0"/>
                        </a:spcBef>
                        <a:spcAft>
                          <a:spcPts val="800"/>
                        </a:spcAft>
                      </a:pPr>
                      <a:r>
                        <a:rPr lang="hr-HR" sz="1100">
                          <a:latin typeface="Times New Roman"/>
                          <a:ea typeface="Calibri"/>
                          <a:cs typeface="Times New Roman"/>
                        </a:rPr>
                        <a:t>5.           protect</a:t>
                      </a:r>
                      <a:endParaRPr lang="en-US" sz="1100">
                        <a:latin typeface="Calibri"/>
                        <a:ea typeface="Calibri"/>
                        <a:cs typeface="Times New Roman"/>
                      </a:endParaRPr>
                    </a:p>
                  </a:txBody>
                  <a:tcPr marL="63500" marR="63500" marT="63500" marB="63500"/>
                </a:tc>
                <a:tc>
                  <a:txBody>
                    <a:bodyPr/>
                    <a:lstStyle/>
                    <a:p>
                      <a:pPr marL="457200" marR="0">
                        <a:lnSpc>
                          <a:spcPct val="115000"/>
                        </a:lnSpc>
                        <a:spcBef>
                          <a:spcPts val="0"/>
                        </a:spcBef>
                        <a:spcAft>
                          <a:spcPts val="800"/>
                        </a:spcAft>
                      </a:pPr>
                      <a:r>
                        <a:rPr lang="hr-HR" sz="1100">
                          <a:latin typeface="Times New Roman"/>
                          <a:ea typeface="Calibri"/>
                          <a:cs typeface="Times New Roman"/>
                        </a:rPr>
                        <a:t>e.           measures</a:t>
                      </a:r>
                      <a:endParaRPr lang="en-US" sz="1100">
                        <a:latin typeface="Calibri"/>
                        <a:ea typeface="Calibri"/>
                        <a:cs typeface="Times New Roman"/>
                      </a:endParaRPr>
                    </a:p>
                  </a:txBody>
                  <a:tcPr marL="63500" marR="63500" marT="63500" marB="63500"/>
                </a:tc>
              </a:tr>
              <a:tr h="370840">
                <a:tc>
                  <a:txBody>
                    <a:bodyPr/>
                    <a:lstStyle/>
                    <a:p>
                      <a:pPr marL="457200" marR="0">
                        <a:lnSpc>
                          <a:spcPct val="115000"/>
                        </a:lnSpc>
                        <a:spcBef>
                          <a:spcPts val="0"/>
                        </a:spcBef>
                        <a:spcAft>
                          <a:spcPts val="800"/>
                        </a:spcAft>
                      </a:pPr>
                      <a:r>
                        <a:rPr lang="hr-HR" sz="1200">
                          <a:latin typeface="Times New Roman"/>
                          <a:ea typeface="Times New Roman"/>
                          <a:cs typeface="Times New Roman"/>
                        </a:rPr>
                        <a:t>6.          afford</a:t>
                      </a:r>
                      <a:endParaRPr lang="en-US" sz="1100">
                        <a:latin typeface="Calibri"/>
                        <a:ea typeface="Calibri"/>
                        <a:cs typeface="Times New Roman"/>
                      </a:endParaRPr>
                    </a:p>
                  </a:txBody>
                  <a:tcPr marL="63500" marR="63500" marT="63500" marB="63500"/>
                </a:tc>
                <a:tc>
                  <a:txBody>
                    <a:bodyPr/>
                    <a:lstStyle/>
                    <a:p>
                      <a:pPr marL="457200" marR="0">
                        <a:lnSpc>
                          <a:spcPct val="115000"/>
                        </a:lnSpc>
                        <a:spcBef>
                          <a:spcPts val="0"/>
                        </a:spcBef>
                        <a:spcAft>
                          <a:spcPts val="800"/>
                        </a:spcAft>
                      </a:pPr>
                      <a:r>
                        <a:rPr lang="hr-HR" sz="1100" dirty="0">
                          <a:latin typeface="Times New Roman"/>
                          <a:ea typeface="Times New Roman"/>
                          <a:cs typeface="Times New Roman"/>
                        </a:rPr>
                        <a:t>f.            interests</a:t>
                      </a:r>
                      <a:endParaRPr lang="en-US" sz="1100" dirty="0">
                        <a:latin typeface="Calibri"/>
                        <a:ea typeface="Calibri"/>
                        <a:cs typeface="Times New Roman"/>
                      </a:endParaRPr>
                    </a:p>
                  </a:txBody>
                  <a:tcPr marL="63500" marR="63500" marT="63500" marB="6350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400" b="1" i="1" dirty="0" smtClean="0"/>
              <a:t>Use the collocatons in sentences of your own:</a:t>
            </a:r>
            <a:endParaRPr lang="en-US" sz="2400" b="1" i="1" dirty="0"/>
          </a:p>
        </p:txBody>
      </p:sp>
      <p:sp>
        <p:nvSpPr>
          <p:cNvPr id="3" name="Content Placeholder 2"/>
          <p:cNvSpPr>
            <a:spLocks noGrp="1"/>
          </p:cNvSpPr>
          <p:nvPr>
            <p:ph idx="1"/>
          </p:nvPr>
        </p:nvSpPr>
        <p:spPr/>
        <p:txBody>
          <a:bodyPr/>
          <a:lstStyle/>
          <a:p>
            <a:r>
              <a:rPr lang="hr-HR" dirty="0" smtClean="0"/>
              <a:t>coordinate action</a:t>
            </a:r>
          </a:p>
          <a:p>
            <a:r>
              <a:rPr lang="hr-HR" dirty="0" smtClean="0"/>
              <a:t>adopt measures</a:t>
            </a:r>
          </a:p>
          <a:p>
            <a:r>
              <a:rPr lang="hr-HR" dirty="0" smtClean="0"/>
              <a:t>submit report</a:t>
            </a:r>
          </a:p>
          <a:p>
            <a:r>
              <a:rPr lang="hr-HR" dirty="0" smtClean="0"/>
              <a:t>counter fraud</a:t>
            </a:r>
          </a:p>
          <a:p>
            <a:r>
              <a:rPr lang="hr-HR" dirty="0" smtClean="0"/>
              <a:t>protect interests</a:t>
            </a:r>
          </a:p>
          <a:p>
            <a:r>
              <a:rPr lang="hr-HR" dirty="0" smtClean="0"/>
              <a:t>afford protection</a:t>
            </a:r>
          </a:p>
          <a:p>
            <a:endParaRPr lang="hr-HR" dirty="0" smtClean="0"/>
          </a:p>
          <a:p>
            <a:endParaRPr lang="hr-HR"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Explaining the Treaty of Lisbon</a:t>
            </a:r>
            <a:endParaRPr lang="en-US" dirty="0"/>
          </a:p>
        </p:txBody>
      </p:sp>
      <p:sp>
        <p:nvSpPr>
          <p:cNvPr id="3" name="Content Placeholder 2"/>
          <p:cNvSpPr>
            <a:spLocks noGrp="1"/>
          </p:cNvSpPr>
          <p:nvPr>
            <p:ph idx="1"/>
          </p:nvPr>
        </p:nvSpPr>
        <p:spPr/>
        <p:txBody>
          <a:bodyPr/>
          <a:lstStyle/>
          <a:p>
            <a:r>
              <a:rPr lang="hr-HR" dirty="0" smtClean="0"/>
              <a:t>Read the text (p. 51-52) and answer the following questions:</a:t>
            </a:r>
          </a:p>
          <a:p>
            <a:pPr lvl="0"/>
            <a:r>
              <a:rPr lang="en-GB" dirty="0" smtClean="0"/>
              <a:t>When did the Treaty of Lisbon enter into force?</a:t>
            </a:r>
            <a:endParaRPr lang="en-US" dirty="0" smtClean="0"/>
          </a:p>
          <a:p>
            <a:pPr lvl="0"/>
            <a:r>
              <a:rPr lang="en-GB" dirty="0" smtClean="0"/>
              <a:t>Why does the European Union need to modernise and reform?</a:t>
            </a:r>
            <a:endParaRPr lang="en-US" dirty="0" smtClean="0"/>
          </a:p>
          <a:p>
            <a:pPr lvl="0"/>
            <a:r>
              <a:rPr lang="en-GB" dirty="0" smtClean="0"/>
              <a:t>Which improvements will equip the EU better to defend the interests of its citizens?</a:t>
            </a:r>
            <a:endParaRPr lang="en-US" dirty="0" smtClean="0"/>
          </a:p>
          <a:p>
            <a:pPr lvl="0"/>
            <a:r>
              <a:rPr lang="en-GB" dirty="0" smtClean="0"/>
              <a:t>What does prosperity in each Member State depend on?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i="1" dirty="0" smtClean="0"/>
              <a:t>Complete the text with the words </a:t>
            </a:r>
            <a:r>
              <a:rPr lang="hr-HR" sz="3200" b="1" i="1" dirty="0" smtClean="0"/>
              <a:t>below:</a:t>
            </a:r>
            <a:endParaRPr lang="en-US" sz="3200" i="1" dirty="0"/>
          </a:p>
        </p:txBody>
      </p:sp>
      <p:sp>
        <p:nvSpPr>
          <p:cNvPr id="3" name="Content Placeholder 2"/>
          <p:cNvSpPr>
            <a:spLocks noGrp="1"/>
          </p:cNvSpPr>
          <p:nvPr>
            <p:ph idx="1"/>
          </p:nvPr>
        </p:nvSpPr>
        <p:spPr/>
        <p:txBody>
          <a:bodyPr>
            <a:normAutofit/>
          </a:bodyPr>
          <a:lstStyle/>
          <a:p>
            <a:pPr algn="ctr">
              <a:buNone/>
            </a:pPr>
            <a:r>
              <a:rPr lang="en-GB" i="1" dirty="0" smtClean="0"/>
              <a:t>challenges</a:t>
            </a:r>
            <a:r>
              <a:rPr lang="en-GB" i="1" dirty="0" smtClean="0"/>
              <a:t>, climate, energy, terrorism, issues</a:t>
            </a:r>
            <a:endParaRPr lang="en-US" i="1" dirty="0" smtClean="0"/>
          </a:p>
          <a:p>
            <a:pPr>
              <a:buNone/>
            </a:pPr>
            <a:endParaRPr lang="en-US" dirty="0" smtClean="0"/>
          </a:p>
          <a:p>
            <a:pPr>
              <a:buNone/>
            </a:pPr>
            <a:r>
              <a:rPr lang="hr-HR" dirty="0" smtClean="0"/>
              <a:t>   </a:t>
            </a:r>
            <a:r>
              <a:rPr lang="en-GB" dirty="0" smtClean="0"/>
              <a:t>There </a:t>
            </a:r>
            <a:r>
              <a:rPr lang="en-GB" dirty="0" smtClean="0"/>
              <a:t>is increasing support for the EU to work </a:t>
            </a:r>
            <a:r>
              <a:rPr lang="en-GB" dirty="0" smtClean="0"/>
              <a:t>together</a:t>
            </a:r>
            <a:r>
              <a:rPr lang="hr-HR" dirty="0" smtClean="0"/>
              <a:t> </a:t>
            </a:r>
            <a:r>
              <a:rPr lang="en-GB" dirty="0" smtClean="0"/>
              <a:t>on </a:t>
            </a:r>
            <a:r>
              <a:rPr lang="en-GB" dirty="0" smtClean="0"/>
              <a:t>_____________ that affect us all, such as ______________ change, </a:t>
            </a:r>
            <a:r>
              <a:rPr lang="en-GB" dirty="0" smtClean="0"/>
              <a:t>______________</a:t>
            </a:r>
            <a:r>
              <a:rPr lang="hr-HR" dirty="0" smtClean="0"/>
              <a:t>,</a:t>
            </a:r>
            <a:r>
              <a:rPr lang="en-GB" dirty="0" smtClean="0"/>
              <a:t> </a:t>
            </a:r>
            <a:r>
              <a:rPr lang="en-GB" dirty="0" smtClean="0"/>
              <a:t>security and international _______________. As the EU has grown and its responsibilities have changed, it makes sense to adapt the framework it operates in so that the EU has the means to tackle today's _________________ and tomorrow’s.</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sz="2400" b="1" dirty="0" smtClean="0"/>
              <a:t>Match the verbs in the left column with the nouns in the right column:</a:t>
            </a:r>
            <a:r>
              <a:rPr lang="en-US" sz="2400" dirty="0" smtClean="0"/>
              <a:t/>
            </a:r>
            <a:br>
              <a:rPr lang="en-US" sz="2400" dirty="0" smtClean="0"/>
            </a:br>
            <a:endParaRPr lang="en-US" sz="2400" dirty="0"/>
          </a:p>
        </p:txBody>
      </p:sp>
      <p:graphicFrame>
        <p:nvGraphicFramePr>
          <p:cNvPr id="4" name="Content Placeholder 3"/>
          <p:cNvGraphicFramePr>
            <a:graphicFrameLocks noGrp="1"/>
          </p:cNvGraphicFramePr>
          <p:nvPr>
            <p:ph idx="1"/>
          </p:nvPr>
        </p:nvGraphicFramePr>
        <p:xfrm>
          <a:off x="457200" y="1935163"/>
          <a:ext cx="8229600" cy="22250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342900" marR="0" lvl="0" indent="-342900">
                        <a:lnSpc>
                          <a:spcPct val="115000"/>
                        </a:lnSpc>
                        <a:spcBef>
                          <a:spcPts val="0"/>
                        </a:spcBef>
                        <a:spcAft>
                          <a:spcPts val="800"/>
                        </a:spcAft>
                        <a:buSzPts val="1200"/>
                        <a:buFont typeface="+mj-lt"/>
                        <a:buNone/>
                      </a:pPr>
                      <a:r>
                        <a:rPr lang="hr-HR" sz="1200" dirty="0" smtClean="0">
                          <a:latin typeface="Times New Roman"/>
                          <a:ea typeface="Times New Roman"/>
                          <a:cs typeface="Times New Roman"/>
                        </a:rPr>
                        <a:t>build</a:t>
                      </a:r>
                      <a:endParaRPr lang="en-US" sz="1100" dirty="0">
                        <a:latin typeface="Calibri"/>
                        <a:ea typeface="Times New Roman"/>
                        <a:cs typeface="Times New Roman"/>
                      </a:endParaRPr>
                    </a:p>
                  </a:txBody>
                  <a:tcPr marL="63500" marR="63500" marT="63500" marB="63500"/>
                </a:tc>
                <a:tc>
                  <a:txBody>
                    <a:bodyPr/>
                    <a:lstStyle/>
                    <a:p>
                      <a:pPr marL="342900" marR="0" lvl="0" indent="-342900">
                        <a:lnSpc>
                          <a:spcPct val="115000"/>
                        </a:lnSpc>
                        <a:spcBef>
                          <a:spcPts val="0"/>
                        </a:spcBef>
                        <a:spcAft>
                          <a:spcPts val="800"/>
                        </a:spcAft>
                        <a:buFont typeface="+mj-lt"/>
                        <a:buNone/>
                      </a:pPr>
                      <a:r>
                        <a:rPr lang="hr-HR" sz="1200" dirty="0" smtClean="0">
                          <a:latin typeface="Times New Roman"/>
                          <a:ea typeface="Calibri"/>
                          <a:cs typeface="Times New Roman"/>
                        </a:rPr>
                        <a:t>warning</a:t>
                      </a:r>
                      <a:endParaRPr lang="en-US" sz="1100" dirty="0">
                        <a:latin typeface="Calibri"/>
                        <a:ea typeface="Calibri"/>
                        <a:cs typeface="Times New Roman"/>
                      </a:endParaRPr>
                    </a:p>
                  </a:txBody>
                  <a:tcPr marL="63500" marR="63500" marT="63500" marB="63500"/>
                </a:tc>
              </a:tr>
              <a:tr h="370840">
                <a:tc>
                  <a:txBody>
                    <a:bodyPr/>
                    <a:lstStyle/>
                    <a:p>
                      <a:pPr marL="342900" marR="0" lvl="0" indent="-342900">
                        <a:lnSpc>
                          <a:spcPct val="115000"/>
                        </a:lnSpc>
                        <a:spcBef>
                          <a:spcPts val="0"/>
                        </a:spcBef>
                        <a:spcAft>
                          <a:spcPts val="800"/>
                        </a:spcAft>
                        <a:buSzPts val="1200"/>
                        <a:buFont typeface="+mj-lt"/>
                        <a:buNone/>
                      </a:pPr>
                      <a:r>
                        <a:rPr lang="hr-HR" sz="1200" dirty="0" smtClean="0">
                          <a:latin typeface="Times New Roman"/>
                          <a:ea typeface="Times New Roman"/>
                          <a:cs typeface="Times New Roman"/>
                        </a:rPr>
                        <a:t>tackle</a:t>
                      </a:r>
                      <a:endParaRPr lang="en-US" sz="1100" dirty="0">
                        <a:latin typeface="Calibri"/>
                        <a:ea typeface="Times New Roman"/>
                        <a:cs typeface="Times New Roman"/>
                      </a:endParaRPr>
                    </a:p>
                  </a:txBody>
                  <a:tcPr marL="63500" marR="63500" marT="63500" marB="63500"/>
                </a:tc>
                <a:tc>
                  <a:txBody>
                    <a:bodyPr/>
                    <a:lstStyle/>
                    <a:p>
                      <a:pPr marL="342900" marR="0" lvl="0" indent="-342900">
                        <a:lnSpc>
                          <a:spcPct val="115000"/>
                        </a:lnSpc>
                        <a:spcBef>
                          <a:spcPts val="0"/>
                        </a:spcBef>
                        <a:spcAft>
                          <a:spcPts val="800"/>
                        </a:spcAft>
                        <a:buFont typeface="+mj-lt"/>
                        <a:buNone/>
                      </a:pPr>
                      <a:r>
                        <a:rPr lang="hr-HR" sz="1200" dirty="0" smtClean="0">
                          <a:latin typeface="Times New Roman"/>
                          <a:ea typeface="Calibri"/>
                          <a:cs typeface="Times New Roman"/>
                        </a:rPr>
                        <a:t>functioning</a:t>
                      </a:r>
                      <a:endParaRPr lang="en-US" sz="1100" dirty="0">
                        <a:latin typeface="Calibri"/>
                        <a:ea typeface="Calibri"/>
                        <a:cs typeface="Times New Roman"/>
                      </a:endParaRPr>
                    </a:p>
                  </a:txBody>
                  <a:tcPr marL="63500" marR="63500" marT="63500" marB="63500"/>
                </a:tc>
              </a:tr>
              <a:tr h="370840">
                <a:tc>
                  <a:txBody>
                    <a:bodyPr/>
                    <a:lstStyle/>
                    <a:p>
                      <a:pPr marL="342900" marR="0" lvl="0" indent="-342900">
                        <a:lnSpc>
                          <a:spcPct val="115000"/>
                        </a:lnSpc>
                        <a:spcBef>
                          <a:spcPts val="0"/>
                        </a:spcBef>
                        <a:spcAft>
                          <a:spcPts val="800"/>
                        </a:spcAft>
                        <a:buSzPts val="1200"/>
                        <a:buFont typeface="+mj-lt"/>
                        <a:buNone/>
                      </a:pPr>
                      <a:r>
                        <a:rPr lang="hr-HR" sz="1200" dirty="0" smtClean="0">
                          <a:latin typeface="Times New Roman"/>
                          <a:ea typeface="Times New Roman"/>
                          <a:cs typeface="Times New Roman"/>
                        </a:rPr>
                        <a:t>issue</a:t>
                      </a:r>
                      <a:endParaRPr lang="en-US" sz="1100" dirty="0">
                        <a:latin typeface="Calibri"/>
                        <a:ea typeface="Times New Roman"/>
                        <a:cs typeface="Times New Roman"/>
                      </a:endParaRPr>
                    </a:p>
                  </a:txBody>
                  <a:tcPr marL="63500" marR="63500" marT="63500" marB="63500"/>
                </a:tc>
                <a:tc>
                  <a:txBody>
                    <a:bodyPr/>
                    <a:lstStyle/>
                    <a:p>
                      <a:pPr marL="342900" marR="0" lvl="0" indent="-342900">
                        <a:lnSpc>
                          <a:spcPct val="115000"/>
                        </a:lnSpc>
                        <a:spcBef>
                          <a:spcPts val="0"/>
                        </a:spcBef>
                        <a:spcAft>
                          <a:spcPts val="800"/>
                        </a:spcAft>
                        <a:buFont typeface="+mj-lt"/>
                        <a:buNone/>
                      </a:pPr>
                      <a:r>
                        <a:rPr lang="hr-HR" sz="1200" dirty="0" smtClean="0">
                          <a:latin typeface="Times New Roman"/>
                          <a:ea typeface="Calibri"/>
                          <a:cs typeface="Times New Roman"/>
                        </a:rPr>
                        <a:t>growth</a:t>
                      </a:r>
                      <a:endParaRPr lang="en-US" sz="1100" dirty="0">
                        <a:latin typeface="Calibri"/>
                        <a:ea typeface="Calibri"/>
                        <a:cs typeface="Times New Roman"/>
                      </a:endParaRPr>
                    </a:p>
                  </a:txBody>
                  <a:tcPr marL="63500" marR="63500" marT="63500" marB="63500"/>
                </a:tc>
              </a:tr>
              <a:tr h="370840">
                <a:tc>
                  <a:txBody>
                    <a:bodyPr/>
                    <a:lstStyle/>
                    <a:p>
                      <a:pPr marL="342900" marR="0" lvl="0" indent="-342900">
                        <a:lnSpc>
                          <a:spcPct val="115000"/>
                        </a:lnSpc>
                        <a:spcBef>
                          <a:spcPts val="0"/>
                        </a:spcBef>
                        <a:spcAft>
                          <a:spcPts val="800"/>
                        </a:spcAft>
                        <a:buSzPts val="1200"/>
                        <a:buFont typeface="+mj-lt"/>
                        <a:buNone/>
                      </a:pPr>
                      <a:r>
                        <a:rPr lang="hr-HR" sz="1200" dirty="0" smtClean="0">
                          <a:latin typeface="Times New Roman"/>
                          <a:ea typeface="Times New Roman"/>
                          <a:cs typeface="Times New Roman"/>
                        </a:rPr>
                        <a:t>strengthen</a:t>
                      </a:r>
                      <a:endParaRPr lang="en-US" sz="1100" dirty="0">
                        <a:latin typeface="Calibri"/>
                        <a:ea typeface="Times New Roman"/>
                        <a:cs typeface="Times New Roman"/>
                      </a:endParaRPr>
                    </a:p>
                  </a:txBody>
                  <a:tcPr marL="63500" marR="63500" marT="63500" marB="63500"/>
                </a:tc>
                <a:tc>
                  <a:txBody>
                    <a:bodyPr/>
                    <a:lstStyle/>
                    <a:p>
                      <a:pPr marL="342900" marR="0" lvl="0" indent="-342900">
                        <a:lnSpc>
                          <a:spcPct val="115000"/>
                        </a:lnSpc>
                        <a:spcBef>
                          <a:spcPts val="0"/>
                        </a:spcBef>
                        <a:spcAft>
                          <a:spcPts val="800"/>
                        </a:spcAft>
                        <a:buFont typeface="+mj-lt"/>
                        <a:buNone/>
                      </a:pPr>
                      <a:r>
                        <a:rPr lang="hr-HR" sz="1200" dirty="0" smtClean="0">
                          <a:latin typeface="Times New Roman"/>
                          <a:ea typeface="Calibri"/>
                          <a:cs typeface="Times New Roman"/>
                        </a:rPr>
                        <a:t>confidence</a:t>
                      </a:r>
                      <a:endParaRPr lang="en-US" sz="1100" dirty="0">
                        <a:latin typeface="Calibri"/>
                        <a:ea typeface="Calibri"/>
                        <a:cs typeface="Times New Roman"/>
                      </a:endParaRPr>
                    </a:p>
                  </a:txBody>
                  <a:tcPr marL="63500" marR="63500" marT="63500" marB="63500"/>
                </a:tc>
              </a:tr>
              <a:tr h="370840">
                <a:tc>
                  <a:txBody>
                    <a:bodyPr/>
                    <a:lstStyle/>
                    <a:p>
                      <a:pPr marL="342900" marR="0" lvl="0" indent="-342900">
                        <a:lnSpc>
                          <a:spcPct val="115000"/>
                        </a:lnSpc>
                        <a:spcBef>
                          <a:spcPts val="0"/>
                        </a:spcBef>
                        <a:spcAft>
                          <a:spcPts val="800"/>
                        </a:spcAft>
                        <a:buSzPts val="1200"/>
                        <a:buFont typeface="+mj-lt"/>
                        <a:buNone/>
                      </a:pPr>
                      <a:r>
                        <a:rPr lang="hr-HR" sz="1200" dirty="0" smtClean="0">
                          <a:latin typeface="Times New Roman"/>
                          <a:ea typeface="Times New Roman"/>
                          <a:cs typeface="Times New Roman"/>
                        </a:rPr>
                        <a:t>undermine</a:t>
                      </a:r>
                      <a:endParaRPr lang="en-US" sz="1100" dirty="0">
                        <a:latin typeface="Calibri"/>
                        <a:ea typeface="Times New Roman"/>
                        <a:cs typeface="Times New Roman"/>
                      </a:endParaRPr>
                    </a:p>
                  </a:txBody>
                  <a:tcPr marL="63500" marR="63500" marT="63500" marB="63500"/>
                </a:tc>
                <a:tc>
                  <a:txBody>
                    <a:bodyPr/>
                    <a:lstStyle/>
                    <a:p>
                      <a:pPr marL="342900" marR="0" lvl="0" indent="-342900">
                        <a:lnSpc>
                          <a:spcPct val="115000"/>
                        </a:lnSpc>
                        <a:spcBef>
                          <a:spcPts val="0"/>
                        </a:spcBef>
                        <a:spcAft>
                          <a:spcPts val="800"/>
                        </a:spcAft>
                        <a:buFont typeface="+mj-lt"/>
                        <a:buNone/>
                      </a:pPr>
                      <a:r>
                        <a:rPr lang="hr-HR" sz="1200" dirty="0" smtClean="0">
                          <a:latin typeface="Times New Roman"/>
                          <a:ea typeface="Calibri"/>
                          <a:cs typeface="Times New Roman"/>
                        </a:rPr>
                        <a:t>crisis</a:t>
                      </a:r>
                      <a:endParaRPr lang="en-US" sz="1100" dirty="0">
                        <a:latin typeface="Calibri"/>
                        <a:ea typeface="Calibri"/>
                        <a:cs typeface="Times New Roman"/>
                      </a:endParaRPr>
                    </a:p>
                  </a:txBody>
                  <a:tcPr marL="63500" marR="63500" marT="63500" marB="63500"/>
                </a:tc>
              </a:tr>
              <a:tr h="370840">
                <a:tc>
                  <a:txBody>
                    <a:bodyPr/>
                    <a:lstStyle/>
                    <a:p>
                      <a:pPr marL="342900" marR="0" lvl="0" indent="-342900">
                        <a:lnSpc>
                          <a:spcPct val="115000"/>
                        </a:lnSpc>
                        <a:spcBef>
                          <a:spcPts val="0"/>
                        </a:spcBef>
                        <a:spcAft>
                          <a:spcPts val="800"/>
                        </a:spcAft>
                        <a:buSzPts val="1200"/>
                        <a:buFont typeface="+mj-lt"/>
                        <a:buNone/>
                      </a:pPr>
                      <a:r>
                        <a:rPr lang="hr-HR" sz="1200" dirty="0" smtClean="0">
                          <a:latin typeface="Times New Roman"/>
                          <a:ea typeface="Times New Roman"/>
                          <a:cs typeface="Times New Roman"/>
                        </a:rPr>
                        <a:t>jeopardise</a:t>
                      </a:r>
                      <a:endParaRPr lang="en-US" sz="1100" dirty="0">
                        <a:latin typeface="Calibri"/>
                        <a:ea typeface="Times New Roman"/>
                        <a:cs typeface="Times New Roman"/>
                      </a:endParaRPr>
                    </a:p>
                  </a:txBody>
                  <a:tcPr marL="63500" marR="63500" marT="63500" marB="63500"/>
                </a:tc>
                <a:tc>
                  <a:txBody>
                    <a:bodyPr/>
                    <a:lstStyle/>
                    <a:p>
                      <a:pPr marL="342900" marR="0" lvl="0" indent="-342900">
                        <a:lnSpc>
                          <a:spcPct val="115000"/>
                        </a:lnSpc>
                        <a:spcBef>
                          <a:spcPts val="0"/>
                        </a:spcBef>
                        <a:spcAft>
                          <a:spcPts val="800"/>
                        </a:spcAft>
                        <a:buFont typeface="+mj-lt"/>
                        <a:buNone/>
                      </a:pPr>
                      <a:r>
                        <a:rPr lang="hr-HR" sz="1200" dirty="0">
                          <a:latin typeface="Times New Roman"/>
                          <a:ea typeface="Times New Roman"/>
                          <a:cs typeface="Times New Roman"/>
                        </a:rPr>
                        <a:t>role</a:t>
                      </a:r>
                      <a:endParaRPr lang="en-US" sz="1100" dirty="0">
                        <a:latin typeface="Calibri"/>
                        <a:ea typeface="Calibri"/>
                        <a:cs typeface="Times New Roman"/>
                      </a:endParaRPr>
                    </a:p>
                  </a:txBody>
                  <a:tcPr marL="63500" marR="63500" marT="63500" marB="6350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400" b="1" i="1" dirty="0" smtClean="0"/>
              <a:t>Translate the following collocations:</a:t>
            </a:r>
            <a:endParaRPr lang="en-US" sz="2400" b="1" i="1" dirty="0"/>
          </a:p>
        </p:txBody>
      </p:sp>
      <p:sp>
        <p:nvSpPr>
          <p:cNvPr id="3" name="Content Placeholder 2"/>
          <p:cNvSpPr>
            <a:spLocks noGrp="1"/>
          </p:cNvSpPr>
          <p:nvPr>
            <p:ph idx="1"/>
          </p:nvPr>
        </p:nvSpPr>
        <p:spPr/>
        <p:txBody>
          <a:bodyPr/>
          <a:lstStyle/>
          <a:p>
            <a:r>
              <a:rPr lang="hr-HR" dirty="0" smtClean="0"/>
              <a:t>to build growth</a:t>
            </a:r>
          </a:p>
          <a:p>
            <a:r>
              <a:rPr lang="hr-HR" dirty="0" smtClean="0"/>
              <a:t>to tackle crisis</a:t>
            </a:r>
          </a:p>
          <a:p>
            <a:r>
              <a:rPr lang="hr-HR" dirty="0" smtClean="0"/>
              <a:t>to issue warning</a:t>
            </a:r>
          </a:p>
          <a:p>
            <a:r>
              <a:rPr lang="hr-HR" dirty="0" smtClean="0"/>
              <a:t>to strengthen the role of</a:t>
            </a:r>
          </a:p>
          <a:p>
            <a:r>
              <a:rPr lang="hr-HR" dirty="0" smtClean="0"/>
              <a:t>to undermine confidence</a:t>
            </a:r>
          </a:p>
          <a:p>
            <a:r>
              <a:rPr lang="hr-HR" dirty="0" smtClean="0"/>
              <a:t>to jeopardise functioning</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sz="3600" b="1" dirty="0" smtClean="0"/>
              <a:t/>
            </a:r>
            <a:br>
              <a:rPr lang="hr-HR" sz="3600" b="1" dirty="0" smtClean="0"/>
            </a:br>
            <a:r>
              <a:rPr lang="en-US" sz="3600" b="1" dirty="0" smtClean="0"/>
              <a:t/>
            </a:r>
            <a:br>
              <a:rPr lang="en-US" sz="3600" b="1" dirty="0" smtClean="0"/>
            </a:br>
            <a:r>
              <a:rPr lang="en-GB" sz="3600" b="1" i="1" dirty="0" smtClean="0"/>
              <a:t>Complete </a:t>
            </a:r>
            <a:r>
              <a:rPr lang="en-GB" sz="3600" b="1" i="1" dirty="0" smtClean="0"/>
              <a:t>the table with words from the text and their related forms:</a:t>
            </a:r>
            <a:endParaRPr lang="en-US" sz="3600" i="1" dirty="0"/>
          </a:p>
        </p:txBody>
      </p:sp>
      <p:graphicFrame>
        <p:nvGraphicFramePr>
          <p:cNvPr id="4" name="Content Placeholder 3"/>
          <p:cNvGraphicFramePr>
            <a:graphicFrameLocks noGrp="1"/>
          </p:cNvGraphicFramePr>
          <p:nvPr>
            <p:ph idx="1"/>
          </p:nvPr>
        </p:nvGraphicFramePr>
        <p:xfrm>
          <a:off x="457200" y="1935163"/>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algn="ctr">
                        <a:spcBef>
                          <a:spcPts val="0"/>
                        </a:spcBef>
                        <a:spcAft>
                          <a:spcPts val="0"/>
                        </a:spcAft>
                      </a:pPr>
                      <a:r>
                        <a:rPr lang="en-GB" sz="1200" b="1" dirty="0">
                          <a:latin typeface="Times New Roman"/>
                          <a:ea typeface="Times New Roman"/>
                        </a:rPr>
                        <a:t>VERB</a:t>
                      </a:r>
                      <a:endParaRPr lang="en-US" sz="1200" dirty="0">
                        <a:latin typeface="Times New Roman"/>
                        <a:ea typeface="Times New Roman"/>
                      </a:endParaRPr>
                    </a:p>
                  </a:txBody>
                  <a:tcPr marL="63500" marR="63500" marT="63500" marB="63500"/>
                </a:tc>
                <a:tc>
                  <a:txBody>
                    <a:bodyPr/>
                    <a:lstStyle/>
                    <a:p>
                      <a:pPr marL="0" marR="0" algn="ctr">
                        <a:spcBef>
                          <a:spcPts val="0"/>
                        </a:spcBef>
                        <a:spcAft>
                          <a:spcPts val="0"/>
                        </a:spcAft>
                      </a:pPr>
                      <a:r>
                        <a:rPr lang="en-GB" sz="1200" b="1">
                          <a:latin typeface="Times New Roman"/>
                          <a:ea typeface="Times New Roman"/>
                        </a:rPr>
                        <a:t>NOUN</a:t>
                      </a: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r>
                        <a:rPr lang="en-GB" sz="1200" b="1">
                          <a:latin typeface="Times New Roman"/>
                          <a:ea typeface="Times New Roman"/>
                        </a:rPr>
                        <a:t>ADJECTIVE</a:t>
                      </a:r>
                      <a:endParaRPr lang="en-US" sz="1200">
                        <a:latin typeface="Times New Roman"/>
                        <a:ea typeface="Times New Roman"/>
                      </a:endParaRPr>
                    </a:p>
                  </a:txBody>
                  <a:tcPr marL="63500" marR="63500" marT="63500" marB="63500"/>
                </a:tc>
              </a:tr>
              <a:tr h="370840">
                <a:tc>
                  <a:txBody>
                    <a:bodyPr/>
                    <a:lstStyle/>
                    <a:p>
                      <a:pPr marL="0" marR="0" algn="ctr">
                        <a:spcBef>
                          <a:spcPts val="0"/>
                        </a:spcBef>
                        <a:spcAft>
                          <a:spcPts val="0"/>
                        </a:spcAft>
                      </a:pP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r>
                        <a:rPr lang="en-GB" sz="1200">
                          <a:latin typeface="Times New Roman"/>
                          <a:ea typeface="Times New Roman"/>
                        </a:rPr>
                        <a:t>innovation</a:t>
                      </a: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endParaRPr lang="en-GB" sz="1200">
                        <a:latin typeface="Times New Roman"/>
                        <a:ea typeface="Times New Roman"/>
                      </a:endParaRPr>
                    </a:p>
                  </a:txBody>
                  <a:tcPr marL="63500" marR="63500" marT="63500" marB="63500"/>
                </a:tc>
              </a:tr>
              <a:tr h="370840">
                <a:tc>
                  <a:txBody>
                    <a:bodyPr/>
                    <a:lstStyle/>
                    <a:p>
                      <a:pPr marL="0" marR="0" algn="ctr">
                        <a:spcBef>
                          <a:spcPts val="0"/>
                        </a:spcBef>
                        <a:spcAft>
                          <a:spcPts val="0"/>
                        </a:spcAft>
                      </a:pP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r>
                        <a:rPr lang="en-GB" sz="1200">
                          <a:latin typeface="Times New Roman"/>
                          <a:ea typeface="Times New Roman"/>
                        </a:rPr>
                        <a:t>exhaustive</a:t>
                      </a:r>
                      <a:endParaRPr lang="en-US" sz="1200">
                        <a:latin typeface="Times New Roman"/>
                        <a:ea typeface="Times New Roman"/>
                      </a:endParaRPr>
                    </a:p>
                  </a:txBody>
                  <a:tcPr marL="63500" marR="63500" marT="63500" marB="63500"/>
                </a:tc>
              </a:tr>
              <a:tr h="370840">
                <a:tc>
                  <a:txBody>
                    <a:bodyPr/>
                    <a:lstStyle/>
                    <a:p>
                      <a:pPr marL="0" marR="0" algn="ctr">
                        <a:spcBef>
                          <a:spcPts val="0"/>
                        </a:spcBef>
                        <a:spcAft>
                          <a:spcPts val="0"/>
                        </a:spcAft>
                      </a:pPr>
                      <a:r>
                        <a:rPr lang="en-GB" sz="1200">
                          <a:latin typeface="Times New Roman"/>
                          <a:ea typeface="Times New Roman"/>
                        </a:rPr>
                        <a:t>modernise</a:t>
                      </a: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endParaRPr lang="en-GB" sz="1200">
                        <a:latin typeface="Times New Roman"/>
                        <a:ea typeface="Times New Roman"/>
                      </a:endParaRPr>
                    </a:p>
                  </a:txBody>
                  <a:tcPr marL="63500" marR="63500" marT="63500" marB="63500"/>
                </a:tc>
              </a:tr>
              <a:tr h="370840">
                <a:tc>
                  <a:txBody>
                    <a:bodyPr/>
                    <a:lstStyle/>
                    <a:p>
                      <a:pPr marL="0" marR="0" algn="ctr">
                        <a:spcBef>
                          <a:spcPts val="0"/>
                        </a:spcBef>
                        <a:spcAft>
                          <a:spcPts val="0"/>
                        </a:spcAft>
                      </a:pPr>
                      <a:r>
                        <a:rPr lang="en-GB" sz="1200">
                          <a:latin typeface="Times New Roman"/>
                          <a:ea typeface="Times New Roman"/>
                        </a:rPr>
                        <a:t>defend</a:t>
                      </a: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endParaRPr lang="en-US" sz="1200">
                        <a:latin typeface="Times New Roman"/>
                        <a:ea typeface="Times New Roman"/>
                      </a:endParaRPr>
                    </a:p>
                  </a:txBody>
                  <a:tcPr marL="63500" marR="63500" marT="63500" marB="63500"/>
                </a:tc>
              </a:tr>
              <a:tr h="370840">
                <a:tc>
                  <a:txBody>
                    <a:bodyPr/>
                    <a:lstStyle/>
                    <a:p>
                      <a:pPr marL="0" marR="0" algn="ctr">
                        <a:spcBef>
                          <a:spcPts val="0"/>
                        </a:spcBef>
                        <a:spcAft>
                          <a:spcPts val="0"/>
                        </a:spcAft>
                      </a:pPr>
                      <a:endParaRPr lang="en-GB" sz="1200">
                        <a:latin typeface="Times New Roman"/>
                        <a:ea typeface="Times New Roman"/>
                      </a:endParaRPr>
                    </a:p>
                  </a:txBody>
                  <a:tcPr marL="63500" marR="63500" marT="63500" marB="63500"/>
                </a:tc>
                <a:tc>
                  <a:txBody>
                    <a:bodyPr/>
                    <a:lstStyle/>
                    <a:p>
                      <a:pPr marL="0" marR="0" algn="ctr">
                        <a:spcBef>
                          <a:spcPts val="0"/>
                        </a:spcBef>
                        <a:spcAft>
                          <a:spcPts val="0"/>
                        </a:spcAft>
                      </a:pPr>
                      <a:r>
                        <a:rPr lang="en-GB" sz="1200">
                          <a:latin typeface="Times New Roman"/>
                          <a:ea typeface="Times New Roman"/>
                        </a:rPr>
                        <a:t>application</a:t>
                      </a:r>
                      <a:endParaRPr lang="en-US" sz="1200">
                        <a:latin typeface="Times New Roman"/>
                        <a:ea typeface="Times New Roman"/>
                      </a:endParaRPr>
                    </a:p>
                  </a:txBody>
                  <a:tcPr marL="63500" marR="63500" marT="63500" marB="63500"/>
                </a:tc>
                <a:tc>
                  <a:txBody>
                    <a:bodyPr/>
                    <a:lstStyle/>
                    <a:p>
                      <a:pPr marL="0" marR="0" algn="ctr">
                        <a:spcBef>
                          <a:spcPts val="0"/>
                        </a:spcBef>
                        <a:spcAft>
                          <a:spcPts val="0"/>
                        </a:spcAft>
                      </a:pPr>
                      <a:endParaRPr lang="en-US" sz="1200" dirty="0">
                        <a:latin typeface="Times New Roman"/>
                        <a:ea typeface="Times New Roman"/>
                      </a:endParaRPr>
                    </a:p>
                  </a:txBody>
                  <a:tcPr marL="63500" marR="63500" marT="63500" marB="6350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Treaty</a:t>
            </a:r>
            <a:r>
              <a:rPr lang="hr-HR" dirty="0" smtClean="0"/>
              <a:t> </a:t>
            </a:r>
            <a:r>
              <a:rPr lang="hr-HR" dirty="0" err="1" smtClean="0"/>
              <a:t>of</a:t>
            </a:r>
            <a:r>
              <a:rPr lang="hr-HR" dirty="0" smtClean="0"/>
              <a:t> </a:t>
            </a:r>
            <a:r>
              <a:rPr lang="hr-HR" dirty="0" err="1" smtClean="0"/>
              <a:t>Lisbon</a:t>
            </a:r>
            <a:endParaRPr lang="hr-HR" dirty="0"/>
          </a:p>
        </p:txBody>
      </p:sp>
      <p:sp>
        <p:nvSpPr>
          <p:cNvPr id="3" name="Content Placeholder 2"/>
          <p:cNvSpPr>
            <a:spLocks noGrp="1"/>
          </p:cNvSpPr>
          <p:nvPr>
            <p:ph idx="1"/>
          </p:nvPr>
        </p:nvSpPr>
        <p:spPr/>
        <p:txBody>
          <a:bodyPr>
            <a:normAutofit/>
          </a:bodyPr>
          <a:lstStyle/>
          <a:p>
            <a:r>
              <a:rPr lang="en-GB" dirty="0" smtClean="0"/>
              <a:t>The TFEU</a:t>
            </a:r>
            <a:r>
              <a:rPr lang="en-GB" i="1" dirty="0" smtClean="0"/>
              <a:t> </a:t>
            </a:r>
            <a:r>
              <a:rPr lang="en-GB" dirty="0" smtClean="0"/>
              <a:t>was given its name and amended by the Lisbon Treaty which was signed in Lisbon on December 13, 2007 and came into force on December 1, 2009. </a:t>
            </a:r>
            <a:endParaRPr lang="hr-HR" dirty="0" smtClean="0"/>
          </a:p>
          <a:p>
            <a:r>
              <a:rPr lang="hr-HR" dirty="0" smtClean="0"/>
              <a:t>It is </a:t>
            </a:r>
            <a:r>
              <a:rPr lang="en-US" dirty="0" smtClean="0"/>
              <a:t>one of two primary Treaties of the European Union, alongside the Treaty on European Union (TEU</a:t>
            </a:r>
            <a:r>
              <a:rPr lang="hr-HR" dirty="0" smtClean="0"/>
              <a:t>)</a:t>
            </a:r>
          </a:p>
          <a:p>
            <a:endParaRPr lang="hr-HR" dirty="0" smtClean="0"/>
          </a:p>
        </p:txBody>
      </p:sp>
    </p:spTree>
    <p:extLst>
      <p:ext uri="{BB962C8B-B14F-4D97-AF65-F5344CB8AC3E}">
        <p14:creationId xmlns:p14="http://schemas.microsoft.com/office/powerpoint/2010/main" xmlns="" val="3997735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800" b="1" i="1" dirty="0" smtClean="0"/>
              <a:t>Translate the following paragraph into Croatian:</a:t>
            </a:r>
            <a:endParaRPr lang="en-US" sz="2800" b="1" i="1" dirty="0"/>
          </a:p>
        </p:txBody>
      </p:sp>
      <p:sp>
        <p:nvSpPr>
          <p:cNvPr id="3" name="Content Placeholder 2"/>
          <p:cNvSpPr>
            <a:spLocks noGrp="1"/>
          </p:cNvSpPr>
          <p:nvPr>
            <p:ph idx="1"/>
          </p:nvPr>
        </p:nvSpPr>
        <p:spPr/>
        <p:txBody>
          <a:bodyPr/>
          <a:lstStyle/>
          <a:p>
            <a:r>
              <a:rPr lang="en-GB" dirty="0" smtClean="0"/>
              <a:t>In particular, the Lisbon Treaty will lead to greater efficiency in the decision making process, increased democratic accountability by associating the European Parliament and national parliaments and increased coherence externally.  All of these improvements will equip the EU better to defend the interests of its citizens on a day-to-day basis.</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400" dirty="0" smtClean="0"/>
              <a:t>Without the text, try to fill in the nouns which are missing:</a:t>
            </a:r>
            <a:endParaRPr lang="en-US" sz="2400" dirty="0"/>
          </a:p>
        </p:txBody>
      </p:sp>
      <p:sp>
        <p:nvSpPr>
          <p:cNvPr id="3" name="Content Placeholder 2"/>
          <p:cNvSpPr>
            <a:spLocks noGrp="1"/>
          </p:cNvSpPr>
          <p:nvPr>
            <p:ph idx="1"/>
          </p:nvPr>
        </p:nvSpPr>
        <p:spPr/>
        <p:txBody>
          <a:bodyPr>
            <a:normAutofit fontScale="62500" lnSpcReduction="20000"/>
          </a:bodyPr>
          <a:lstStyle/>
          <a:p>
            <a:pPr>
              <a:buNone/>
            </a:pPr>
            <a:r>
              <a:rPr lang="hr-HR" dirty="0" smtClean="0"/>
              <a:t>Some benefits for European citizens include:</a:t>
            </a:r>
          </a:p>
          <a:p>
            <a:r>
              <a:rPr lang="en-GB" dirty="0" smtClean="0"/>
              <a:t>A right for citizens to make a request to the Commission for it to propose a new </a:t>
            </a:r>
            <a:r>
              <a:rPr lang="hr-HR" dirty="0" smtClean="0"/>
              <a:t>__________</a:t>
            </a:r>
            <a:endParaRPr lang="en-US" dirty="0" smtClean="0"/>
          </a:p>
          <a:p>
            <a:r>
              <a:rPr lang="en-GB" dirty="0" smtClean="0"/>
              <a:t>Better protection for citizens through the new </a:t>
            </a:r>
            <a:r>
              <a:rPr lang="hr-HR" dirty="0" smtClean="0"/>
              <a:t>_________</a:t>
            </a:r>
            <a:r>
              <a:rPr lang="en-GB" dirty="0" smtClean="0"/>
              <a:t> given to the Charter of fundamental rights</a:t>
            </a:r>
            <a:endParaRPr lang="en-US" dirty="0" smtClean="0"/>
          </a:p>
          <a:p>
            <a:r>
              <a:rPr lang="en-GB" dirty="0" smtClean="0"/>
              <a:t>Diplomatic and consular </a:t>
            </a:r>
            <a:r>
              <a:rPr lang="hr-HR" dirty="0" smtClean="0"/>
              <a:t>_________</a:t>
            </a:r>
            <a:r>
              <a:rPr lang="en-GB" dirty="0" smtClean="0"/>
              <a:t> for all EU citizens when travelling and living abroad</a:t>
            </a:r>
            <a:endParaRPr lang="en-US" dirty="0" smtClean="0"/>
          </a:p>
          <a:p>
            <a:r>
              <a:rPr lang="en-GB" dirty="0" smtClean="0"/>
              <a:t>Mutual assistance against natural or man-made </a:t>
            </a:r>
            <a:r>
              <a:rPr lang="hr-HR" dirty="0" smtClean="0"/>
              <a:t>__________</a:t>
            </a:r>
            <a:r>
              <a:rPr lang="en-GB" dirty="0" smtClean="0"/>
              <a:t> inside the Union, such as flooding and forest fires </a:t>
            </a:r>
            <a:endParaRPr lang="en-US" dirty="0" smtClean="0"/>
          </a:p>
          <a:p>
            <a:r>
              <a:rPr lang="en-GB" dirty="0" smtClean="0"/>
              <a:t>New possibilities to deal with cross border effects of energy policy, civil protection and combating serious cross border threats to </a:t>
            </a:r>
            <a:r>
              <a:rPr lang="hr-HR" dirty="0" smtClean="0"/>
              <a:t>__________</a:t>
            </a:r>
            <a:endParaRPr lang="en-US" dirty="0" smtClean="0"/>
          </a:p>
          <a:p>
            <a:r>
              <a:rPr lang="en-GB" dirty="0" smtClean="0"/>
              <a:t>Common action on dealing with criminal gangs who smuggle </a:t>
            </a:r>
            <a:r>
              <a:rPr lang="hr-HR" dirty="0" smtClean="0"/>
              <a:t>____________</a:t>
            </a:r>
            <a:r>
              <a:rPr lang="en-GB" dirty="0" smtClean="0"/>
              <a:t> across frontiers </a:t>
            </a:r>
            <a:endParaRPr lang="en-US" dirty="0" smtClean="0"/>
          </a:p>
          <a:p>
            <a:r>
              <a:rPr lang="en-GB" dirty="0" smtClean="0"/>
              <a:t>Common rules to avoid </a:t>
            </a:r>
            <a:r>
              <a:rPr lang="hr-HR" dirty="0" smtClean="0"/>
              <a:t>____________</a:t>
            </a:r>
            <a:r>
              <a:rPr lang="en-GB" dirty="0" smtClean="0"/>
              <a:t> shopping where multiple applications are made to different member countries</a:t>
            </a:r>
            <a:endParaRPr lang="en-US" dirty="0" smtClean="0"/>
          </a:p>
          <a:p>
            <a:r>
              <a:rPr lang="en-GB" dirty="0" smtClean="0"/>
              <a:t>Tackling terrorism through the freezing of </a:t>
            </a:r>
            <a:r>
              <a:rPr lang="hr-HR" dirty="0" smtClean="0"/>
              <a:t>____________</a:t>
            </a:r>
            <a:r>
              <a:rPr lang="en-GB" dirty="0" smtClean="0"/>
              <a:t>, while full judicial review is guaranteed by the European Court of Justice</a:t>
            </a:r>
            <a:endParaRPr lang="en-US" dirty="0" smtClean="0"/>
          </a:p>
          <a:p>
            <a:r>
              <a:rPr lang="en-GB" dirty="0" smtClean="0"/>
              <a:t>More democratic </a:t>
            </a:r>
            <a:r>
              <a:rPr lang="hr-HR" dirty="0" smtClean="0"/>
              <a:t>_____________</a:t>
            </a:r>
            <a:r>
              <a:rPr lang="en-GB" dirty="0" smtClean="0"/>
              <a:t> to EU decision-making (strengthened role of European Parliament and national Parliaments)</a:t>
            </a:r>
            <a:endParaRPr lang="en-US" dirty="0" smtClean="0"/>
          </a:p>
          <a:p>
            <a:r>
              <a:rPr lang="en-GB" dirty="0" smtClean="0"/>
              <a:t>An ability to provide urgent financial </a:t>
            </a:r>
            <a:r>
              <a:rPr lang="hr-HR" dirty="0" smtClean="0"/>
              <a:t>_____________</a:t>
            </a:r>
            <a:r>
              <a:rPr lang="en-GB" dirty="0" smtClean="0"/>
              <a:t> to third countries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GB" dirty="0" smtClean="0"/>
              <a:t>A right for citizens to make a request to the Commission for it to propose a new</a:t>
            </a:r>
            <a:r>
              <a:rPr lang="en-GB" u="sng" dirty="0" smtClean="0"/>
              <a:t> initiative</a:t>
            </a:r>
            <a:endParaRPr lang="en-US" u="sng" dirty="0" smtClean="0"/>
          </a:p>
          <a:p>
            <a:r>
              <a:rPr lang="en-GB" dirty="0" smtClean="0"/>
              <a:t>Better protection for citizens through the new </a:t>
            </a:r>
            <a:r>
              <a:rPr lang="en-GB" u="sng" dirty="0" smtClean="0"/>
              <a:t>status</a:t>
            </a:r>
            <a:r>
              <a:rPr lang="en-GB" dirty="0" smtClean="0"/>
              <a:t> given to the Charter of fundamental rights</a:t>
            </a:r>
            <a:endParaRPr lang="en-US" dirty="0" smtClean="0"/>
          </a:p>
          <a:p>
            <a:r>
              <a:rPr lang="en-GB" dirty="0" smtClean="0"/>
              <a:t>Diplomatic and consular </a:t>
            </a:r>
            <a:r>
              <a:rPr lang="en-GB" u="sng" dirty="0" smtClean="0"/>
              <a:t>protection</a:t>
            </a:r>
            <a:r>
              <a:rPr lang="en-GB" dirty="0" smtClean="0"/>
              <a:t> for all EU citizens when travelling and living abroad</a:t>
            </a:r>
            <a:endParaRPr lang="en-US" dirty="0" smtClean="0"/>
          </a:p>
          <a:p>
            <a:r>
              <a:rPr lang="en-GB" dirty="0" smtClean="0"/>
              <a:t>Mutual assistance against natural or man-made </a:t>
            </a:r>
            <a:r>
              <a:rPr lang="en-GB" u="sng" dirty="0" smtClean="0"/>
              <a:t>catastrophes</a:t>
            </a:r>
            <a:r>
              <a:rPr lang="en-GB" dirty="0" smtClean="0"/>
              <a:t> inside the Union, such as flooding and forest fires </a:t>
            </a:r>
            <a:endParaRPr lang="en-US" dirty="0" smtClean="0"/>
          </a:p>
          <a:p>
            <a:r>
              <a:rPr lang="en-GB" dirty="0" smtClean="0"/>
              <a:t>New possibilities to deal with cross border effects of energy policy, civil protection and combating serious cross border threats to </a:t>
            </a:r>
            <a:r>
              <a:rPr lang="en-GB" u="sng" dirty="0" smtClean="0"/>
              <a:t>health</a:t>
            </a:r>
            <a:endParaRPr lang="en-US" u="sng" dirty="0" smtClean="0"/>
          </a:p>
          <a:p>
            <a:r>
              <a:rPr lang="en-GB" dirty="0" smtClean="0"/>
              <a:t>Common action on dealing with criminal gangs who smuggle </a:t>
            </a:r>
            <a:r>
              <a:rPr lang="en-GB" u="sng" dirty="0" smtClean="0"/>
              <a:t>people</a:t>
            </a:r>
            <a:r>
              <a:rPr lang="en-GB" dirty="0" smtClean="0"/>
              <a:t> across frontiers </a:t>
            </a:r>
            <a:endParaRPr lang="en-US" dirty="0" smtClean="0"/>
          </a:p>
          <a:p>
            <a:r>
              <a:rPr lang="en-GB" dirty="0" smtClean="0"/>
              <a:t>Common rules to avoid </a:t>
            </a:r>
            <a:r>
              <a:rPr lang="en-GB" u="sng" dirty="0" smtClean="0"/>
              <a:t>asylum</a:t>
            </a:r>
            <a:r>
              <a:rPr lang="en-GB" dirty="0" smtClean="0"/>
              <a:t> shopping where multiple applications are made to different member countries</a:t>
            </a:r>
            <a:endParaRPr lang="en-US" dirty="0" smtClean="0"/>
          </a:p>
          <a:p>
            <a:r>
              <a:rPr lang="en-GB" dirty="0" smtClean="0"/>
              <a:t>Tackling terrorism through the freezing of</a:t>
            </a:r>
            <a:r>
              <a:rPr lang="en-GB" u="sng" dirty="0" smtClean="0"/>
              <a:t> assets</a:t>
            </a:r>
            <a:r>
              <a:rPr lang="en-GB" dirty="0" smtClean="0"/>
              <a:t>, while full judicial review is guaranteed by the European Court of Justice</a:t>
            </a:r>
            <a:endParaRPr lang="en-US" dirty="0" smtClean="0"/>
          </a:p>
          <a:p>
            <a:r>
              <a:rPr lang="en-GB" dirty="0" smtClean="0"/>
              <a:t>More democratic </a:t>
            </a:r>
            <a:r>
              <a:rPr lang="en-GB" u="sng" dirty="0" smtClean="0"/>
              <a:t>approach</a:t>
            </a:r>
            <a:r>
              <a:rPr lang="en-GB" dirty="0" smtClean="0"/>
              <a:t> to EU decision-making (strengthened role of European Parliament and national Parliaments)</a:t>
            </a:r>
            <a:endParaRPr lang="en-US" dirty="0" smtClean="0"/>
          </a:p>
          <a:p>
            <a:r>
              <a:rPr lang="en-GB" dirty="0" smtClean="0"/>
              <a:t>An ability to provide urgent financial </a:t>
            </a:r>
            <a:r>
              <a:rPr lang="en-GB" u="sng" dirty="0" smtClean="0"/>
              <a:t>aid</a:t>
            </a:r>
            <a:r>
              <a:rPr lang="en-GB" dirty="0" smtClean="0"/>
              <a:t> to third countries </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hr-HR" sz="6600" dirty="0" smtClean="0"/>
              <a:t>Brexit</a:t>
            </a:r>
            <a:endParaRPr lang="en-US" sz="6600"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Withdrawal from the EU</a:t>
            </a:r>
            <a:endParaRPr lang="en-US" dirty="0"/>
          </a:p>
        </p:txBody>
      </p:sp>
      <p:sp>
        <p:nvSpPr>
          <p:cNvPr id="3" name="Content Placeholder 2"/>
          <p:cNvSpPr>
            <a:spLocks noGrp="1"/>
          </p:cNvSpPr>
          <p:nvPr>
            <p:ph idx="1"/>
          </p:nvPr>
        </p:nvSpPr>
        <p:spPr/>
        <p:txBody>
          <a:bodyPr/>
          <a:lstStyle/>
          <a:p>
            <a:r>
              <a:rPr lang="hr-HR" dirty="0" smtClean="0"/>
              <a:t>In accordance with Article 50 of TFEU, a</a:t>
            </a:r>
            <a:r>
              <a:rPr lang="en-US" dirty="0" err="1" smtClean="0"/>
              <a:t>ny</a:t>
            </a:r>
            <a:r>
              <a:rPr lang="en-US" dirty="0" smtClean="0"/>
              <a:t> Member State may decide to withdraw from the Union in accordance with its own constitutional requirements.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TFEU, Article 50</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1. Any Member State may decide to withdraw from the Union in accordance with its own constitutional requirements.</a:t>
            </a:r>
            <a:br>
              <a:rPr lang="en-US" dirty="0" smtClean="0"/>
            </a:br>
            <a:r>
              <a:rPr lang="en-US" dirty="0" smtClean="0"/>
              <a:t/>
            </a:r>
            <a:br>
              <a:rPr lang="en-US" dirty="0" smtClean="0"/>
            </a:br>
            <a:r>
              <a:rPr lang="en-US" dirty="0" smtClean="0"/>
              <a:t>2. A Member State which decides to withdraw shall notify the European Council of its intention. In the light of the guidelines provided by the European Council, the Union shall negotiate and conclude an agreement with that State, setting out the arrangements for its withdrawal, taking account of the framework for its future relationship with the Union. That agreement shall be negotiated in accordance with Article 218(3) of the Treaty on the Functioning of the European Union. It shall be concluded on behalf of the Union by the Council, acting by a qualified majority, after obtaining the consent of the European Parliament.</a:t>
            </a:r>
            <a:br>
              <a:rPr lang="en-US" dirty="0" smtClean="0"/>
            </a:br>
            <a:r>
              <a:rPr lang="en-US" dirty="0" smtClean="0"/>
              <a:t/>
            </a:r>
            <a:br>
              <a:rPr lang="en-US" dirty="0" smtClean="0"/>
            </a:br>
            <a:r>
              <a:rPr lang="en-US" dirty="0" smtClean="0"/>
              <a:t>3. The Treaties shall cease to apply to the State in question from the date of entry into force of the withdrawal agreement or, failing that, two years after the notification referred to in paragraph 2, unless the European Council, in agreement with the Member State concerned, unanimously decides to extend this period.</a:t>
            </a:r>
            <a:br>
              <a:rPr lang="en-US" dirty="0" smtClean="0"/>
            </a:br>
            <a:r>
              <a:rPr lang="en-US" dirty="0" smtClean="0"/>
              <a:t/>
            </a:r>
            <a:br>
              <a:rPr lang="en-US" dirty="0" smtClean="0"/>
            </a:br>
            <a:r>
              <a:rPr lang="en-US" dirty="0" smtClean="0"/>
              <a:t>4. For the purposes of paragraphs 2 and 3, the member of the European Council or of the Council representing the withdrawing Member State shall not participate in the discussions of the European Council or Council or in decisions concerning it.</a:t>
            </a:r>
            <a:br>
              <a:rPr lang="en-US" dirty="0" smtClean="0"/>
            </a:br>
            <a:r>
              <a:rPr lang="en-US" dirty="0" smtClean="0"/>
              <a:t/>
            </a:r>
            <a:br>
              <a:rPr lang="en-US" dirty="0" smtClean="0"/>
            </a:br>
            <a:r>
              <a:rPr lang="en-US" dirty="0" smtClean="0"/>
              <a:t>A qualified majority shall be defined in accordance with Article 238(3)(b) of the Treaty on the Functioning of the European Union.</a:t>
            </a:r>
            <a:br>
              <a:rPr lang="en-US" dirty="0" smtClean="0"/>
            </a:br>
            <a:r>
              <a:rPr lang="en-US" dirty="0" smtClean="0"/>
              <a:t/>
            </a:r>
            <a:br>
              <a:rPr lang="en-US" dirty="0" smtClean="0"/>
            </a:br>
            <a:r>
              <a:rPr lang="en-US" dirty="0" smtClean="0"/>
              <a:t>5. If a State which has withdrawn from the Union asks to rejoin, its request shall be subject to the procedure referred to in Article 49.</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English:</a:t>
            </a:r>
            <a:endParaRPr lang="en-US" dirty="0"/>
          </a:p>
        </p:txBody>
      </p:sp>
      <p:sp>
        <p:nvSpPr>
          <p:cNvPr id="3" name="Content Placeholder 2"/>
          <p:cNvSpPr>
            <a:spLocks noGrp="1"/>
          </p:cNvSpPr>
          <p:nvPr>
            <p:ph idx="1"/>
          </p:nvPr>
        </p:nvSpPr>
        <p:spPr/>
        <p:txBody>
          <a:bodyPr/>
          <a:lstStyle/>
          <a:p>
            <a:r>
              <a:rPr lang="en-US" dirty="0" err="1" smtClean="0"/>
              <a:t>Jedini</a:t>
            </a:r>
            <a:r>
              <a:rPr lang="en-US" dirty="0" smtClean="0"/>
              <a:t> </a:t>
            </a:r>
            <a:r>
              <a:rPr lang="en-US" dirty="0" err="1" smtClean="0"/>
              <a:t>zakonit</a:t>
            </a:r>
            <a:r>
              <a:rPr lang="en-US" dirty="0" smtClean="0"/>
              <a:t> </a:t>
            </a:r>
            <a:r>
              <a:rPr lang="en-US" dirty="0" err="1" smtClean="0"/>
              <a:t>način</a:t>
            </a:r>
            <a:r>
              <a:rPr lang="en-US" dirty="0" smtClean="0"/>
              <a:t> </a:t>
            </a:r>
            <a:r>
              <a:rPr lang="en-US" dirty="0" err="1" smtClean="0"/>
              <a:t>kako</a:t>
            </a:r>
            <a:r>
              <a:rPr lang="en-US" dirty="0" smtClean="0"/>
              <a:t> se </a:t>
            </a:r>
            <a:r>
              <a:rPr lang="en-US" dirty="0" err="1" smtClean="0"/>
              <a:t>Brexit</a:t>
            </a:r>
            <a:r>
              <a:rPr lang="en-US" dirty="0" smtClean="0"/>
              <a:t> </a:t>
            </a:r>
            <a:r>
              <a:rPr lang="en-US" dirty="0" err="1" smtClean="0"/>
              <a:t>može</a:t>
            </a:r>
            <a:r>
              <a:rPr lang="en-US" dirty="0" smtClean="0"/>
              <a:t> </a:t>
            </a:r>
            <a:r>
              <a:rPr lang="en-US" dirty="0" err="1" smtClean="0"/>
              <a:t>provesti</a:t>
            </a:r>
            <a:r>
              <a:rPr lang="en-US" dirty="0" smtClean="0"/>
              <a:t> - </a:t>
            </a:r>
            <a:r>
              <a:rPr lang="en-US" dirty="0" err="1" smtClean="0"/>
              <a:t>odnosno</a:t>
            </a:r>
            <a:r>
              <a:rPr lang="en-US" dirty="0" smtClean="0"/>
              <a:t> </a:t>
            </a:r>
            <a:r>
              <a:rPr lang="en-US" dirty="0" err="1" smtClean="0"/>
              <a:t>kako</a:t>
            </a:r>
            <a:r>
              <a:rPr lang="en-US" dirty="0" smtClean="0"/>
              <a:t> se </a:t>
            </a:r>
            <a:r>
              <a:rPr lang="en-US" dirty="0" err="1" smtClean="0"/>
              <a:t>bilo</a:t>
            </a:r>
            <a:r>
              <a:rPr lang="en-US" dirty="0" smtClean="0"/>
              <a:t> </a:t>
            </a:r>
            <a:r>
              <a:rPr lang="en-US" dirty="0" err="1" smtClean="0"/>
              <a:t>koja</a:t>
            </a:r>
            <a:r>
              <a:rPr lang="en-US" dirty="0" smtClean="0"/>
              <a:t> </a:t>
            </a:r>
            <a:r>
              <a:rPr lang="en-US" dirty="0" err="1" smtClean="0"/>
              <a:t>članica</a:t>
            </a:r>
            <a:r>
              <a:rPr lang="en-US" dirty="0" smtClean="0"/>
              <a:t> </a:t>
            </a:r>
            <a:r>
              <a:rPr lang="en-US" dirty="0" err="1" smtClean="0"/>
              <a:t>može</a:t>
            </a:r>
            <a:r>
              <a:rPr lang="en-US" dirty="0" smtClean="0"/>
              <a:t> </a:t>
            </a:r>
            <a:r>
              <a:rPr lang="en-US" dirty="0" err="1" smtClean="0"/>
              <a:t>povući</a:t>
            </a:r>
            <a:r>
              <a:rPr lang="en-US" dirty="0" smtClean="0"/>
              <a:t> </a:t>
            </a:r>
            <a:r>
              <a:rPr lang="en-US" dirty="0" err="1" smtClean="0"/>
              <a:t>iz</a:t>
            </a:r>
            <a:r>
              <a:rPr lang="en-US" dirty="0" smtClean="0"/>
              <a:t> </a:t>
            </a:r>
            <a:r>
              <a:rPr lang="en-US" dirty="0" err="1" smtClean="0"/>
              <a:t>Europske</a:t>
            </a:r>
            <a:r>
              <a:rPr lang="en-US" dirty="0" smtClean="0"/>
              <a:t> </a:t>
            </a:r>
            <a:r>
              <a:rPr lang="en-US" dirty="0" err="1" smtClean="0"/>
              <a:t>unije</a:t>
            </a:r>
            <a:r>
              <a:rPr lang="en-US" dirty="0" smtClean="0"/>
              <a:t> - jest </a:t>
            </a:r>
            <a:r>
              <a:rPr lang="en-US" dirty="0" err="1" smtClean="0"/>
              <a:t>aktiviranje</a:t>
            </a:r>
            <a:r>
              <a:rPr lang="en-US" dirty="0" smtClean="0"/>
              <a:t> </a:t>
            </a:r>
            <a:r>
              <a:rPr lang="en-US" dirty="0" err="1" smtClean="0"/>
              <a:t>opskurne</a:t>
            </a:r>
            <a:r>
              <a:rPr lang="en-US" dirty="0" smtClean="0"/>
              <a:t> </a:t>
            </a:r>
            <a:r>
              <a:rPr lang="en-US" dirty="0" err="1" smtClean="0"/>
              <a:t>i</a:t>
            </a:r>
            <a:r>
              <a:rPr lang="en-US" dirty="0" smtClean="0"/>
              <a:t> </a:t>
            </a:r>
            <a:r>
              <a:rPr lang="en-US" dirty="0" err="1" smtClean="0"/>
              <a:t>kontroverzne</a:t>
            </a:r>
            <a:r>
              <a:rPr lang="en-US" dirty="0" smtClean="0"/>
              <a:t> </a:t>
            </a:r>
            <a:r>
              <a:rPr lang="en-US" dirty="0" err="1" smtClean="0"/>
              <a:t>klauzule</a:t>
            </a:r>
            <a:r>
              <a:rPr lang="en-US" dirty="0" smtClean="0"/>
              <a:t> </a:t>
            </a:r>
            <a:r>
              <a:rPr lang="en-US" dirty="0" err="1" smtClean="0"/>
              <a:t>Lisabonskog</a:t>
            </a:r>
            <a:r>
              <a:rPr lang="en-US" dirty="0" smtClean="0"/>
              <a:t> </a:t>
            </a:r>
            <a:r>
              <a:rPr lang="en-US" dirty="0" err="1" smtClean="0"/>
              <a:t>ugovora</a:t>
            </a:r>
            <a:r>
              <a:rPr lang="en-US" dirty="0" smtClean="0"/>
              <a:t>: </a:t>
            </a:r>
            <a:r>
              <a:rPr lang="en-US" dirty="0" err="1" smtClean="0"/>
              <a:t>članka</a:t>
            </a:r>
            <a:r>
              <a:rPr lang="en-US" dirty="0" smtClean="0"/>
              <a:t> 50. On </a:t>
            </a:r>
            <a:r>
              <a:rPr lang="en-US" dirty="0" err="1" smtClean="0"/>
              <a:t>državi</a:t>
            </a:r>
            <a:r>
              <a:rPr lang="en-US" dirty="0" smtClean="0"/>
              <a:t> </a:t>
            </a:r>
            <a:r>
              <a:rPr lang="en-US" dirty="0" err="1" smtClean="0"/>
              <a:t>koja</a:t>
            </a:r>
            <a:r>
              <a:rPr lang="en-US" dirty="0" smtClean="0"/>
              <a:t> </a:t>
            </a:r>
            <a:r>
              <a:rPr lang="en-US" dirty="0" err="1" smtClean="0"/>
              <a:t>odlazi</a:t>
            </a:r>
            <a:r>
              <a:rPr lang="en-US" dirty="0" smtClean="0"/>
              <a:t> </a:t>
            </a:r>
            <a:r>
              <a:rPr lang="en-US" dirty="0" err="1" smtClean="0"/>
              <a:t>iz</a:t>
            </a:r>
            <a:r>
              <a:rPr lang="en-US" dirty="0" smtClean="0"/>
              <a:t> EU </a:t>
            </a:r>
            <a:r>
              <a:rPr lang="en-US" dirty="0" err="1" smtClean="0"/>
              <a:t>daje</a:t>
            </a:r>
            <a:r>
              <a:rPr lang="en-US" dirty="0" smtClean="0"/>
              <a:t> </a:t>
            </a:r>
            <a:r>
              <a:rPr lang="en-US" dirty="0" err="1" smtClean="0"/>
              <a:t>dvije</a:t>
            </a:r>
            <a:r>
              <a:rPr lang="en-US" dirty="0" smtClean="0"/>
              <a:t> </a:t>
            </a:r>
            <a:r>
              <a:rPr lang="en-US" dirty="0" err="1" smtClean="0"/>
              <a:t>godine</a:t>
            </a:r>
            <a:r>
              <a:rPr lang="en-US" dirty="0" smtClean="0"/>
              <a:t> </a:t>
            </a:r>
            <a:r>
              <a:rPr lang="en-US" dirty="0" err="1" smtClean="0"/>
              <a:t>da</a:t>
            </a:r>
            <a:r>
              <a:rPr lang="en-US" dirty="0" smtClean="0"/>
              <a:t> </a:t>
            </a:r>
            <a:r>
              <a:rPr lang="en-US" dirty="0" err="1" smtClean="0"/>
              <a:t>ispregovara</a:t>
            </a:r>
            <a:r>
              <a:rPr lang="en-US" dirty="0" smtClean="0"/>
              <a:t> </a:t>
            </a:r>
            <a:r>
              <a:rPr lang="en-US" dirty="0" err="1" smtClean="0"/>
              <a:t>uvjete</a:t>
            </a:r>
            <a:r>
              <a:rPr lang="en-US" dirty="0" smtClean="0"/>
              <a:t> </a:t>
            </a:r>
            <a:r>
              <a:rPr lang="en-US" dirty="0" err="1" smtClean="0"/>
              <a:t>svog</a:t>
            </a:r>
            <a:r>
              <a:rPr lang="en-US" dirty="0" smtClean="0"/>
              <a:t> </a:t>
            </a:r>
            <a:r>
              <a:rPr lang="en-US" dirty="0" err="1" smtClean="0"/>
              <a:t>povlačenja</a:t>
            </a:r>
            <a:r>
              <a:rPr lang="en-US" dirty="0" smtClean="0"/>
              <a:t> </a:t>
            </a:r>
            <a:r>
              <a:rPr lang="en-US" dirty="0" err="1" smtClean="0"/>
              <a:t>i</a:t>
            </a:r>
            <a:r>
              <a:rPr lang="en-US" dirty="0" smtClean="0"/>
              <a:t> </a:t>
            </a:r>
            <a:r>
              <a:rPr lang="en-US" dirty="0" err="1" smtClean="0"/>
              <a:t>dosad</a:t>
            </a:r>
            <a:r>
              <a:rPr lang="en-US" dirty="0" smtClean="0"/>
              <a:t> </a:t>
            </a:r>
            <a:r>
              <a:rPr lang="en-US" dirty="0" err="1" smtClean="0"/>
              <a:t>nije</a:t>
            </a:r>
            <a:r>
              <a:rPr lang="en-US" dirty="0" smtClean="0"/>
              <a:t> bio </a:t>
            </a:r>
            <a:r>
              <a:rPr lang="en-US" dirty="0" err="1" smtClean="0"/>
              <a:t>korišten</a:t>
            </a:r>
            <a:r>
              <a:rPr lang="en-US" dirty="0" smtClean="0"/>
              <a:t>.</a:t>
            </a:r>
            <a:r>
              <a:rPr lang="hr-HR" dirty="0" smtClean="0"/>
              <a:t> </a:t>
            </a: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About Brexit</a:t>
            </a:r>
            <a:endParaRPr lang="en-US" dirty="0"/>
          </a:p>
        </p:txBody>
      </p:sp>
      <p:sp>
        <p:nvSpPr>
          <p:cNvPr id="3" name="Content Placeholder 2"/>
          <p:cNvSpPr>
            <a:spLocks noGrp="1"/>
          </p:cNvSpPr>
          <p:nvPr>
            <p:ph idx="1"/>
          </p:nvPr>
        </p:nvSpPr>
        <p:spPr/>
        <p:txBody>
          <a:bodyPr/>
          <a:lstStyle/>
          <a:p>
            <a:pPr>
              <a:buNone/>
            </a:pPr>
            <a:r>
              <a:rPr lang="hr-HR" sz="1800" dirty="0" smtClean="0"/>
              <a:t>Watch the video and try to answer the following questions:</a:t>
            </a:r>
          </a:p>
          <a:p>
            <a:pPr>
              <a:buNone/>
            </a:pPr>
            <a:r>
              <a:rPr lang="en-US" sz="1800" dirty="0" smtClean="0">
                <a:hlinkClick r:id="rId2"/>
              </a:rPr>
              <a:t>https://www.liberties.eu/hr/videos/brexit-video-clanak-50-lisabonski-ugovor/930</a:t>
            </a:r>
            <a:r>
              <a:rPr lang="hr-HR" sz="1800" dirty="0" smtClean="0"/>
              <a:t> </a:t>
            </a:r>
            <a:endParaRPr lang="en-US" sz="1800" dirty="0" smtClean="0"/>
          </a:p>
          <a:p>
            <a:pPr>
              <a:buNone/>
            </a:pPr>
            <a:r>
              <a:rPr lang="hr-HR" dirty="0" smtClean="0"/>
              <a:t>1. What </a:t>
            </a:r>
            <a:r>
              <a:rPr lang="hr-HR" dirty="0" smtClean="0"/>
              <a:t>is Brexit</a:t>
            </a:r>
            <a:r>
              <a:rPr lang="hr-HR" dirty="0" smtClean="0"/>
              <a:t>?</a:t>
            </a:r>
          </a:p>
          <a:p>
            <a:pPr>
              <a:buNone/>
            </a:pPr>
            <a:r>
              <a:rPr lang="hr-HR" dirty="0" smtClean="0"/>
              <a:t>2. Why is the UK leaving?</a:t>
            </a:r>
          </a:p>
          <a:p>
            <a:pPr>
              <a:buNone/>
            </a:pPr>
            <a:r>
              <a:rPr lang="hr-HR" dirty="0" smtClean="0"/>
              <a:t>3. What has happened so far?</a:t>
            </a:r>
          </a:p>
          <a:p>
            <a:pPr>
              <a:buNone/>
            </a:pPr>
            <a:r>
              <a:rPr lang="hr-HR" dirty="0" smtClean="0"/>
              <a:t>4. What does the withdrawal agreement say?</a:t>
            </a:r>
          </a:p>
          <a:p>
            <a:pPr>
              <a:buNone/>
            </a:pPr>
            <a:r>
              <a:rPr lang="hr-HR" dirty="0" smtClean="0"/>
              <a:t>5. What will happen on 29 March 2019?</a:t>
            </a:r>
          </a:p>
          <a:p>
            <a:pPr>
              <a:buNone/>
            </a:pPr>
            <a:r>
              <a:rPr lang="hr-HR" dirty="0" smtClean="0"/>
              <a:t>6. What happens if the UK leaves without a deal?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Answers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hr-HR" sz="2100" dirty="0" smtClean="0"/>
              <a:t>1. </a:t>
            </a:r>
            <a:r>
              <a:rPr lang="en-US" sz="2100" dirty="0" err="1" smtClean="0"/>
              <a:t>Brexit</a:t>
            </a:r>
            <a:r>
              <a:rPr lang="en-US" sz="2100" dirty="0" smtClean="0"/>
              <a:t> </a:t>
            </a:r>
            <a:r>
              <a:rPr lang="en-US" sz="2100" dirty="0" smtClean="0"/>
              <a:t>is short for "British exit" - and is the word people use to talk about the United Kingdom's decision to leave the EU (European Union). </a:t>
            </a:r>
          </a:p>
          <a:p>
            <a:pPr>
              <a:buNone/>
            </a:pPr>
            <a:r>
              <a:rPr lang="hr-HR" sz="2100" dirty="0" smtClean="0"/>
              <a:t>2. </a:t>
            </a:r>
            <a:r>
              <a:rPr lang="en-US" sz="2100" dirty="0" smtClean="0"/>
              <a:t>A </a:t>
            </a:r>
            <a:r>
              <a:rPr lang="en-US" sz="2100" dirty="0" smtClean="0"/>
              <a:t>public vote - called a referendum - was held on Thursday 23 June 2016 when voters were asked just one question - whether the UK should leave or remain in the European Union. </a:t>
            </a:r>
            <a:r>
              <a:rPr lang="en-US" sz="2100" dirty="0" smtClean="0"/>
              <a:t>The</a:t>
            </a:r>
            <a:r>
              <a:rPr lang="hr-HR" sz="2100" dirty="0" smtClean="0"/>
              <a:t> Leave side won by 52% to 48% (17.4m  votes to 16.1m) </a:t>
            </a:r>
            <a:r>
              <a:rPr lang="en-US" sz="2100" dirty="0" smtClean="0"/>
              <a:t>- </a:t>
            </a:r>
            <a:r>
              <a:rPr lang="en-US" sz="2100" dirty="0" smtClean="0"/>
              <a:t>but the exit didn't happen straight away. It's due to take place on 29 March 2019</a:t>
            </a:r>
            <a:r>
              <a:rPr lang="en-US" sz="2100" dirty="0" smtClean="0"/>
              <a:t>.</a:t>
            </a:r>
            <a:endParaRPr lang="hr-HR" sz="2100" dirty="0" smtClean="0"/>
          </a:p>
          <a:p>
            <a:pPr>
              <a:buNone/>
            </a:pPr>
            <a:r>
              <a:rPr lang="hr-HR" sz="2100" dirty="0" smtClean="0"/>
              <a:t>3. </a:t>
            </a:r>
            <a:r>
              <a:rPr lang="en-US" sz="2100" dirty="0" smtClean="0"/>
              <a:t>The 2016 vote was just the start. Since then, negotiations have been taking place between the UK and the other EU </a:t>
            </a:r>
            <a:r>
              <a:rPr lang="en-US" sz="2100" dirty="0" smtClean="0"/>
              <a:t>countries</a:t>
            </a:r>
            <a:r>
              <a:rPr lang="hr-HR" sz="2100" dirty="0" smtClean="0"/>
              <a:t> – withdrawal agreement.</a:t>
            </a:r>
          </a:p>
          <a:p>
            <a:pPr>
              <a:buNone/>
            </a:pPr>
            <a:r>
              <a:rPr lang="hr-HR" sz="2100" dirty="0" smtClean="0"/>
              <a:t>4. </a:t>
            </a:r>
            <a:r>
              <a:rPr lang="en-US" sz="2100" dirty="0" smtClean="0"/>
              <a:t>The withdrawal agreement covers some of these key points:</a:t>
            </a:r>
          </a:p>
          <a:p>
            <a:pPr lvl="0"/>
            <a:r>
              <a:rPr lang="en-US" sz="2100" dirty="0" smtClean="0"/>
              <a:t>How much money the UK will have to pay the EU in order to break the partnership - that's about £39bn</a:t>
            </a:r>
          </a:p>
          <a:p>
            <a:pPr lvl="0"/>
            <a:r>
              <a:rPr lang="en-US" sz="2100" dirty="0" smtClean="0"/>
              <a:t>What will happen to UK citizens living elsewhere in the EU, and equally, what will happen to EU citizens living in the UK</a:t>
            </a:r>
          </a:p>
          <a:p>
            <a:pPr lvl="0"/>
            <a:r>
              <a:rPr lang="en-US" sz="2100" dirty="0" smtClean="0"/>
              <a:t>How to avoid the return of a physical border between Northern Ireland and the Republic of Ireland when it becomes the frontier between the UK and the </a:t>
            </a:r>
            <a:r>
              <a:rPr lang="en-US" sz="2100" dirty="0" smtClean="0"/>
              <a:t>EU</a:t>
            </a:r>
            <a:r>
              <a:rPr lang="hr-HR" sz="2100" dirty="0" smtClean="0"/>
              <a:t>.</a:t>
            </a:r>
          </a:p>
          <a:p>
            <a:pPr>
              <a:buNone/>
            </a:pPr>
            <a:r>
              <a:rPr lang="hr-HR" sz="2100" dirty="0" smtClean="0"/>
              <a:t>5.</a:t>
            </a:r>
            <a:r>
              <a:rPr lang="en-US" sz="2100" dirty="0" smtClean="0"/>
              <a:t> </a:t>
            </a:r>
            <a:r>
              <a:rPr lang="en-US" sz="2100" dirty="0" smtClean="0"/>
              <a:t>It is written into law that the UK will be leaving on that date at 11pm UK time.</a:t>
            </a:r>
          </a:p>
          <a:p>
            <a:pPr>
              <a:buNone/>
            </a:pPr>
            <a:r>
              <a:rPr lang="hr-HR" sz="2100" dirty="0" smtClean="0"/>
              <a:t>6. </a:t>
            </a:r>
            <a:r>
              <a:rPr lang="en-US" sz="2100" dirty="0" smtClean="0"/>
              <a:t>"No deal" means the UK would have failed to agree a withdrawal </a:t>
            </a:r>
            <a:r>
              <a:rPr lang="en-US" sz="2100" dirty="0" smtClean="0"/>
              <a:t>agreement.</a:t>
            </a:r>
            <a:r>
              <a:rPr lang="hr-HR" sz="2100" dirty="0" smtClean="0"/>
              <a:t> </a:t>
            </a:r>
            <a:r>
              <a:rPr lang="en-US" sz="2100" dirty="0" smtClean="0"/>
              <a:t>That </a:t>
            </a:r>
            <a:r>
              <a:rPr lang="en-US" sz="2100" dirty="0" smtClean="0"/>
              <a:t>would mean there would be no transition period after 29 March 2019, and EU laws would stop applying to the UK immediately </a:t>
            </a:r>
          </a:p>
          <a:p>
            <a:pPr>
              <a:buNone/>
            </a:pPr>
            <a:endParaRPr lang="en-US" sz="2000" dirty="0" smtClean="0"/>
          </a:p>
          <a:p>
            <a:pPr>
              <a:buNone/>
            </a:pPr>
            <a:endParaRPr lang="en-US" sz="20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latest news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Published on Mar 15, 2019</a:t>
            </a:r>
            <a:endParaRPr lang="en-US" dirty="0" smtClean="0"/>
          </a:p>
          <a:p>
            <a:r>
              <a:rPr lang="en-US" dirty="0" smtClean="0"/>
              <a:t>After more than two years of negotiating </a:t>
            </a:r>
            <a:r>
              <a:rPr lang="en-US" dirty="0" err="1" smtClean="0"/>
              <a:t>Brexit</a:t>
            </a:r>
            <a:r>
              <a:rPr lang="en-US" dirty="0" smtClean="0"/>
              <a:t>, the British Parliament still has absolutely no idea what it wants.</a:t>
            </a:r>
            <a:br>
              <a:rPr lang="en-US" dirty="0" smtClean="0"/>
            </a:br>
            <a:r>
              <a:rPr lang="en-US" dirty="0" smtClean="0"/>
              <a:t/>
            </a:r>
            <a:br>
              <a:rPr lang="en-US" dirty="0" smtClean="0"/>
            </a:br>
            <a:r>
              <a:rPr lang="en-US" dirty="0" smtClean="0"/>
              <a:t>On Wednesday lawmakers in London backed an amended motion to take a “no deal” </a:t>
            </a:r>
            <a:r>
              <a:rPr lang="en-US" dirty="0" err="1" smtClean="0"/>
              <a:t>Brexit</a:t>
            </a:r>
            <a:r>
              <a:rPr lang="en-US" dirty="0" smtClean="0"/>
              <a:t> off the table. Prime Minister Theresa May had hoped to retain control of the </a:t>
            </a:r>
            <a:r>
              <a:rPr lang="en-US" dirty="0" err="1" smtClean="0"/>
              <a:t>Brexit</a:t>
            </a:r>
            <a:r>
              <a:rPr lang="en-US" dirty="0" smtClean="0"/>
              <a:t> process by keeping "no deal" as an option, but she suffered yet another humiliation as members of her own party — including some of her Cabinet — openly defied her and voted for the motion</a:t>
            </a:r>
            <a:r>
              <a:rPr lang="en-US" dirty="0" smtClean="0"/>
              <a:t>.</a:t>
            </a:r>
            <a:endParaRPr lang="hr-HR" dirty="0" smtClean="0"/>
          </a:p>
          <a:p>
            <a:r>
              <a:rPr lang="en-US" dirty="0" smtClean="0">
                <a:hlinkClick r:id="rId2"/>
              </a:rPr>
              <a:t>https://</a:t>
            </a:r>
            <a:r>
              <a:rPr lang="en-US" dirty="0" smtClean="0">
                <a:hlinkClick r:id="rId2"/>
              </a:rPr>
              <a:t>www.youtube.com/watch?v=DkUoRECSQMw</a:t>
            </a:r>
            <a:r>
              <a:rPr lang="hr-HR" dirty="0" smtClean="0"/>
              <a:t>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hr-HR" dirty="0"/>
          </a:p>
        </p:txBody>
      </p:sp>
      <p:sp>
        <p:nvSpPr>
          <p:cNvPr id="3" name="Content Placeholder 2"/>
          <p:cNvSpPr>
            <a:spLocks noGrp="1"/>
          </p:cNvSpPr>
          <p:nvPr>
            <p:ph idx="1"/>
          </p:nvPr>
        </p:nvSpPr>
        <p:spPr/>
        <p:txBody>
          <a:bodyPr/>
          <a:lstStyle/>
          <a:p>
            <a:r>
              <a:rPr lang="en-US" dirty="0"/>
              <a:t>The Lisbon Treaty is divided into two parts: the Treaty on European </a:t>
            </a:r>
            <a:r>
              <a:rPr lang="en-US" dirty="0" smtClean="0"/>
              <a:t>Union</a:t>
            </a:r>
            <a:r>
              <a:rPr lang="hr-HR" dirty="0" smtClean="0"/>
              <a:t> (TEU)</a:t>
            </a:r>
            <a:r>
              <a:rPr lang="en-US" dirty="0" smtClean="0"/>
              <a:t> </a:t>
            </a:r>
            <a:r>
              <a:rPr lang="en-US" dirty="0"/>
              <a:t>and the Treaty on the Functioning of the European </a:t>
            </a:r>
            <a:r>
              <a:rPr lang="en-US" dirty="0" smtClean="0"/>
              <a:t>Union</a:t>
            </a:r>
            <a:r>
              <a:rPr lang="hr-HR" dirty="0" smtClean="0"/>
              <a:t> (TFEU)</a:t>
            </a:r>
            <a:r>
              <a:rPr lang="en-US" dirty="0" smtClean="0"/>
              <a:t>.</a:t>
            </a:r>
            <a:endParaRPr lang="en-US" dirty="0"/>
          </a:p>
          <a:p>
            <a:r>
              <a:rPr lang="en-US" dirty="0"/>
              <a:t>The </a:t>
            </a:r>
            <a:r>
              <a:rPr lang="en-US" dirty="0" smtClean="0"/>
              <a:t>T</a:t>
            </a:r>
            <a:r>
              <a:rPr lang="hr-HR" dirty="0" smtClean="0"/>
              <a:t>EU</a:t>
            </a:r>
            <a:r>
              <a:rPr lang="en-US" dirty="0" smtClean="0"/>
              <a:t> </a:t>
            </a:r>
            <a:r>
              <a:rPr lang="en-US" dirty="0"/>
              <a:t>sets out the general provisions governing the European Union. It also sets out the overall provisions of the EU's external relations</a:t>
            </a:r>
            <a:r>
              <a:rPr lang="en-US" dirty="0" smtClean="0"/>
              <a:t>.</a:t>
            </a:r>
            <a:endParaRPr lang="hr-HR" dirty="0" smtClean="0"/>
          </a:p>
          <a:p>
            <a:r>
              <a:rPr lang="en-US" dirty="0"/>
              <a:t>The </a:t>
            </a:r>
            <a:r>
              <a:rPr lang="hr-HR" dirty="0" smtClean="0"/>
              <a:t>TFEU</a:t>
            </a:r>
            <a:r>
              <a:rPr lang="en-US" dirty="0" smtClean="0"/>
              <a:t> </a:t>
            </a:r>
            <a:r>
              <a:rPr lang="en-US" dirty="0"/>
              <a:t>sets out the specific objectives of the EU's various policies. </a:t>
            </a:r>
          </a:p>
          <a:p>
            <a:endParaRPr lang="hr-HR" dirty="0"/>
          </a:p>
        </p:txBody>
      </p:sp>
    </p:spTree>
    <p:extLst>
      <p:ext uri="{BB962C8B-B14F-4D97-AF65-F5344CB8AC3E}">
        <p14:creationId xmlns:p14="http://schemas.microsoft.com/office/powerpoint/2010/main" xmlns="" val="23048648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hr-HR" dirty="0" err="1" smtClean="0"/>
              <a:t>Thank</a:t>
            </a:r>
            <a:r>
              <a:rPr lang="hr-HR" dirty="0" smtClean="0"/>
              <a:t> </a:t>
            </a:r>
            <a:r>
              <a:rPr lang="hr-HR" dirty="0" err="1" smtClean="0"/>
              <a:t>you</a:t>
            </a:r>
            <a:r>
              <a:rPr lang="hr-HR" dirty="0" smtClean="0"/>
              <a:t> for </a:t>
            </a:r>
            <a:r>
              <a:rPr lang="hr-HR" dirty="0" err="1" smtClean="0"/>
              <a:t>your</a:t>
            </a:r>
            <a:r>
              <a:rPr lang="hr-HR" dirty="0" smtClean="0"/>
              <a:t> </a:t>
            </a:r>
            <a:r>
              <a:rPr lang="hr-HR" dirty="0" err="1" smtClean="0"/>
              <a:t>attention</a:t>
            </a:r>
            <a:r>
              <a:rPr lang="hr-HR" dirty="0" smtClean="0"/>
              <a:t>!</a:t>
            </a:r>
            <a:endParaRPr lang="hr-HR" dirty="0"/>
          </a:p>
        </p:txBody>
      </p:sp>
      <p:sp>
        <p:nvSpPr>
          <p:cNvPr id="7" name="Subtitle 6"/>
          <p:cNvSpPr>
            <a:spLocks noGrp="1"/>
          </p:cNvSpPr>
          <p:nvPr>
            <p:ph type="subTitle" idx="1"/>
          </p:nvPr>
        </p:nvSpPr>
        <p:spPr/>
        <p:txBody>
          <a:bodyPr/>
          <a:lstStyle/>
          <a:p>
            <a:endParaRPr lang="hr-HR"/>
          </a:p>
        </p:txBody>
      </p:sp>
    </p:spTree>
    <p:extLst>
      <p:ext uri="{BB962C8B-B14F-4D97-AF65-F5344CB8AC3E}">
        <p14:creationId xmlns:p14="http://schemas.microsoft.com/office/powerpoint/2010/main" xmlns="" val="181120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TFEU</a:t>
            </a:r>
            <a:endParaRPr lang="en-US" dirty="0"/>
          </a:p>
        </p:txBody>
      </p:sp>
      <p:sp>
        <p:nvSpPr>
          <p:cNvPr id="3" name="Content Placeholder 2"/>
          <p:cNvSpPr>
            <a:spLocks noGrp="1"/>
          </p:cNvSpPr>
          <p:nvPr>
            <p:ph idx="1"/>
          </p:nvPr>
        </p:nvSpPr>
        <p:spPr/>
        <p:txBody>
          <a:bodyPr/>
          <a:lstStyle/>
          <a:p>
            <a:r>
              <a:rPr lang="en-GB" dirty="0" smtClean="0"/>
              <a:t>The TFEU forms the detailed basis of EU law and sets out organisational and functional details of the European Union.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Revision - Sources of EU law</a:t>
            </a:r>
            <a:endParaRPr lang="en-US" dirty="0"/>
          </a:p>
        </p:txBody>
      </p:sp>
      <p:sp>
        <p:nvSpPr>
          <p:cNvPr id="3" name="Content Placeholder 2"/>
          <p:cNvSpPr>
            <a:spLocks noGrp="1"/>
          </p:cNvSpPr>
          <p:nvPr>
            <p:ph idx="1"/>
          </p:nvPr>
        </p:nvSpPr>
        <p:spPr/>
        <p:txBody>
          <a:bodyPr/>
          <a:lstStyle/>
          <a:p>
            <a:r>
              <a:rPr lang="hr-HR" dirty="0" smtClean="0"/>
              <a:t>Complete the following:</a:t>
            </a:r>
          </a:p>
          <a:p>
            <a:r>
              <a:rPr lang="hr-HR" dirty="0" smtClean="0"/>
              <a:t>Primary law – ________________________</a:t>
            </a:r>
          </a:p>
          <a:p>
            <a:r>
              <a:rPr lang="hr-HR" dirty="0" smtClean="0"/>
              <a:t>Secondary law – acts of ___________ and international ________________. Legally binding acts include ___________, ___________ and _____________.</a:t>
            </a:r>
          </a:p>
          <a:p>
            <a:r>
              <a:rPr lang="hr-HR" dirty="0" smtClean="0"/>
              <a:t>Supplementary law – ________________ case law, ___________________ law and general ___________ of law</a:t>
            </a:r>
          </a:p>
          <a:p>
            <a:pPr>
              <a:buNone/>
            </a:pPr>
            <a:endParaRPr lang="hr-HR"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Sources</a:t>
            </a:r>
            <a:r>
              <a:rPr lang="hr-HR" dirty="0" smtClean="0"/>
              <a:t> </a:t>
            </a:r>
            <a:r>
              <a:rPr lang="hr-HR" dirty="0" err="1" smtClean="0"/>
              <a:t>of</a:t>
            </a:r>
            <a:r>
              <a:rPr lang="hr-HR" dirty="0" smtClean="0"/>
              <a:t> EU </a:t>
            </a:r>
            <a:r>
              <a:rPr lang="hr-HR" dirty="0" err="1"/>
              <a:t>L</a:t>
            </a:r>
            <a:r>
              <a:rPr lang="hr-HR" dirty="0" err="1" smtClean="0"/>
              <a:t>aw</a:t>
            </a:r>
            <a:endParaRPr lang="hr-HR" dirty="0"/>
          </a:p>
        </p:txBody>
      </p:sp>
      <p:sp>
        <p:nvSpPr>
          <p:cNvPr id="3" name="Content Placeholder 2"/>
          <p:cNvSpPr>
            <a:spLocks noGrp="1"/>
          </p:cNvSpPr>
          <p:nvPr>
            <p:ph idx="1"/>
          </p:nvPr>
        </p:nvSpPr>
        <p:spPr/>
        <p:txBody>
          <a:bodyPr/>
          <a:lstStyle/>
          <a:p>
            <a:r>
              <a:rPr lang="hr-HR" dirty="0" err="1" smtClean="0"/>
              <a:t>Primary</a:t>
            </a:r>
            <a:r>
              <a:rPr lang="hr-HR" dirty="0" smtClean="0"/>
              <a:t> </a:t>
            </a:r>
            <a:r>
              <a:rPr lang="hr-HR" dirty="0" err="1" smtClean="0"/>
              <a:t>law</a:t>
            </a:r>
            <a:r>
              <a:rPr lang="hr-HR" dirty="0" smtClean="0"/>
              <a:t> – </a:t>
            </a:r>
            <a:r>
              <a:rPr lang="hr-HR" u="sng" dirty="0" err="1" smtClean="0"/>
              <a:t>the</a:t>
            </a:r>
            <a:r>
              <a:rPr lang="hr-HR" u="sng" dirty="0" smtClean="0"/>
              <a:t> </a:t>
            </a:r>
            <a:r>
              <a:rPr lang="hr-HR" u="sng" dirty="0" err="1" smtClean="0"/>
              <a:t>Treaties</a:t>
            </a:r>
            <a:r>
              <a:rPr lang="hr-HR" u="sng" dirty="0" smtClean="0"/>
              <a:t> (TEU, TFEU)</a:t>
            </a:r>
          </a:p>
          <a:p>
            <a:r>
              <a:rPr lang="hr-HR" dirty="0" smtClean="0"/>
              <a:t>Secondary law – acts of </a:t>
            </a:r>
            <a:r>
              <a:rPr lang="hr-HR" u="sng" dirty="0" smtClean="0"/>
              <a:t>EU institutions </a:t>
            </a:r>
            <a:r>
              <a:rPr lang="hr-HR" dirty="0" smtClean="0"/>
              <a:t>and international </a:t>
            </a:r>
            <a:r>
              <a:rPr lang="hr-HR" u="sng" dirty="0" smtClean="0"/>
              <a:t>agreements. </a:t>
            </a:r>
            <a:r>
              <a:rPr lang="hr-HR" dirty="0" smtClean="0"/>
              <a:t>Legally binding acts include </a:t>
            </a:r>
            <a:r>
              <a:rPr lang="hr-HR" u="sng" dirty="0" smtClean="0"/>
              <a:t>regulations, directives and decisions</a:t>
            </a:r>
            <a:r>
              <a:rPr lang="hr-HR" dirty="0" smtClean="0"/>
              <a:t>. </a:t>
            </a:r>
            <a:endParaRPr lang="hr-HR" u="sng" dirty="0" smtClean="0"/>
          </a:p>
          <a:p>
            <a:r>
              <a:rPr lang="hr-HR" dirty="0" err="1" smtClean="0"/>
              <a:t>Supplementary</a:t>
            </a:r>
            <a:r>
              <a:rPr lang="hr-HR" dirty="0" smtClean="0"/>
              <a:t> </a:t>
            </a:r>
            <a:r>
              <a:rPr lang="hr-HR" dirty="0" err="1" smtClean="0"/>
              <a:t>law</a:t>
            </a:r>
            <a:r>
              <a:rPr lang="hr-HR" dirty="0" smtClean="0"/>
              <a:t> – </a:t>
            </a:r>
            <a:r>
              <a:rPr lang="hr-HR" u="sng" dirty="0" smtClean="0"/>
              <a:t>Court </a:t>
            </a:r>
            <a:r>
              <a:rPr lang="hr-HR" u="sng" dirty="0" err="1" smtClean="0"/>
              <a:t>of</a:t>
            </a:r>
            <a:r>
              <a:rPr lang="hr-HR" u="sng" dirty="0" smtClean="0"/>
              <a:t> </a:t>
            </a:r>
            <a:r>
              <a:rPr lang="hr-HR" u="sng" dirty="0" err="1" smtClean="0"/>
              <a:t>Justice</a:t>
            </a:r>
            <a:r>
              <a:rPr lang="hr-HR" u="sng" dirty="0" smtClean="0"/>
              <a:t> </a:t>
            </a:r>
            <a:r>
              <a:rPr lang="hr-HR" dirty="0" err="1" smtClean="0"/>
              <a:t>case</a:t>
            </a:r>
            <a:r>
              <a:rPr lang="hr-HR" dirty="0" smtClean="0"/>
              <a:t> </a:t>
            </a:r>
            <a:r>
              <a:rPr lang="hr-HR" dirty="0" err="1" smtClean="0"/>
              <a:t>law</a:t>
            </a:r>
            <a:r>
              <a:rPr lang="hr-HR" dirty="0" smtClean="0"/>
              <a:t>, </a:t>
            </a:r>
            <a:r>
              <a:rPr lang="hr-HR" u="sng" dirty="0" err="1" smtClean="0"/>
              <a:t>international</a:t>
            </a:r>
            <a:r>
              <a:rPr lang="hr-HR" dirty="0" smtClean="0"/>
              <a:t> </a:t>
            </a:r>
            <a:r>
              <a:rPr lang="hr-HR" dirty="0" err="1" smtClean="0"/>
              <a:t>law</a:t>
            </a:r>
            <a:r>
              <a:rPr lang="hr-HR" dirty="0" smtClean="0"/>
              <a:t> </a:t>
            </a:r>
            <a:r>
              <a:rPr lang="hr-HR" dirty="0" err="1" smtClean="0"/>
              <a:t>and</a:t>
            </a:r>
            <a:r>
              <a:rPr lang="hr-HR" dirty="0" smtClean="0"/>
              <a:t> general </a:t>
            </a:r>
            <a:r>
              <a:rPr lang="hr-HR" u="sng" dirty="0" err="1" smtClean="0"/>
              <a:t>principles</a:t>
            </a:r>
            <a:r>
              <a:rPr lang="hr-HR" dirty="0" smtClean="0"/>
              <a:t> </a:t>
            </a:r>
            <a:r>
              <a:rPr lang="hr-HR" dirty="0" err="1" smtClean="0"/>
              <a:t>of</a:t>
            </a:r>
            <a:r>
              <a:rPr lang="hr-HR" dirty="0" smtClean="0"/>
              <a:t> </a:t>
            </a:r>
            <a:r>
              <a:rPr lang="hr-HR" dirty="0" err="1" smtClean="0"/>
              <a:t>law</a:t>
            </a:r>
            <a:endParaRPr lang="hr-HR" dirty="0"/>
          </a:p>
        </p:txBody>
      </p:sp>
    </p:spTree>
    <p:extLst>
      <p:ext uri="{BB962C8B-B14F-4D97-AF65-F5344CB8AC3E}">
        <p14:creationId xmlns:p14="http://schemas.microsoft.com/office/powerpoint/2010/main" xmlns="" val="21924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From the TFEU</a:t>
            </a:r>
            <a:endParaRPr lang="en-US" dirty="0"/>
          </a:p>
        </p:txBody>
      </p:sp>
      <p:sp>
        <p:nvSpPr>
          <p:cNvPr id="3" name="Content Placeholder 2"/>
          <p:cNvSpPr>
            <a:spLocks noGrp="1"/>
          </p:cNvSpPr>
          <p:nvPr>
            <p:ph idx="1"/>
          </p:nvPr>
        </p:nvSpPr>
        <p:spPr/>
        <p:txBody>
          <a:bodyPr/>
          <a:lstStyle/>
          <a:p>
            <a:pPr algn="ctr">
              <a:buNone/>
            </a:pPr>
            <a:r>
              <a:rPr lang="en-GB" sz="2000" dirty="0" smtClean="0"/>
              <a:t>Article 325</a:t>
            </a:r>
            <a:endParaRPr lang="en-US" sz="2000" dirty="0" smtClean="0"/>
          </a:p>
          <a:p>
            <a:pPr lvl="0">
              <a:buNone/>
            </a:pPr>
            <a:r>
              <a:rPr lang="hr-HR" sz="2000" dirty="0" smtClean="0"/>
              <a:t>1. The Union and the Member States shall counter fraud and any other illegal activities affecting the financial interests of the Union through measures to be taken in accordance with this Article, which shall act as a deterrent and be such as to afford effective protection in the Member States, and in all the Union’s institutions, bodies, offices and agencies.</a:t>
            </a:r>
          </a:p>
          <a:p>
            <a:pPr lvl="0">
              <a:buNone/>
            </a:pPr>
            <a:r>
              <a:rPr lang="hr-HR" sz="2000" dirty="0" smtClean="0"/>
              <a:t>2. </a:t>
            </a:r>
            <a:r>
              <a:rPr lang="en-GB" sz="2000" dirty="0" smtClean="0"/>
              <a:t>Member States shall take the same measures to counter fraud affecting the financial interests of the Union as they take to counter fraud affecting their own financial interests.</a:t>
            </a:r>
            <a:endParaRPr lang="hr-HR" sz="2000" dirty="0" smtClean="0"/>
          </a:p>
          <a:p>
            <a:pPr lvl="0"/>
            <a:endParaRPr lang="en-US" dirty="0" smtClean="0"/>
          </a:p>
          <a:p>
            <a:r>
              <a:rPr lang="hr-HR" sz="1600" dirty="0" smtClean="0"/>
              <a:t>counter fraud – suzbijati prijevare</a:t>
            </a:r>
          </a:p>
          <a:p>
            <a:r>
              <a:rPr lang="hr-HR" sz="1600" dirty="0" smtClean="0"/>
              <a:t>deterrent – sredstvo za odvraćanje</a:t>
            </a: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the following:</a:t>
            </a:r>
            <a:endParaRPr lang="en-US" dirty="0"/>
          </a:p>
        </p:txBody>
      </p:sp>
      <p:sp>
        <p:nvSpPr>
          <p:cNvPr id="3" name="Content Placeholder 2"/>
          <p:cNvSpPr>
            <a:spLocks noGrp="1"/>
          </p:cNvSpPr>
          <p:nvPr>
            <p:ph idx="1"/>
          </p:nvPr>
        </p:nvSpPr>
        <p:spPr/>
        <p:txBody>
          <a:bodyPr>
            <a:normAutofit/>
          </a:bodyPr>
          <a:lstStyle/>
          <a:p>
            <a:pPr algn="just">
              <a:buNone/>
            </a:pPr>
            <a:r>
              <a:rPr lang="hr-HR" sz="2400" dirty="0" smtClean="0"/>
              <a:t>3. </a:t>
            </a:r>
            <a:r>
              <a:rPr lang="en-GB" sz="2400" dirty="0" smtClean="0"/>
              <a:t>Without prejudice to other provisions of the Treaties, the Member States shall coordinate their action aimed at protecting the financial interests of the Union against fraud. To this end they shall organise, together with the Commission, close and regular cooperation between the competent authorities.</a:t>
            </a:r>
            <a:endParaRPr lang="hr-HR" sz="2400" dirty="0" smtClean="0"/>
          </a:p>
          <a:p>
            <a:pPr algn="just"/>
            <a:endParaRPr lang="hr-HR" sz="2400" dirty="0" smtClean="0"/>
          </a:p>
          <a:p>
            <a:pPr algn="just"/>
            <a:r>
              <a:rPr lang="hr-HR" sz="1800" dirty="0" smtClean="0"/>
              <a:t>without prejudice to – ne dovodeći u pitanje</a:t>
            </a:r>
          </a:p>
          <a:p>
            <a:pPr algn="just"/>
            <a:r>
              <a:rPr lang="hr-HR" sz="1800" dirty="0" smtClean="0"/>
              <a:t>competent authorities – nadležna tijela</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Suggested translation</a:t>
            </a:r>
            <a:endParaRPr lang="en-US" dirty="0"/>
          </a:p>
        </p:txBody>
      </p:sp>
      <p:sp>
        <p:nvSpPr>
          <p:cNvPr id="3" name="Content Placeholder 2"/>
          <p:cNvSpPr>
            <a:spLocks noGrp="1"/>
          </p:cNvSpPr>
          <p:nvPr>
            <p:ph idx="1"/>
          </p:nvPr>
        </p:nvSpPr>
        <p:spPr/>
        <p:txBody>
          <a:bodyPr/>
          <a:lstStyle/>
          <a:p>
            <a:r>
              <a:rPr lang="en-US" dirty="0" smtClean="0"/>
              <a:t>Ne </a:t>
            </a:r>
            <a:r>
              <a:rPr lang="en-US" dirty="0" err="1" smtClean="0"/>
              <a:t>dovodeći</a:t>
            </a:r>
            <a:r>
              <a:rPr lang="en-US" dirty="0" smtClean="0"/>
              <a:t> u </a:t>
            </a:r>
            <a:r>
              <a:rPr lang="en-US" dirty="0" err="1" smtClean="0"/>
              <a:t>pitanje</a:t>
            </a:r>
            <a:r>
              <a:rPr lang="en-US" dirty="0" smtClean="0"/>
              <a:t> </a:t>
            </a:r>
            <a:r>
              <a:rPr lang="en-US" dirty="0" err="1" smtClean="0"/>
              <a:t>ostale</a:t>
            </a:r>
            <a:r>
              <a:rPr lang="en-US" dirty="0" smtClean="0"/>
              <a:t> </a:t>
            </a:r>
            <a:r>
              <a:rPr lang="en-US" dirty="0" err="1" smtClean="0"/>
              <a:t>odredbe</a:t>
            </a:r>
            <a:r>
              <a:rPr lang="en-US" dirty="0" smtClean="0"/>
              <a:t> </a:t>
            </a:r>
            <a:r>
              <a:rPr lang="en-US" dirty="0" err="1" smtClean="0"/>
              <a:t>Ugovorâ</a:t>
            </a:r>
            <a:r>
              <a:rPr lang="en-US" dirty="0" smtClean="0"/>
              <a:t>, </a:t>
            </a:r>
            <a:r>
              <a:rPr lang="en-US" dirty="0" err="1" smtClean="0"/>
              <a:t>države</a:t>
            </a:r>
            <a:r>
              <a:rPr lang="en-US" dirty="0" smtClean="0"/>
              <a:t> </a:t>
            </a:r>
            <a:r>
              <a:rPr lang="en-US" dirty="0" err="1" smtClean="0"/>
              <a:t>članice</a:t>
            </a:r>
            <a:r>
              <a:rPr lang="en-US" dirty="0" smtClean="0"/>
              <a:t> </a:t>
            </a:r>
            <a:r>
              <a:rPr lang="en-US" dirty="0" err="1" smtClean="0"/>
              <a:t>koordiniraju</a:t>
            </a:r>
            <a:r>
              <a:rPr lang="en-US" dirty="0" smtClean="0"/>
              <a:t> </a:t>
            </a:r>
            <a:r>
              <a:rPr lang="en-US" dirty="0" err="1" smtClean="0"/>
              <a:t>svoje</a:t>
            </a:r>
            <a:r>
              <a:rPr lang="en-US" dirty="0" smtClean="0"/>
              <a:t> </a:t>
            </a:r>
            <a:r>
              <a:rPr lang="en-US" dirty="0" err="1" smtClean="0"/>
              <a:t>djelovanje</a:t>
            </a:r>
            <a:r>
              <a:rPr lang="en-US" dirty="0" smtClean="0"/>
              <a:t> </a:t>
            </a:r>
            <a:r>
              <a:rPr lang="en-US" dirty="0" err="1" smtClean="0"/>
              <a:t>usmjereno</a:t>
            </a:r>
            <a:r>
              <a:rPr lang="en-US" dirty="0" smtClean="0"/>
              <a:t> </a:t>
            </a:r>
            <a:r>
              <a:rPr lang="en-US" dirty="0" err="1" smtClean="0"/>
              <a:t>na</a:t>
            </a:r>
            <a:r>
              <a:rPr lang="en-US" dirty="0" smtClean="0"/>
              <a:t> </a:t>
            </a:r>
            <a:r>
              <a:rPr lang="en-US" dirty="0" err="1" smtClean="0"/>
              <a:t>zaštitu</a:t>
            </a:r>
            <a:r>
              <a:rPr lang="en-US" dirty="0" smtClean="0"/>
              <a:t> </a:t>
            </a:r>
            <a:r>
              <a:rPr lang="en-US" dirty="0" err="1" smtClean="0"/>
              <a:t>financijskih</a:t>
            </a:r>
            <a:r>
              <a:rPr lang="en-US" dirty="0" smtClean="0"/>
              <a:t> </a:t>
            </a:r>
            <a:r>
              <a:rPr lang="en-US" dirty="0" err="1" smtClean="0"/>
              <a:t>interesa</a:t>
            </a:r>
            <a:r>
              <a:rPr lang="en-US" dirty="0" smtClean="0"/>
              <a:t> </a:t>
            </a:r>
            <a:r>
              <a:rPr lang="en-US" dirty="0" err="1" smtClean="0"/>
              <a:t>Unije</a:t>
            </a:r>
            <a:r>
              <a:rPr lang="en-US" dirty="0" smtClean="0"/>
              <a:t> </a:t>
            </a:r>
            <a:r>
              <a:rPr lang="en-US" dirty="0" err="1" smtClean="0"/>
              <a:t>od</a:t>
            </a:r>
            <a:r>
              <a:rPr lang="en-US" dirty="0" smtClean="0"/>
              <a:t> </a:t>
            </a:r>
            <a:r>
              <a:rPr lang="en-US" dirty="0" err="1" smtClean="0"/>
              <a:t>prijevara</a:t>
            </a:r>
            <a:r>
              <a:rPr lang="en-US" dirty="0" smtClean="0"/>
              <a:t>. </a:t>
            </a:r>
            <a:r>
              <a:rPr lang="en-US" dirty="0" err="1" smtClean="0"/>
              <a:t>Radi</a:t>
            </a:r>
            <a:r>
              <a:rPr lang="en-US" dirty="0" smtClean="0"/>
              <a:t> toga </a:t>
            </a:r>
            <a:r>
              <a:rPr lang="en-US" dirty="0" err="1" smtClean="0"/>
              <a:t>uz</a:t>
            </a:r>
            <a:r>
              <a:rPr lang="en-US" dirty="0" smtClean="0"/>
              <a:t> </a:t>
            </a:r>
            <a:r>
              <a:rPr lang="en-US" dirty="0" err="1" smtClean="0"/>
              <a:t>pomoć</a:t>
            </a:r>
            <a:r>
              <a:rPr lang="en-US" dirty="0" smtClean="0"/>
              <a:t> </a:t>
            </a:r>
            <a:r>
              <a:rPr lang="en-US" dirty="0" err="1" smtClean="0"/>
              <a:t>Komisije</a:t>
            </a:r>
            <a:r>
              <a:rPr lang="en-US" dirty="0" smtClean="0"/>
              <a:t> </a:t>
            </a:r>
            <a:r>
              <a:rPr lang="en-US" dirty="0" err="1" smtClean="0"/>
              <a:t>organiziraju</a:t>
            </a:r>
            <a:r>
              <a:rPr lang="en-US" dirty="0" smtClean="0"/>
              <a:t> </a:t>
            </a:r>
            <a:r>
              <a:rPr lang="en-US" dirty="0" err="1" smtClean="0"/>
              <a:t>blisku</a:t>
            </a:r>
            <a:r>
              <a:rPr lang="en-US" dirty="0" smtClean="0"/>
              <a:t> </a:t>
            </a:r>
            <a:r>
              <a:rPr lang="en-US" dirty="0" err="1" smtClean="0"/>
              <a:t>i</a:t>
            </a:r>
            <a:r>
              <a:rPr lang="en-US" dirty="0" smtClean="0"/>
              <a:t> </a:t>
            </a:r>
            <a:r>
              <a:rPr lang="en-US" dirty="0" err="1" smtClean="0"/>
              <a:t>redovitu</a:t>
            </a:r>
            <a:r>
              <a:rPr lang="en-US" dirty="0" smtClean="0"/>
              <a:t> </a:t>
            </a:r>
            <a:r>
              <a:rPr lang="en-US" dirty="0" err="1" smtClean="0"/>
              <a:t>suradnju</a:t>
            </a:r>
            <a:r>
              <a:rPr lang="en-US" dirty="0" smtClean="0"/>
              <a:t> </a:t>
            </a:r>
            <a:r>
              <a:rPr lang="en-US" dirty="0" err="1" smtClean="0"/>
              <a:t>među</a:t>
            </a:r>
            <a:r>
              <a:rPr lang="en-US" dirty="0" smtClean="0"/>
              <a:t> </a:t>
            </a:r>
            <a:r>
              <a:rPr lang="en-US" dirty="0" err="1" smtClean="0"/>
              <a:t>nadležnim</a:t>
            </a:r>
            <a:r>
              <a:rPr lang="en-US" dirty="0" smtClean="0"/>
              <a:t> </a:t>
            </a:r>
            <a:r>
              <a:rPr lang="en-US" dirty="0" err="1" smtClean="0"/>
              <a:t>tijelima</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854</TotalTime>
  <Words>1724</Words>
  <Application>Microsoft Office PowerPoint</Application>
  <PresentationFormat>On-screen Show (4:3)</PresentationFormat>
  <Paragraphs>160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  The Treaty on the Functioning of the European Union  </vt:lpstr>
      <vt:lpstr>The Treaty of Lisbon</vt:lpstr>
      <vt:lpstr>Slide 3</vt:lpstr>
      <vt:lpstr>TFEU</vt:lpstr>
      <vt:lpstr>Revision - Sources of EU law</vt:lpstr>
      <vt:lpstr>Sources of EU Law</vt:lpstr>
      <vt:lpstr>From the TFEU</vt:lpstr>
      <vt:lpstr>Translate the following:</vt:lpstr>
      <vt:lpstr>Suggested translation</vt:lpstr>
      <vt:lpstr>Translate the folowing bearing in mind legal shall and sentence order:</vt:lpstr>
      <vt:lpstr>Slide 11</vt:lpstr>
      <vt:lpstr>Read the text and answer the following questions: </vt:lpstr>
      <vt:lpstr>Match the verbs in the left column with the nouns in the right column: </vt:lpstr>
      <vt:lpstr>Use the collocatons in sentences of your own:</vt:lpstr>
      <vt:lpstr>Explaining the Treaty of Lisbon</vt:lpstr>
      <vt:lpstr>Complete the text with the words below:</vt:lpstr>
      <vt:lpstr>Match the verbs in the left column with the nouns in the right column: </vt:lpstr>
      <vt:lpstr>Translate the following collocations:</vt:lpstr>
      <vt:lpstr>  Complete the table with words from the text and their related forms:</vt:lpstr>
      <vt:lpstr>Translate the following paragraph into Croatian:</vt:lpstr>
      <vt:lpstr>Without the text, try to fill in the nouns which are missing:</vt:lpstr>
      <vt:lpstr>Slide 22</vt:lpstr>
      <vt:lpstr>Brexit</vt:lpstr>
      <vt:lpstr>Withdrawal from the EU</vt:lpstr>
      <vt:lpstr>TFEU, Article 50</vt:lpstr>
      <vt:lpstr>Translate into English:</vt:lpstr>
      <vt:lpstr>About Brexit</vt:lpstr>
      <vt:lpstr>Answers</vt:lpstr>
      <vt:lpstr>The latest news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systematization of EU legal instruments in the Lisbon Treaty</dc:title>
  <dc:creator>MJC</dc:creator>
  <cp:lastModifiedBy>MJC</cp:lastModifiedBy>
  <cp:revision>134</cp:revision>
  <dcterms:created xsi:type="dcterms:W3CDTF">2011-05-04T15:04:32Z</dcterms:created>
  <dcterms:modified xsi:type="dcterms:W3CDTF">2019-03-17T16:06:46Z</dcterms:modified>
</cp:coreProperties>
</file>