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7" r:id="rId4"/>
    <p:sldId id="257" r:id="rId5"/>
    <p:sldId id="279" r:id="rId6"/>
    <p:sldId id="280" r:id="rId7"/>
    <p:sldId id="281" r:id="rId8"/>
    <p:sldId id="282" r:id="rId9"/>
    <p:sldId id="283" r:id="rId10"/>
    <p:sldId id="264" r:id="rId11"/>
    <p:sldId id="261" r:id="rId12"/>
    <p:sldId id="266" r:id="rId13"/>
    <p:sldId id="262" r:id="rId14"/>
    <p:sldId id="267" r:id="rId15"/>
    <p:sldId id="263" r:id="rId16"/>
    <p:sldId id="269" r:id="rId17"/>
    <p:sldId id="270" r:id="rId18"/>
    <p:sldId id="284" r:id="rId19"/>
    <p:sldId id="285" r:id="rId20"/>
    <p:sldId id="268" r:id="rId21"/>
    <p:sldId id="271" r:id="rId22"/>
    <p:sldId id="286" r:id="rId23"/>
    <p:sldId id="272" r:id="rId24"/>
    <p:sldId id="274" r:id="rId25"/>
    <p:sldId id="275" r:id="rId26"/>
    <p:sldId id="287" r:id="rId27"/>
    <p:sldId id="288" r:id="rId28"/>
    <p:sldId id="289" r:id="rId29"/>
    <p:sldId id="276" r:id="rId30"/>
    <p:sldId id="273" r:id="rId3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0541A2E-6F9A-4E1E-8D2E-35544455A49C}" type="datetimeFigureOut">
              <a:rPr lang="hr-HR" smtClean="0"/>
              <a:pPr/>
              <a:t>27.2.2019.</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D378EBA7-56DD-4E6F-B9B4-FFB9BEBDBDF3}"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41A2E-6F9A-4E1E-8D2E-35544455A49C}" type="datetimeFigureOut">
              <a:rPr lang="hr-HR" smtClean="0"/>
              <a:pPr/>
              <a:t>27.2.2019.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41A2E-6F9A-4E1E-8D2E-35544455A49C}" type="datetimeFigureOut">
              <a:rPr lang="hr-HR" smtClean="0"/>
              <a:pPr/>
              <a:t>27.2.2019.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41A2E-6F9A-4E1E-8D2E-35544455A49C}" type="datetimeFigureOut">
              <a:rPr lang="hr-HR" smtClean="0"/>
              <a:pPr/>
              <a:t>27.2.2019.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541A2E-6F9A-4E1E-8D2E-35544455A49C}" type="datetimeFigureOut">
              <a:rPr lang="hr-HR" smtClean="0"/>
              <a:pPr/>
              <a:t>27.2.2019.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378EBA7-56DD-4E6F-B9B4-FFB9BEBDBDF3}"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541A2E-6F9A-4E1E-8D2E-35544455A49C}" type="datetimeFigureOut">
              <a:rPr lang="hr-HR" smtClean="0"/>
              <a:pPr/>
              <a:t>27.2.2019.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541A2E-6F9A-4E1E-8D2E-35544455A49C}" type="datetimeFigureOut">
              <a:rPr lang="hr-HR" smtClean="0"/>
              <a:pPr/>
              <a:t>27.2.2019.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541A2E-6F9A-4E1E-8D2E-35544455A49C}" type="datetimeFigureOut">
              <a:rPr lang="hr-HR" smtClean="0"/>
              <a:pPr/>
              <a:t>27.2.2019.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41A2E-6F9A-4E1E-8D2E-35544455A49C}" type="datetimeFigureOut">
              <a:rPr lang="hr-HR" smtClean="0"/>
              <a:pPr/>
              <a:t>27.2.2019.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541A2E-6F9A-4E1E-8D2E-35544455A49C}" type="datetimeFigureOut">
              <a:rPr lang="hr-HR" smtClean="0"/>
              <a:pPr/>
              <a:t>27.2.2019.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378EBA7-56DD-4E6F-B9B4-FFB9BEBDBDF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541A2E-6F9A-4E1E-8D2E-35544455A49C}" type="datetimeFigureOut">
              <a:rPr lang="hr-HR" smtClean="0"/>
              <a:pPr/>
              <a:t>27.2.2019.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D378EBA7-56DD-4E6F-B9B4-FFB9BEBDBDF3}"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541A2E-6F9A-4E1E-8D2E-35544455A49C}" type="datetimeFigureOut">
              <a:rPr lang="hr-HR" smtClean="0"/>
              <a:pPr/>
              <a:t>27.2.2019.</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78EBA7-56DD-4E6F-B9B4-FFB9BEBDBDF3}"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4quK60FUvk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HkfC8J95lG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SGBw8lAATD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fgor9fmA6p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Types</a:t>
            </a:r>
            <a:r>
              <a:rPr lang="hr-HR" dirty="0" smtClean="0"/>
              <a:t> </a:t>
            </a:r>
            <a:r>
              <a:rPr lang="hr-HR" dirty="0" err="1" smtClean="0"/>
              <a:t>of</a:t>
            </a:r>
            <a:r>
              <a:rPr lang="hr-HR" dirty="0" smtClean="0"/>
              <a:t> </a:t>
            </a:r>
            <a:r>
              <a:rPr lang="hr-HR" dirty="0" err="1" smtClean="0"/>
              <a:t>Political</a:t>
            </a:r>
            <a:r>
              <a:rPr lang="hr-HR" dirty="0" smtClean="0"/>
              <a:t> Systems</a:t>
            </a:r>
            <a:endParaRPr lang="hr-HR"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val="3053623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Head</a:t>
            </a:r>
            <a:r>
              <a:rPr lang="hr-HR" dirty="0" smtClean="0"/>
              <a:t> </a:t>
            </a:r>
            <a:r>
              <a:rPr lang="hr-HR" dirty="0" err="1" smtClean="0"/>
              <a:t>of</a:t>
            </a:r>
            <a:r>
              <a:rPr lang="hr-HR" dirty="0" smtClean="0"/>
              <a:t> </a:t>
            </a:r>
            <a:r>
              <a:rPr lang="hr-HR" dirty="0" err="1" smtClean="0"/>
              <a:t>state</a:t>
            </a:r>
            <a:endParaRPr lang="hr-HR" dirty="0"/>
          </a:p>
        </p:txBody>
      </p:sp>
      <p:sp>
        <p:nvSpPr>
          <p:cNvPr id="3" name="Content Placeholder 2"/>
          <p:cNvSpPr>
            <a:spLocks noGrp="1"/>
          </p:cNvSpPr>
          <p:nvPr>
            <p:ph idx="1"/>
          </p:nvPr>
        </p:nvSpPr>
        <p:spPr/>
        <p:txBody>
          <a:bodyPr/>
          <a:lstStyle/>
          <a:p>
            <a:r>
              <a:rPr lang="en-US" dirty="0" smtClean="0"/>
              <a:t>The role and position of the head of state is crucial for each type. Although most states have a president as head of state, in most cases, the presidency is merely symbolic, and its main function is to represent the sovereignty of the nation and government. </a:t>
            </a:r>
            <a:endParaRPr lang="hr-HR" dirty="0"/>
          </a:p>
        </p:txBody>
      </p:sp>
    </p:spTree>
    <p:extLst>
      <p:ext uri="{BB962C8B-B14F-4D97-AF65-F5344CB8AC3E}">
        <p14:creationId xmlns:p14="http://schemas.microsoft.com/office/powerpoint/2010/main" val="3030429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Presidential</a:t>
            </a:r>
            <a:r>
              <a:rPr lang="hr-HR" dirty="0" smtClean="0"/>
              <a:t> </a:t>
            </a:r>
            <a:r>
              <a:rPr lang="hr-HR" dirty="0" err="1" smtClean="0"/>
              <a:t>government</a:t>
            </a:r>
            <a:endParaRPr lang="hr-HR" dirty="0"/>
          </a:p>
        </p:txBody>
      </p:sp>
      <p:sp>
        <p:nvSpPr>
          <p:cNvPr id="3" name="Content Placeholder 2"/>
          <p:cNvSpPr>
            <a:spLocks noGrp="1"/>
          </p:cNvSpPr>
          <p:nvPr>
            <p:ph idx="1"/>
          </p:nvPr>
        </p:nvSpPr>
        <p:spPr/>
        <p:txBody>
          <a:bodyPr>
            <a:normAutofit/>
          </a:bodyPr>
          <a:lstStyle/>
          <a:p>
            <a:r>
              <a:rPr lang="en-US" dirty="0" smtClean="0"/>
              <a:t>The foremost feature is that of the one-person executive who dominates the politics of government. He or she can call on the public, by whom he or she is elected, and represents national government at home and abroad.</a:t>
            </a:r>
            <a:endParaRPr lang="hr-HR" dirty="0" smtClean="0"/>
          </a:p>
          <a:p>
            <a:r>
              <a:rPr lang="en-US" dirty="0" smtClean="0"/>
              <a:t> Typical for </a:t>
            </a:r>
            <a:r>
              <a:rPr lang="en-US" dirty="0" err="1" smtClean="0"/>
              <a:t>presidentialism</a:t>
            </a:r>
            <a:r>
              <a:rPr lang="en-US" dirty="0" smtClean="0"/>
              <a:t> is the executive command of the head of state, who is also head of government. Conversely, parliament plays an indirect role by exerting legislative control.</a:t>
            </a:r>
            <a:r>
              <a:rPr lang="hr-HR" dirty="0" smtClean="0"/>
              <a:t> </a:t>
            </a:r>
            <a:endParaRPr lang="hr-HR" dirty="0"/>
          </a:p>
        </p:txBody>
      </p:sp>
    </p:spTree>
    <p:extLst>
      <p:ext uri="{BB962C8B-B14F-4D97-AF65-F5344CB8AC3E}">
        <p14:creationId xmlns:p14="http://schemas.microsoft.com/office/powerpoint/2010/main" val="2523085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USA</a:t>
            </a:r>
            <a:endParaRPr lang="hr-HR" dirty="0"/>
          </a:p>
        </p:txBody>
      </p:sp>
      <p:sp>
        <p:nvSpPr>
          <p:cNvPr id="3" name="Content Placeholder 2"/>
          <p:cNvSpPr>
            <a:spLocks noGrp="1"/>
          </p:cNvSpPr>
          <p:nvPr>
            <p:ph idx="1"/>
          </p:nvPr>
        </p:nvSpPr>
        <p:spPr/>
        <p:txBody>
          <a:bodyPr/>
          <a:lstStyle/>
          <a:p>
            <a:r>
              <a:rPr lang="en-US" dirty="0" smtClean="0"/>
              <a:t>In a presidential system such as that of the U.S.A., the leader of the executive, the President, is elected independently of the legislature and holds office for a fixed period, subject in some countries to dismissal by the legislature. </a:t>
            </a:r>
            <a:r>
              <a:rPr lang="hr-HR" dirty="0" smtClean="0"/>
              <a:t> </a:t>
            </a:r>
          </a:p>
          <a:p>
            <a:r>
              <a:rPr lang="hr-HR" dirty="0" smtClean="0">
                <a:hlinkClick r:id="rId2"/>
              </a:rPr>
              <a:t>https</a:t>
            </a:r>
            <a:r>
              <a:rPr lang="hr-HR" dirty="0">
                <a:hlinkClick r:id="rId2"/>
              </a:rPr>
              <a:t>://</a:t>
            </a:r>
            <a:r>
              <a:rPr lang="hr-HR" dirty="0" smtClean="0">
                <a:hlinkClick r:id="rId2"/>
              </a:rPr>
              <a:t>www.youtube.com/watch?v=4quK60FUvkY</a:t>
            </a:r>
            <a:r>
              <a:rPr lang="hr-HR" dirty="0" smtClean="0"/>
              <a:t> </a:t>
            </a:r>
            <a:endParaRPr lang="hr-HR" dirty="0"/>
          </a:p>
        </p:txBody>
      </p:sp>
    </p:spTree>
    <p:extLst>
      <p:ext uri="{BB962C8B-B14F-4D97-AF65-F5344CB8AC3E}">
        <p14:creationId xmlns:p14="http://schemas.microsoft.com/office/powerpoint/2010/main" val="2144176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Parliamentary</a:t>
            </a:r>
            <a:r>
              <a:rPr lang="hr-HR" dirty="0" smtClean="0"/>
              <a:t> </a:t>
            </a:r>
            <a:r>
              <a:rPr lang="hr-HR" dirty="0" err="1" smtClean="0"/>
              <a:t>government</a:t>
            </a:r>
            <a:endParaRPr lang="hr-HR" dirty="0"/>
          </a:p>
        </p:txBody>
      </p:sp>
      <p:sp>
        <p:nvSpPr>
          <p:cNvPr id="3" name="Content Placeholder 2"/>
          <p:cNvSpPr>
            <a:spLocks noGrp="1"/>
          </p:cNvSpPr>
          <p:nvPr>
            <p:ph idx="1"/>
          </p:nvPr>
        </p:nvSpPr>
        <p:spPr/>
        <p:txBody>
          <a:bodyPr>
            <a:normAutofit/>
          </a:bodyPr>
          <a:lstStyle/>
          <a:p>
            <a:r>
              <a:rPr lang="en-US" dirty="0" smtClean="0"/>
              <a:t>The parliamentary type of representative government is dominant in Europe. On the other hand, only one out of five government types outside Europe is parliamentary. </a:t>
            </a:r>
            <a:endParaRPr lang="hr-HR" dirty="0" smtClean="0"/>
          </a:p>
          <a:p>
            <a:r>
              <a:rPr lang="en-US" dirty="0" smtClean="0"/>
              <a:t>Parliamentary government is organically linked to the legislature, or parliament. The government emerges from the assembly and can be dismissed by a vote of no confidence. At the same time, government can – often after consultations with the head of state – dissolve parliament and call for a new election. </a:t>
            </a:r>
            <a:r>
              <a:rPr lang="hr-HR" dirty="0" smtClean="0"/>
              <a:t> </a:t>
            </a:r>
          </a:p>
          <a:p>
            <a:endParaRPr lang="hr-HR" dirty="0"/>
          </a:p>
        </p:txBody>
      </p:sp>
    </p:spTree>
    <p:extLst>
      <p:ext uri="{BB962C8B-B14F-4D97-AF65-F5344CB8AC3E}">
        <p14:creationId xmlns:p14="http://schemas.microsoft.com/office/powerpoint/2010/main" val="111986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UK</a:t>
            </a:r>
            <a:endParaRPr lang="hr-HR" dirty="0"/>
          </a:p>
        </p:txBody>
      </p:sp>
      <p:sp>
        <p:nvSpPr>
          <p:cNvPr id="3" name="Content Placeholder 2"/>
          <p:cNvSpPr>
            <a:spLocks noGrp="1"/>
          </p:cNvSpPr>
          <p:nvPr>
            <p:ph idx="1"/>
          </p:nvPr>
        </p:nvSpPr>
        <p:spPr/>
        <p:txBody>
          <a:bodyPr>
            <a:normAutofit/>
          </a:bodyPr>
          <a:lstStyle/>
          <a:p>
            <a:r>
              <a:rPr lang="en-US" dirty="0" smtClean="0"/>
              <a:t>In a parliamentary system such as that of the UK, the people choose representatives who form the legislature, Parliament. The head of government is the Prime Minister chosen by the Parliament. The Prime Minister chooses and removes ministers who comprise the executive government. Parliament scrutinizes government activities, passes laws and provides the government with finance. It can ultimately dismiss the executive by withdrawing its support.</a:t>
            </a:r>
            <a:endParaRPr lang="hr-HR" dirty="0" smtClean="0"/>
          </a:p>
          <a:p>
            <a:r>
              <a:rPr lang="hr-HR" dirty="0">
                <a:hlinkClick r:id="rId2"/>
              </a:rPr>
              <a:t>https://</a:t>
            </a:r>
            <a:r>
              <a:rPr lang="hr-HR" dirty="0" smtClean="0">
                <a:hlinkClick r:id="rId2"/>
              </a:rPr>
              <a:t>www.youtube.com/watch?v=HkfC8J95lGw</a:t>
            </a:r>
            <a:r>
              <a:rPr lang="hr-HR" dirty="0" smtClean="0"/>
              <a:t> </a:t>
            </a:r>
            <a:endParaRPr lang="hr-HR" dirty="0"/>
          </a:p>
        </p:txBody>
      </p:sp>
    </p:spTree>
    <p:extLst>
      <p:ext uri="{BB962C8B-B14F-4D97-AF65-F5344CB8AC3E}">
        <p14:creationId xmlns:p14="http://schemas.microsoft.com/office/powerpoint/2010/main" val="3295133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Dual-</a:t>
            </a:r>
            <a:r>
              <a:rPr lang="hr-HR" dirty="0" err="1" smtClean="0"/>
              <a:t>power</a:t>
            </a:r>
            <a:r>
              <a:rPr lang="hr-HR" dirty="0" smtClean="0"/>
              <a:t> </a:t>
            </a:r>
            <a:r>
              <a:rPr lang="hr-HR" dirty="0" err="1" smtClean="0"/>
              <a:t>government</a:t>
            </a:r>
            <a:endParaRPr lang="hr-HR" dirty="0"/>
          </a:p>
        </p:txBody>
      </p:sp>
      <p:sp>
        <p:nvSpPr>
          <p:cNvPr id="3" name="Content Placeholder 2"/>
          <p:cNvSpPr>
            <a:spLocks noGrp="1"/>
          </p:cNvSpPr>
          <p:nvPr>
            <p:ph idx="1"/>
          </p:nvPr>
        </p:nvSpPr>
        <p:spPr/>
        <p:txBody>
          <a:bodyPr>
            <a:normAutofit/>
          </a:bodyPr>
          <a:lstStyle/>
          <a:p>
            <a:r>
              <a:rPr lang="hr-HR" dirty="0" smtClean="0"/>
              <a:t>Also called semi-presidentialism</a:t>
            </a:r>
          </a:p>
          <a:p>
            <a:r>
              <a:rPr lang="hr-HR" dirty="0"/>
              <a:t>A</a:t>
            </a:r>
            <a:r>
              <a:rPr lang="en-US" dirty="0" smtClean="0"/>
              <a:t>n alternative to both </a:t>
            </a:r>
            <a:r>
              <a:rPr lang="en-US" dirty="0" err="1" smtClean="0"/>
              <a:t>presidentialism</a:t>
            </a:r>
            <a:r>
              <a:rPr lang="en-US" dirty="0" smtClean="0"/>
              <a:t> and </a:t>
            </a:r>
            <a:r>
              <a:rPr lang="en-US" dirty="0" err="1" smtClean="0"/>
              <a:t>parliamentarism</a:t>
            </a:r>
            <a:r>
              <a:rPr lang="en-US" dirty="0" smtClean="0"/>
              <a:t>. a constitution includes a popularly elected fixed-term president and a prime minister and cabinet who are collectively responsible to the legislature</a:t>
            </a:r>
            <a:r>
              <a:rPr lang="hr-HR" dirty="0" smtClean="0"/>
              <a:t> </a:t>
            </a:r>
            <a:endParaRPr lang="hr-HR" dirty="0"/>
          </a:p>
        </p:txBody>
      </p:sp>
    </p:spTree>
    <p:extLst>
      <p:ext uri="{BB962C8B-B14F-4D97-AF65-F5344CB8AC3E}">
        <p14:creationId xmlns:p14="http://schemas.microsoft.com/office/powerpoint/2010/main" val="2851612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lstStyle/>
          <a:p>
            <a:r>
              <a:rPr lang="en-US" dirty="0" smtClean="0"/>
              <a:t>Most cases can be found in Europe: France, Estonia, Lithuania, Slovenia, and, to some extent, Portugal, Finland, the Czech Republic and Poland. It should be noted that most of these states have developed this dual system only recently. </a:t>
            </a:r>
            <a:endParaRPr lang="hr-HR" dirty="0" smtClean="0"/>
          </a:p>
          <a:p>
            <a:r>
              <a:rPr lang="hr-HR" dirty="0" err="1" smtClean="0"/>
              <a:t>French</a:t>
            </a:r>
            <a:r>
              <a:rPr lang="hr-HR" dirty="0" smtClean="0"/>
              <a:t> dual-</a:t>
            </a:r>
            <a:r>
              <a:rPr lang="hr-HR" dirty="0" err="1" smtClean="0"/>
              <a:t>power</a:t>
            </a:r>
            <a:r>
              <a:rPr lang="hr-HR" dirty="0" smtClean="0"/>
              <a:t> </a:t>
            </a:r>
            <a:r>
              <a:rPr lang="hr-HR" dirty="0" err="1" smtClean="0"/>
              <a:t>government</a:t>
            </a:r>
            <a:r>
              <a:rPr lang="hr-HR" dirty="0" smtClean="0"/>
              <a:t>:</a:t>
            </a:r>
          </a:p>
          <a:p>
            <a:r>
              <a:rPr lang="en-US" dirty="0">
                <a:hlinkClick r:id="rId2"/>
              </a:rPr>
              <a:t>https://</a:t>
            </a:r>
            <a:r>
              <a:rPr lang="en-US" dirty="0" smtClean="0">
                <a:hlinkClick r:id="rId2"/>
              </a:rPr>
              <a:t>www.youtube.com/watch?v=SGBw8lAATD0</a:t>
            </a:r>
            <a:r>
              <a:rPr lang="hr-HR" dirty="0" smtClean="0"/>
              <a:t> </a:t>
            </a:r>
            <a:endParaRPr lang="en-US" dirty="0" smtClean="0"/>
          </a:p>
          <a:p>
            <a:endParaRPr lang="hr-HR" dirty="0"/>
          </a:p>
        </p:txBody>
      </p:sp>
    </p:spTree>
    <p:extLst>
      <p:ext uri="{BB962C8B-B14F-4D97-AF65-F5344CB8AC3E}">
        <p14:creationId xmlns:p14="http://schemas.microsoft.com/office/powerpoint/2010/main" val="894077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lnSpcReduction="10000"/>
          </a:bodyPr>
          <a:lstStyle/>
          <a:p>
            <a:r>
              <a:rPr lang="hr-HR" dirty="0"/>
              <a:t>T</a:t>
            </a:r>
            <a:r>
              <a:rPr lang="en-US" dirty="0" smtClean="0"/>
              <a:t>he exercise of political power varies greatly from one to another. For example, in some countries (particularly France), the president is usually the dominant political actor; in other countries (such as Finland), there is a sometimes uneasy balance of power between the president and prime minister; in yet others (notably Ukraine), the president and parliament share powers; and finally, in others still (including Austria, Iceland, and Ireland), the president is merely a figurehead and the prime minister dominates the decision‐making process. </a:t>
            </a:r>
            <a:endParaRPr lang="hr-HR" dirty="0"/>
          </a:p>
        </p:txBody>
      </p:sp>
    </p:spTree>
    <p:extLst>
      <p:ext uri="{BB962C8B-B14F-4D97-AF65-F5344CB8AC3E}">
        <p14:creationId xmlns:p14="http://schemas.microsoft.com/office/powerpoint/2010/main" val="736441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Non-representative government</a:t>
            </a:r>
            <a:endParaRPr lang="en-US" dirty="0"/>
          </a:p>
        </p:txBody>
      </p:sp>
      <p:sp>
        <p:nvSpPr>
          <p:cNvPr id="3" name="Content Placeholder 2"/>
          <p:cNvSpPr>
            <a:spLocks noGrp="1"/>
          </p:cNvSpPr>
          <p:nvPr>
            <p:ph idx="1"/>
          </p:nvPr>
        </p:nvSpPr>
        <p:spPr/>
        <p:txBody>
          <a:bodyPr/>
          <a:lstStyle/>
          <a:p>
            <a:r>
              <a:rPr lang="en-US" dirty="0" smtClean="0"/>
              <a:t>A non-representative government is one where the people do not get to decide who leads them. </a:t>
            </a:r>
          </a:p>
          <a:p>
            <a:r>
              <a:rPr lang="hr-HR" dirty="0" smtClean="0"/>
              <a:t>Authoritarianism and totalitarianism are general terms for non-democratic political systems ruled by an individual or a group of individuals who are not freely elected by their populations and who often exercise arbitrary power. </a:t>
            </a: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r-HR" dirty="0" smtClean="0"/>
              <a:t>T</a:t>
            </a:r>
            <a:r>
              <a:rPr lang="en-US" dirty="0" smtClean="0"/>
              <a:t>he distinction between one-actor government and autocratic governance is made. </a:t>
            </a:r>
            <a:endParaRPr lang="hr-HR" dirty="0" smtClean="0"/>
          </a:p>
          <a:p>
            <a:r>
              <a:rPr lang="hr-HR" dirty="0" smtClean="0"/>
              <a:t>One-actor government</a:t>
            </a:r>
            <a:r>
              <a:rPr lang="en-US" dirty="0" smtClean="0"/>
              <a:t> is characterized by the fact that one political actor – be it a party movement, or a leader – rules the state in the name of the whole nation. </a:t>
            </a:r>
            <a:endParaRPr lang="hr-HR"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Answer the following questions:</a:t>
            </a:r>
            <a:endParaRPr lang="en-US" dirty="0"/>
          </a:p>
        </p:txBody>
      </p:sp>
      <p:sp>
        <p:nvSpPr>
          <p:cNvPr id="3" name="Content Placeholder 2"/>
          <p:cNvSpPr>
            <a:spLocks noGrp="1"/>
          </p:cNvSpPr>
          <p:nvPr>
            <p:ph idx="1"/>
          </p:nvPr>
        </p:nvSpPr>
        <p:spPr/>
        <p:txBody>
          <a:bodyPr/>
          <a:lstStyle/>
          <a:p>
            <a:pPr lvl="0"/>
            <a:r>
              <a:rPr lang="hr-HR" dirty="0" smtClean="0"/>
              <a:t>Which political systems can you think of?</a:t>
            </a:r>
            <a:endParaRPr lang="en-US" dirty="0" smtClean="0"/>
          </a:p>
          <a:p>
            <a:pPr lvl="0"/>
            <a:r>
              <a:rPr lang="hr-HR" dirty="0" smtClean="0"/>
              <a:t>Who can be the head of state?</a:t>
            </a:r>
            <a:endParaRPr lang="en-US" dirty="0" smtClean="0"/>
          </a:p>
          <a:p>
            <a:pPr lvl="0"/>
            <a:r>
              <a:rPr lang="hr-HR" dirty="0" smtClean="0"/>
              <a:t>How would you define democracy?</a:t>
            </a:r>
            <a:endParaRPr lang="en-US" dirty="0" smtClean="0"/>
          </a:p>
          <a:p>
            <a:pPr lvl="0"/>
            <a:r>
              <a:rPr lang="hr-HR" dirty="0" smtClean="0"/>
              <a:t>What are the basic democratic values?</a:t>
            </a:r>
            <a:endParaRPr lang="en-US" dirty="0" smtClean="0"/>
          </a:p>
          <a:p>
            <a:pPr lvl="0"/>
            <a:r>
              <a:rPr lang="hr-HR" dirty="0" smtClean="0"/>
              <a:t>Which European countries are monarchies?</a:t>
            </a:r>
            <a:endParaRPr lang="en-US" dirty="0" smtClean="0"/>
          </a:p>
          <a:p>
            <a:pPr lvl="0"/>
            <a:r>
              <a:rPr lang="hr-HR" dirty="0" smtClean="0"/>
              <a:t>What are the advantages and disadvantages of a monarch?</a:t>
            </a: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Single</a:t>
            </a:r>
            <a:r>
              <a:rPr lang="hr-HR" dirty="0" smtClean="0"/>
              <a:t>-</a:t>
            </a:r>
            <a:r>
              <a:rPr lang="hr-HR" dirty="0" err="1" smtClean="0"/>
              <a:t>party</a:t>
            </a:r>
            <a:r>
              <a:rPr lang="hr-HR" dirty="0" smtClean="0"/>
              <a:t> </a:t>
            </a:r>
            <a:r>
              <a:rPr lang="hr-HR" dirty="0" err="1" smtClean="0"/>
              <a:t>government</a:t>
            </a:r>
            <a:endParaRPr lang="hr-HR" dirty="0"/>
          </a:p>
        </p:txBody>
      </p:sp>
      <p:sp>
        <p:nvSpPr>
          <p:cNvPr id="3" name="Content Placeholder 2"/>
          <p:cNvSpPr>
            <a:spLocks noGrp="1"/>
          </p:cNvSpPr>
          <p:nvPr>
            <p:ph idx="1"/>
          </p:nvPr>
        </p:nvSpPr>
        <p:spPr/>
        <p:txBody>
          <a:bodyPr/>
          <a:lstStyle/>
          <a:p>
            <a:r>
              <a:rPr lang="en-US" dirty="0" smtClean="0"/>
              <a:t> A one-party state, single-party state, one-party system, single-party system is a type of state in which one political party has the right to form the government, usually based on the existing constitution.</a:t>
            </a:r>
            <a:r>
              <a:rPr lang="hr-HR" dirty="0" smtClean="0"/>
              <a:t> </a:t>
            </a:r>
          </a:p>
          <a:p>
            <a:r>
              <a:rPr lang="hr-HR" dirty="0" smtClean="0"/>
              <a:t>China </a:t>
            </a:r>
          </a:p>
          <a:p>
            <a:r>
              <a:rPr lang="hr-HR" dirty="0" smtClean="0">
                <a:hlinkClick r:id="rId2"/>
              </a:rPr>
              <a:t>https://www.youtube.com/watch?v=fgor9fmA6po</a:t>
            </a:r>
            <a:r>
              <a:rPr lang="hr-HR" dirty="0" smtClean="0"/>
              <a:t> </a:t>
            </a:r>
            <a:endParaRPr lang="hr-HR" dirty="0"/>
          </a:p>
        </p:txBody>
      </p:sp>
    </p:spTree>
    <p:extLst>
      <p:ext uri="{BB962C8B-B14F-4D97-AF65-F5344CB8AC3E}">
        <p14:creationId xmlns:p14="http://schemas.microsoft.com/office/powerpoint/2010/main" val="1026069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Autocratic</a:t>
            </a:r>
            <a:r>
              <a:rPr lang="hr-HR" dirty="0" smtClean="0"/>
              <a:t> </a:t>
            </a:r>
            <a:r>
              <a:rPr lang="hr-HR" dirty="0" err="1" smtClean="0"/>
              <a:t>governance</a:t>
            </a:r>
            <a:endParaRPr lang="hr-HR" dirty="0"/>
          </a:p>
        </p:txBody>
      </p:sp>
      <p:sp>
        <p:nvSpPr>
          <p:cNvPr id="3" name="Content Placeholder 2"/>
          <p:cNvSpPr>
            <a:spLocks noGrp="1"/>
          </p:cNvSpPr>
          <p:nvPr>
            <p:ph idx="1"/>
          </p:nvPr>
        </p:nvSpPr>
        <p:spPr/>
        <p:txBody>
          <a:bodyPr/>
          <a:lstStyle/>
          <a:p>
            <a:r>
              <a:rPr lang="hr-HR" dirty="0" err="1" smtClean="0"/>
              <a:t>Autocratic</a:t>
            </a:r>
            <a:r>
              <a:rPr lang="hr-HR" dirty="0" smtClean="0"/>
              <a:t> </a:t>
            </a:r>
            <a:r>
              <a:rPr lang="hr-HR" dirty="0" err="1" smtClean="0"/>
              <a:t>governance</a:t>
            </a:r>
            <a:r>
              <a:rPr lang="hr-HR" dirty="0" smtClean="0"/>
              <a:t> </a:t>
            </a:r>
            <a:r>
              <a:rPr lang="en-US" dirty="0" smtClean="0"/>
              <a:t>can be characterized by one political actor who rules but not in the name of the collective interest. The same line of reasoning can be applied to military and religious rule. </a:t>
            </a:r>
            <a:r>
              <a:rPr lang="hr-HR" dirty="0" smtClean="0"/>
              <a:t>  </a:t>
            </a:r>
            <a:endParaRPr lang="hr-HR" dirty="0"/>
          </a:p>
        </p:txBody>
      </p:sp>
    </p:spTree>
    <p:extLst>
      <p:ext uri="{BB962C8B-B14F-4D97-AF65-F5344CB8AC3E}">
        <p14:creationId xmlns:p14="http://schemas.microsoft.com/office/powerpoint/2010/main" val="1742485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Unitary and federal government</a:t>
            </a:r>
            <a:endParaRPr lang="en-US" dirty="0"/>
          </a:p>
        </p:txBody>
      </p:sp>
      <p:sp>
        <p:nvSpPr>
          <p:cNvPr id="3" name="Content Placeholder 2"/>
          <p:cNvSpPr>
            <a:spLocks noGrp="1"/>
          </p:cNvSpPr>
          <p:nvPr>
            <p:ph idx="1"/>
          </p:nvPr>
        </p:nvSpPr>
        <p:spPr/>
        <p:txBody>
          <a:bodyPr/>
          <a:lstStyle/>
          <a:p>
            <a:r>
              <a:rPr lang="en-GB" dirty="0" smtClean="0"/>
              <a:t>A </a:t>
            </a:r>
            <a:r>
              <a:rPr lang="en-GB" b="1" dirty="0" smtClean="0"/>
              <a:t>unitary state</a:t>
            </a:r>
            <a:r>
              <a:rPr lang="en-GB" dirty="0" smtClean="0"/>
              <a:t> is a state governed as a single power in which the central government is ultimately supreme and any administrative divisions (sub-national units) exercise only the powers that the central government chooses to delegate.</a:t>
            </a:r>
            <a:endParaRPr lang="en-US" dirty="0" smtClean="0"/>
          </a:p>
          <a:p>
            <a:r>
              <a:rPr lang="en-GB" dirty="0" smtClean="0"/>
              <a:t>A </a:t>
            </a:r>
            <a:r>
              <a:rPr lang="en-GB" b="1" dirty="0" smtClean="0"/>
              <a:t>federal government</a:t>
            </a:r>
            <a:r>
              <a:rPr lang="en-GB" dirty="0" smtClean="0"/>
              <a:t> is a system of dividing up power between a central national government and state governments that are connected to one another by the national government. </a:t>
            </a:r>
            <a:r>
              <a:rPr lang="hr-HR"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i="1" dirty="0" err="1" smtClean="0"/>
              <a:t>Answer</a:t>
            </a:r>
            <a:r>
              <a:rPr lang="hr-HR" sz="3200" b="1" i="1" dirty="0" smtClean="0"/>
              <a:t> </a:t>
            </a:r>
            <a:r>
              <a:rPr lang="hr-HR" sz="3200" b="1" i="1" dirty="0" err="1" smtClean="0"/>
              <a:t>the</a:t>
            </a:r>
            <a:r>
              <a:rPr lang="hr-HR" sz="3200" b="1" i="1" dirty="0" smtClean="0"/>
              <a:t> </a:t>
            </a:r>
            <a:r>
              <a:rPr lang="hr-HR" sz="3200" b="1" i="1" dirty="0" err="1" smtClean="0"/>
              <a:t>following</a:t>
            </a:r>
            <a:r>
              <a:rPr lang="hr-HR" sz="3200" b="1" i="1" dirty="0" smtClean="0"/>
              <a:t> </a:t>
            </a:r>
            <a:r>
              <a:rPr lang="hr-HR" sz="3200" b="1" i="1" dirty="0" err="1" smtClean="0"/>
              <a:t>questions</a:t>
            </a:r>
            <a:r>
              <a:rPr lang="hr-HR" sz="3200" b="1" i="1" dirty="0" smtClean="0"/>
              <a:t>:</a:t>
            </a:r>
            <a:endParaRPr lang="hr-HR" sz="3200" b="1"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1.	What is a political system?</a:t>
            </a:r>
          </a:p>
          <a:p>
            <a:pPr marL="0" indent="0">
              <a:buNone/>
            </a:pPr>
            <a:r>
              <a:rPr lang="en-US" dirty="0" smtClean="0"/>
              <a:t>2.	Which four types can be distinguished within </a:t>
            </a:r>
            <a:r>
              <a:rPr lang="hr-HR" dirty="0" smtClean="0"/>
              <a:t>	</a:t>
            </a:r>
            <a:r>
              <a:rPr lang="en-US" dirty="0" smtClean="0"/>
              <a:t>representative system of government?</a:t>
            </a:r>
          </a:p>
          <a:p>
            <a:pPr marL="0" indent="0">
              <a:buNone/>
            </a:pPr>
            <a:r>
              <a:rPr lang="en-US" dirty="0" smtClean="0"/>
              <a:t>3.	In which part of the world is the parliamentary </a:t>
            </a:r>
            <a:r>
              <a:rPr lang="hr-HR" dirty="0" smtClean="0"/>
              <a:t>	</a:t>
            </a:r>
            <a:r>
              <a:rPr lang="en-US" dirty="0" smtClean="0"/>
              <a:t>type </a:t>
            </a:r>
            <a:r>
              <a:rPr lang="hr-HR" dirty="0" smtClean="0"/>
              <a:t>	</a:t>
            </a:r>
            <a:r>
              <a:rPr lang="en-US" dirty="0" smtClean="0"/>
              <a:t>of representative government dominant?</a:t>
            </a:r>
          </a:p>
          <a:p>
            <a:pPr marL="0" indent="0">
              <a:buNone/>
            </a:pPr>
            <a:r>
              <a:rPr lang="en-US" dirty="0" smtClean="0"/>
              <a:t>4.	What is the foremost feature of presidential </a:t>
            </a:r>
            <a:r>
              <a:rPr lang="hr-HR" dirty="0" smtClean="0"/>
              <a:t>	</a:t>
            </a:r>
            <a:r>
              <a:rPr lang="en-US" dirty="0" smtClean="0"/>
              <a:t>government?</a:t>
            </a:r>
          </a:p>
          <a:p>
            <a:pPr marL="0" indent="0">
              <a:buNone/>
            </a:pPr>
            <a:r>
              <a:rPr lang="en-US" dirty="0" smtClean="0"/>
              <a:t>5.	What is the role of a head of state in parliamentary </a:t>
            </a:r>
            <a:r>
              <a:rPr lang="hr-HR" dirty="0" smtClean="0"/>
              <a:t>	</a:t>
            </a:r>
            <a:r>
              <a:rPr lang="en-US" dirty="0" smtClean="0"/>
              <a:t>government?</a:t>
            </a:r>
          </a:p>
          <a:p>
            <a:pPr marL="0" indent="0">
              <a:buNone/>
            </a:pPr>
            <a:r>
              <a:rPr lang="en-US" dirty="0" smtClean="0"/>
              <a:t>6.	Which type of government is perceived as an </a:t>
            </a:r>
            <a:r>
              <a:rPr lang="hr-HR" dirty="0" smtClean="0"/>
              <a:t>	</a:t>
            </a:r>
            <a:r>
              <a:rPr lang="en-US" dirty="0" smtClean="0"/>
              <a:t>alternative to both </a:t>
            </a:r>
            <a:r>
              <a:rPr lang="en-US" dirty="0" err="1" smtClean="0"/>
              <a:t>presidentialism</a:t>
            </a:r>
            <a:r>
              <a:rPr lang="en-US" dirty="0" smtClean="0"/>
              <a:t> and </a:t>
            </a:r>
            <a:r>
              <a:rPr lang="hr-HR" dirty="0" smtClean="0"/>
              <a:t>	</a:t>
            </a:r>
            <a:r>
              <a:rPr lang="en-US" dirty="0" err="1" smtClean="0"/>
              <a:t>parliamentarism</a:t>
            </a:r>
            <a:r>
              <a:rPr lang="en-US" dirty="0" smtClean="0"/>
              <a:t>?</a:t>
            </a:r>
          </a:p>
          <a:p>
            <a:endParaRPr lang="hr-HR" dirty="0"/>
          </a:p>
        </p:txBody>
      </p:sp>
    </p:spTree>
    <p:extLst>
      <p:ext uri="{BB962C8B-B14F-4D97-AF65-F5344CB8AC3E}">
        <p14:creationId xmlns:p14="http://schemas.microsoft.com/office/powerpoint/2010/main" val="1656282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i="1" dirty="0" smtClean="0"/>
              <a:t>Match the adjectives in the left column with the nouns or nominal phrases from the right column:</a:t>
            </a:r>
            <a:endParaRPr lang="hr-HR" sz="3200" b="1" i="1" dirty="0"/>
          </a:p>
        </p:txBody>
      </p:sp>
      <p:graphicFrame>
        <p:nvGraphicFramePr>
          <p:cNvPr id="4" name="Content Placeholder 3"/>
          <p:cNvGraphicFramePr>
            <a:graphicFrameLocks noGrp="1"/>
          </p:cNvGraphicFramePr>
          <p:nvPr>
            <p:ph idx="1"/>
          </p:nvPr>
        </p:nvGraphicFramePr>
        <p:xfrm>
          <a:off x="1517015" y="2765901"/>
          <a:ext cx="6109970" cy="1960376"/>
        </p:xfrm>
        <a:graphic>
          <a:graphicData uri="http://schemas.openxmlformats.org/drawingml/2006/table">
            <a:tbl>
              <a:tblPr firstRow="1" firstCol="1" bandRow="1">
                <a:tableStyleId>{5C22544A-7EE6-4342-B048-85BDC9FD1C3A}</a:tableStyleId>
              </a:tblPr>
              <a:tblGrid>
                <a:gridCol w="3054985">
                  <a:extLst>
                    <a:ext uri="{9D8B030D-6E8A-4147-A177-3AD203B41FA5}">
                      <a16:colId xmlns:a16="http://schemas.microsoft.com/office/drawing/2014/main" val="20000"/>
                    </a:ext>
                  </a:extLst>
                </a:gridCol>
                <a:gridCol w="3054985">
                  <a:extLst>
                    <a:ext uri="{9D8B030D-6E8A-4147-A177-3AD203B41FA5}">
                      <a16:colId xmlns:a16="http://schemas.microsoft.com/office/drawing/2014/main" val="20001"/>
                    </a:ext>
                  </a:extLst>
                </a:gridCol>
              </a:tblGrid>
              <a:tr h="0">
                <a:tc>
                  <a:txBody>
                    <a:bodyPr/>
                    <a:lstStyle/>
                    <a:p>
                      <a:pPr marL="342900" lvl="0" indent="-342900" algn="just">
                        <a:lnSpc>
                          <a:spcPct val="150000"/>
                        </a:lnSpc>
                        <a:spcAft>
                          <a:spcPts val="0"/>
                        </a:spcAft>
                        <a:buFont typeface="+mj-lt"/>
                        <a:buNone/>
                      </a:pPr>
                      <a:r>
                        <a:rPr lang="hr-HR" sz="1200" baseline="0" dirty="0" smtClean="0">
                          <a:effectLst/>
                        </a:rPr>
                        <a:t>1. L</a:t>
                      </a:r>
                      <a:r>
                        <a:rPr lang="en-GB" sz="1200" dirty="0" err="1" smtClean="0">
                          <a:effectLst/>
                        </a:rPr>
                        <a:t>egal</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a. </a:t>
                      </a:r>
                      <a:r>
                        <a:rPr lang="en-GB" sz="1200" dirty="0" smtClean="0">
                          <a:effectLst/>
                        </a:rPr>
                        <a:t>presidency</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0"/>
                  </a:ext>
                </a:extLst>
              </a:tr>
              <a:tr h="0">
                <a:tc>
                  <a:txBody>
                    <a:bodyPr/>
                    <a:lstStyle/>
                    <a:p>
                      <a:pPr marL="342900" lvl="0" indent="-342900" algn="just">
                        <a:lnSpc>
                          <a:spcPct val="150000"/>
                        </a:lnSpc>
                        <a:spcAft>
                          <a:spcPts val="0"/>
                        </a:spcAft>
                        <a:buFont typeface="+mj-lt"/>
                        <a:buNone/>
                      </a:pPr>
                      <a:r>
                        <a:rPr lang="hr-HR" sz="1200" dirty="0" smtClean="0">
                          <a:effectLst/>
                        </a:rPr>
                        <a:t>2. P</a:t>
                      </a:r>
                      <a:r>
                        <a:rPr lang="en-GB" sz="1200" dirty="0" err="1" smtClean="0">
                          <a:effectLst/>
                        </a:rPr>
                        <a:t>olitical</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b. </a:t>
                      </a:r>
                      <a:r>
                        <a:rPr lang="en-GB" sz="1200" dirty="0" smtClean="0">
                          <a:effectLst/>
                        </a:rPr>
                        <a:t>democracies</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1"/>
                  </a:ext>
                </a:extLst>
              </a:tr>
              <a:tr h="0">
                <a:tc>
                  <a:txBody>
                    <a:bodyPr/>
                    <a:lstStyle/>
                    <a:p>
                      <a:pPr marL="342900" lvl="0" indent="-342900" algn="just">
                        <a:lnSpc>
                          <a:spcPct val="150000"/>
                        </a:lnSpc>
                        <a:spcAft>
                          <a:spcPts val="0"/>
                        </a:spcAft>
                        <a:buFont typeface="+mj-lt"/>
                        <a:buNone/>
                      </a:pPr>
                      <a:r>
                        <a:rPr lang="hr-HR" sz="1200" dirty="0" smtClean="0">
                          <a:effectLst/>
                        </a:rPr>
                        <a:t>3. </a:t>
                      </a:r>
                      <a:r>
                        <a:rPr lang="en-GB" sz="1200" dirty="0" smtClean="0">
                          <a:effectLst/>
                        </a:rPr>
                        <a:t>Representative</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c.  </a:t>
                      </a:r>
                      <a:r>
                        <a:rPr lang="en-GB" sz="1200" dirty="0" smtClean="0">
                          <a:effectLst/>
                        </a:rPr>
                        <a:t>assembly</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2"/>
                  </a:ext>
                </a:extLst>
              </a:tr>
              <a:tr h="0">
                <a:tc>
                  <a:txBody>
                    <a:bodyPr/>
                    <a:lstStyle/>
                    <a:p>
                      <a:pPr marL="342900" lvl="0" indent="-342900" algn="just">
                        <a:lnSpc>
                          <a:spcPct val="150000"/>
                        </a:lnSpc>
                        <a:spcAft>
                          <a:spcPts val="0"/>
                        </a:spcAft>
                        <a:buFont typeface="+mj-lt"/>
                        <a:buNone/>
                      </a:pPr>
                      <a:r>
                        <a:rPr lang="hr-HR" sz="1200" dirty="0" smtClean="0">
                          <a:effectLst/>
                        </a:rPr>
                        <a:t>4.</a:t>
                      </a:r>
                      <a:r>
                        <a:rPr lang="en-GB" sz="1200" dirty="0" smtClean="0">
                          <a:effectLst/>
                        </a:rPr>
                        <a:t>Symbolic</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d. </a:t>
                      </a:r>
                      <a:r>
                        <a:rPr lang="en-GB" sz="1200" dirty="0" smtClean="0">
                          <a:effectLst/>
                        </a:rPr>
                        <a:t>powers</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3"/>
                  </a:ext>
                </a:extLst>
              </a:tr>
              <a:tr h="0">
                <a:tc>
                  <a:txBody>
                    <a:bodyPr/>
                    <a:lstStyle/>
                    <a:p>
                      <a:pPr marL="342900" lvl="0" indent="-342900" algn="just">
                        <a:lnSpc>
                          <a:spcPct val="150000"/>
                        </a:lnSpc>
                        <a:spcAft>
                          <a:spcPts val="0"/>
                        </a:spcAft>
                        <a:buFont typeface="+mj-lt"/>
                        <a:buNone/>
                      </a:pPr>
                      <a:r>
                        <a:rPr lang="hr-HR" sz="1200" dirty="0" smtClean="0">
                          <a:effectLst/>
                        </a:rPr>
                        <a:t>5.</a:t>
                      </a:r>
                      <a:r>
                        <a:rPr lang="en-GB" sz="1200" dirty="0" smtClean="0">
                          <a:effectLst/>
                        </a:rPr>
                        <a:t>Popular</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e. </a:t>
                      </a:r>
                      <a:r>
                        <a:rPr lang="en-GB" sz="1200" dirty="0" smtClean="0">
                          <a:effectLst/>
                        </a:rPr>
                        <a:t>environment</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4"/>
                  </a:ext>
                </a:extLst>
              </a:tr>
              <a:tr h="0">
                <a:tc>
                  <a:txBody>
                    <a:bodyPr/>
                    <a:lstStyle/>
                    <a:p>
                      <a:pPr marL="342900" lvl="0" indent="-342900" algn="just">
                        <a:lnSpc>
                          <a:spcPct val="150000"/>
                        </a:lnSpc>
                        <a:spcAft>
                          <a:spcPts val="0"/>
                        </a:spcAft>
                        <a:buFont typeface="+mj-lt"/>
                        <a:buNone/>
                      </a:pPr>
                      <a:r>
                        <a:rPr lang="hr-HR" sz="1200" dirty="0" smtClean="0">
                          <a:effectLst/>
                        </a:rPr>
                        <a:t>6. </a:t>
                      </a:r>
                      <a:r>
                        <a:rPr lang="en-GB" sz="1200" dirty="0" smtClean="0">
                          <a:effectLst/>
                        </a:rPr>
                        <a:t>Consolidated</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f. </a:t>
                      </a:r>
                      <a:r>
                        <a:rPr lang="en-GB" sz="1200" dirty="0" smtClean="0">
                          <a:effectLst/>
                        </a:rPr>
                        <a:t>system </a:t>
                      </a:r>
                      <a:r>
                        <a:rPr lang="en-GB" sz="1200" dirty="0">
                          <a:effectLst/>
                        </a:rPr>
                        <a:t>of government</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5"/>
                  </a:ext>
                </a:extLst>
              </a:tr>
              <a:tr h="0">
                <a:tc>
                  <a:txBody>
                    <a:bodyPr/>
                    <a:lstStyle/>
                    <a:p>
                      <a:pPr marL="342900" lvl="0" indent="-342900" algn="just">
                        <a:lnSpc>
                          <a:spcPct val="150000"/>
                        </a:lnSpc>
                        <a:spcAft>
                          <a:spcPts val="0"/>
                        </a:spcAft>
                        <a:buFont typeface="+mj-lt"/>
                        <a:buNone/>
                      </a:pPr>
                      <a:r>
                        <a:rPr lang="hr-HR" sz="1200" dirty="0" smtClean="0">
                          <a:effectLst/>
                        </a:rPr>
                        <a:t>7. </a:t>
                      </a:r>
                      <a:r>
                        <a:rPr lang="en-GB" sz="1200" dirty="0" smtClean="0">
                          <a:effectLst/>
                        </a:rPr>
                        <a:t>Legislative</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g. </a:t>
                      </a:r>
                      <a:r>
                        <a:rPr lang="en-GB" sz="1200" dirty="0" smtClean="0">
                          <a:effectLst/>
                        </a:rPr>
                        <a:t>election</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6"/>
                  </a:ext>
                </a:extLst>
              </a:tr>
              <a:tr h="0">
                <a:tc>
                  <a:txBody>
                    <a:bodyPr/>
                    <a:lstStyle/>
                    <a:p>
                      <a:pPr marL="342900" lvl="0" indent="-342900" algn="just">
                        <a:lnSpc>
                          <a:spcPct val="150000"/>
                        </a:lnSpc>
                        <a:spcAft>
                          <a:spcPts val="0"/>
                        </a:spcAft>
                        <a:buFont typeface="+mj-lt"/>
                        <a:buNone/>
                      </a:pPr>
                      <a:r>
                        <a:rPr lang="hr-HR" sz="1200" dirty="0" smtClean="0">
                          <a:effectLst/>
                        </a:rPr>
                        <a:t>8. </a:t>
                      </a:r>
                      <a:r>
                        <a:rPr lang="en-GB" sz="1200" dirty="0" smtClean="0">
                          <a:effectLst/>
                        </a:rPr>
                        <a:t>elected</a:t>
                      </a:r>
                      <a:endParaRPr lang="hr-HR" sz="1200" dirty="0">
                        <a:effectLst/>
                        <a:latin typeface="Times New Roman"/>
                        <a:ea typeface="Calibri"/>
                      </a:endParaRPr>
                    </a:p>
                  </a:txBody>
                  <a:tcPr marL="68580" marR="68580" marT="0" marB="0"/>
                </a:tc>
                <a:tc>
                  <a:txBody>
                    <a:bodyPr/>
                    <a:lstStyle/>
                    <a:p>
                      <a:pPr marL="342900" lvl="0" indent="-342900" algn="just">
                        <a:lnSpc>
                          <a:spcPct val="150000"/>
                        </a:lnSpc>
                        <a:spcAft>
                          <a:spcPts val="0"/>
                        </a:spcAft>
                        <a:buFont typeface="+mj-lt"/>
                        <a:buNone/>
                      </a:pPr>
                      <a:r>
                        <a:rPr lang="hr-HR" sz="1200" dirty="0" smtClean="0">
                          <a:effectLst/>
                        </a:rPr>
                        <a:t>h. </a:t>
                      </a:r>
                      <a:r>
                        <a:rPr lang="en-GB" sz="1200" dirty="0" smtClean="0">
                          <a:effectLst/>
                        </a:rPr>
                        <a:t>system</a:t>
                      </a:r>
                      <a:endParaRPr lang="hr-HR" sz="1200" dirty="0">
                        <a:effectLst/>
                        <a:latin typeface="Times New Roman"/>
                        <a:ea typeface="Calibri"/>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21761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t>Complete the paragraph with the words below:</a:t>
            </a:r>
            <a:endParaRPr lang="hr-HR" sz="3200" b="1" i="1" dirty="0"/>
          </a:p>
        </p:txBody>
      </p:sp>
      <p:sp>
        <p:nvSpPr>
          <p:cNvPr id="3" name="Content Placeholder 2"/>
          <p:cNvSpPr>
            <a:spLocks noGrp="1"/>
          </p:cNvSpPr>
          <p:nvPr>
            <p:ph idx="1"/>
          </p:nvPr>
        </p:nvSpPr>
        <p:spPr/>
        <p:txBody>
          <a:bodyPr>
            <a:normAutofit fontScale="92500" lnSpcReduction="20000"/>
          </a:bodyPr>
          <a:lstStyle/>
          <a:p>
            <a:pPr marL="0" indent="0">
              <a:buNone/>
            </a:pPr>
            <a:r>
              <a:rPr lang="en-US" i="1" dirty="0" smtClean="0"/>
              <a:t>election, executive, sovereignty, legislative, legislature, president</a:t>
            </a:r>
          </a:p>
          <a:p>
            <a:pPr marL="0" indent="0">
              <a:buNone/>
            </a:pPr>
            <a:endParaRPr lang="en-US" dirty="0" smtClean="0"/>
          </a:p>
          <a:p>
            <a:pPr marL="0" indent="0">
              <a:buNone/>
            </a:pPr>
            <a:r>
              <a:rPr lang="en-US" dirty="0" smtClean="0"/>
              <a:t>Although most states have a ____________ as head of state, in most cases, the presidency is merely symbolic, and its main function is to represent the ________ of the nation and government. In other systems, however, for example the United States, the president has been assigned the role of _______________ (as head of government), and the related power is separated from the ____________ powers of the elected assembly. In most cases, the executive head of state cannot be removed by the ________________ and derives his or her legitimacy from popular ______________ to office.</a:t>
            </a:r>
          </a:p>
          <a:p>
            <a:endParaRPr lang="hr-HR" dirty="0"/>
          </a:p>
        </p:txBody>
      </p:sp>
    </p:spTree>
    <p:extLst>
      <p:ext uri="{BB962C8B-B14F-4D97-AF65-F5344CB8AC3E}">
        <p14:creationId xmlns:p14="http://schemas.microsoft.com/office/powerpoint/2010/main" val="1072164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i="1" dirty="0" smtClean="0"/>
              <a:t>Fill in the appropriate verbs to complete the following statements:</a:t>
            </a:r>
            <a:endParaRPr lang="en-US" sz="3200" dirty="0"/>
          </a:p>
        </p:txBody>
      </p:sp>
      <p:sp>
        <p:nvSpPr>
          <p:cNvPr id="3" name="Content Placeholder 2"/>
          <p:cNvSpPr>
            <a:spLocks noGrp="1"/>
          </p:cNvSpPr>
          <p:nvPr>
            <p:ph idx="1"/>
          </p:nvPr>
        </p:nvSpPr>
        <p:spPr/>
        <p:txBody>
          <a:bodyPr>
            <a:normAutofit fontScale="77500" lnSpcReduction="20000"/>
          </a:bodyPr>
          <a:lstStyle/>
          <a:p>
            <a:pPr lvl="0"/>
            <a:r>
              <a:rPr lang="en-GB" dirty="0" smtClean="0"/>
              <a:t>In many states the main function of the presidency is to ____________ the sovereignty of the nation and government.</a:t>
            </a:r>
            <a:endParaRPr lang="en-US" dirty="0" smtClean="0"/>
          </a:p>
          <a:p>
            <a:pPr lvl="0"/>
            <a:r>
              <a:rPr lang="en-GB" dirty="0" smtClean="0"/>
              <a:t>In a presidential type of government, the one-person executive _______________ the politics of government.</a:t>
            </a:r>
            <a:endParaRPr lang="en-US" dirty="0" smtClean="0"/>
          </a:p>
          <a:p>
            <a:pPr lvl="0"/>
            <a:r>
              <a:rPr lang="en-GB" dirty="0" smtClean="0"/>
              <a:t>In a parliamentary system the people _____________ representatives who form the legislature.</a:t>
            </a:r>
            <a:endParaRPr lang="en-US" dirty="0" smtClean="0"/>
          </a:p>
          <a:p>
            <a:pPr lvl="0"/>
            <a:r>
              <a:rPr lang="en-GB" dirty="0" smtClean="0"/>
              <a:t>In a coalition government a combination of parties ____________ a government that is supported by a majority in parliament.</a:t>
            </a:r>
            <a:endParaRPr lang="en-US" dirty="0" smtClean="0"/>
          </a:p>
          <a:p>
            <a:pPr lvl="0"/>
            <a:r>
              <a:rPr lang="en-GB" dirty="0" smtClean="0"/>
              <a:t>In a semi-presidential type of government the electorate __________ a more direct influence on both the executive and the legislative than in other types of representative government.</a:t>
            </a:r>
            <a:endParaRPr lang="en-US" dirty="0" smtClean="0"/>
          </a:p>
          <a:p>
            <a:pPr lvl="0"/>
            <a:r>
              <a:rPr lang="en-GB" dirty="0" smtClean="0"/>
              <a:t>Autocratic governments can be characterized by one political actor who __________ but not in the name of the collective interest.</a:t>
            </a:r>
            <a:endParaRPr lang="en-US" dirty="0" smtClean="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smtClean="0"/>
              <a:t>Match the term with its definition:</a:t>
            </a:r>
            <a:endParaRPr lang="en-US" i="1" dirty="0"/>
          </a:p>
        </p:txBody>
      </p:sp>
      <p:graphicFrame>
        <p:nvGraphicFramePr>
          <p:cNvPr id="4" name="Content Placeholder 3"/>
          <p:cNvGraphicFramePr>
            <a:graphicFrameLocks noGrp="1"/>
          </p:cNvGraphicFramePr>
          <p:nvPr>
            <p:ph idx="1"/>
          </p:nvPr>
        </p:nvGraphicFramePr>
        <p:xfrm>
          <a:off x="457200" y="1935163"/>
          <a:ext cx="8229600" cy="24561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marL="342900" marR="0" lvl="0" indent="-342900" algn="just">
                        <a:lnSpc>
                          <a:spcPct val="115000"/>
                        </a:lnSpc>
                        <a:spcBef>
                          <a:spcPts val="0"/>
                        </a:spcBef>
                        <a:spcAft>
                          <a:spcPts val="0"/>
                        </a:spcAft>
                        <a:buFont typeface="+mj-lt"/>
                        <a:buNone/>
                      </a:pPr>
                      <a:r>
                        <a:rPr lang="hr-HR" sz="1200" dirty="0" smtClean="0">
                          <a:latin typeface="Times New Roman"/>
                          <a:ea typeface="Calibri"/>
                          <a:cs typeface="Times New Roman"/>
                        </a:rPr>
                        <a:t>D</a:t>
                      </a:r>
                      <a:r>
                        <a:rPr lang="en-GB" sz="1200" dirty="0" err="1" smtClean="0">
                          <a:latin typeface="Times New Roman"/>
                          <a:ea typeface="Calibri"/>
                          <a:cs typeface="Times New Roman"/>
                        </a:rPr>
                        <a:t>emocracy</a:t>
                      </a:r>
                      <a:endParaRPr lang="en-US" sz="1200" dirty="0">
                        <a:latin typeface="Times New Roman"/>
                        <a:ea typeface="Calibri"/>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AutoNum type="alphaLcPeriod"/>
                      </a:pPr>
                      <a:r>
                        <a:rPr lang="hr-HR" sz="1200">
                          <a:latin typeface="Times New Roman"/>
                          <a:ea typeface="Calibri"/>
                          <a:cs typeface="Times New Roman"/>
                        </a:rPr>
                        <a:t>a system of dividing up power between a central national government and state governments</a:t>
                      </a:r>
                      <a:endParaRPr lang="en-US" sz="1200">
                        <a:latin typeface="Times New Roman"/>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342900" marR="0" lvl="0" indent="-342900" algn="just">
                        <a:lnSpc>
                          <a:spcPct val="115000"/>
                        </a:lnSpc>
                        <a:spcBef>
                          <a:spcPts val="0"/>
                        </a:spcBef>
                        <a:spcAft>
                          <a:spcPts val="0"/>
                        </a:spcAft>
                        <a:buFont typeface="+mj-lt"/>
                        <a:buNone/>
                      </a:pPr>
                      <a:r>
                        <a:rPr lang="en-GB" sz="1200" dirty="0">
                          <a:latin typeface="Times New Roman"/>
                          <a:ea typeface="Calibri"/>
                          <a:cs typeface="Times New Roman"/>
                        </a:rPr>
                        <a:t>Republic</a:t>
                      </a:r>
                      <a:endParaRPr lang="en-US" sz="1200" dirty="0">
                        <a:latin typeface="Times New Roman"/>
                        <a:ea typeface="Calibri"/>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None/>
                      </a:pPr>
                      <a:r>
                        <a:rPr lang="hr-HR" sz="1200" dirty="0" smtClean="0">
                          <a:latin typeface="Times New Roman"/>
                          <a:ea typeface="Calibri"/>
                          <a:cs typeface="Times New Roman"/>
                        </a:rPr>
                        <a:t>b.     a</a:t>
                      </a:r>
                      <a:r>
                        <a:rPr lang="en-GB" sz="1200" dirty="0" smtClean="0">
                          <a:latin typeface="Times New Roman"/>
                          <a:ea typeface="Calibri"/>
                          <a:cs typeface="Times New Roman"/>
                        </a:rPr>
                        <a:t> </a:t>
                      </a:r>
                      <a:r>
                        <a:rPr lang="en-GB" sz="1200" dirty="0">
                          <a:latin typeface="Times New Roman"/>
                          <a:ea typeface="Calibri"/>
                          <a:cs typeface="Times New Roman"/>
                        </a:rPr>
                        <a:t>political system in which an individual or group rules the country, makes most of the decisions and is not restricted by constitutions or parliament.</a:t>
                      </a:r>
                      <a:endParaRPr lang="en-US" sz="1200" dirty="0">
                        <a:latin typeface="Times New Roman"/>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342900" marR="0" lvl="0" indent="-342900" algn="just">
                        <a:lnSpc>
                          <a:spcPct val="115000"/>
                        </a:lnSpc>
                        <a:spcBef>
                          <a:spcPts val="0"/>
                        </a:spcBef>
                        <a:spcAft>
                          <a:spcPts val="0"/>
                        </a:spcAft>
                        <a:buFont typeface="+mj-lt"/>
                        <a:buNone/>
                      </a:pPr>
                      <a:r>
                        <a:rPr lang="en-GB" sz="1200" dirty="0">
                          <a:latin typeface="Times New Roman"/>
                          <a:ea typeface="Calibri"/>
                          <a:cs typeface="Times New Roman"/>
                        </a:rPr>
                        <a:t>Constitutional Monarchy</a:t>
                      </a:r>
                      <a:endParaRPr lang="en-US" sz="1200" dirty="0">
                        <a:latin typeface="Times New Roman"/>
                        <a:ea typeface="Calibri"/>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None/>
                      </a:pPr>
                      <a:r>
                        <a:rPr lang="hr-HR" sz="1200" dirty="0" smtClean="0">
                          <a:latin typeface="Times New Roman"/>
                          <a:ea typeface="Times New Roman"/>
                          <a:cs typeface="Times New Roman"/>
                        </a:rPr>
                        <a:t>c.  a</a:t>
                      </a:r>
                      <a:r>
                        <a:rPr lang="en-GB" sz="1200" dirty="0" smtClean="0">
                          <a:latin typeface="Times New Roman"/>
                          <a:ea typeface="Times New Roman"/>
                          <a:cs typeface="Times New Roman"/>
                        </a:rPr>
                        <a:t> </a:t>
                      </a:r>
                      <a:r>
                        <a:rPr lang="en-GB" sz="1200" dirty="0">
                          <a:latin typeface="Times New Roman"/>
                          <a:ea typeface="Times New Roman"/>
                          <a:cs typeface="Times New Roman"/>
                        </a:rPr>
                        <a:t>political system that allows for each individual to participate.</a:t>
                      </a:r>
                      <a:endParaRPr lang="en-US" sz="1200" dirty="0">
                        <a:latin typeface="Times New Roman"/>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marL="342900" marR="0" lvl="0" indent="-342900" algn="just">
                        <a:lnSpc>
                          <a:spcPct val="115000"/>
                        </a:lnSpc>
                        <a:spcBef>
                          <a:spcPts val="0"/>
                        </a:spcBef>
                        <a:spcAft>
                          <a:spcPts val="0"/>
                        </a:spcAft>
                        <a:buFont typeface="+mj-lt"/>
                        <a:buNone/>
                      </a:pPr>
                      <a:r>
                        <a:rPr lang="en-GB" sz="1200" dirty="0">
                          <a:latin typeface="Times New Roman"/>
                          <a:ea typeface="Calibri"/>
                          <a:cs typeface="Times New Roman"/>
                        </a:rPr>
                        <a:t>Federalism</a:t>
                      </a:r>
                      <a:endParaRPr lang="en-US" sz="1200" dirty="0">
                        <a:latin typeface="Times New Roman"/>
                        <a:ea typeface="Calibri"/>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None/>
                      </a:pPr>
                      <a:r>
                        <a:rPr lang="hr-HR" sz="1200" dirty="0" smtClean="0">
                          <a:latin typeface="Times New Roman"/>
                          <a:ea typeface="Times New Roman"/>
                          <a:cs typeface="Times New Roman"/>
                        </a:rPr>
                        <a:t>d.     a</a:t>
                      </a:r>
                      <a:r>
                        <a:rPr lang="en-GB" sz="1200" dirty="0" smtClean="0">
                          <a:latin typeface="Times New Roman"/>
                          <a:ea typeface="Times New Roman"/>
                          <a:cs typeface="Times New Roman"/>
                        </a:rPr>
                        <a:t> </a:t>
                      </a:r>
                      <a:r>
                        <a:rPr lang="en-GB" sz="1200" dirty="0">
                          <a:latin typeface="Times New Roman"/>
                          <a:ea typeface="Times New Roman"/>
                          <a:cs typeface="Times New Roman"/>
                        </a:rPr>
                        <a:t>political system in which the ruler is the head of state, but a constitution limits his or her power, and others make laws.</a:t>
                      </a:r>
                      <a:endParaRPr lang="en-US" sz="1200" dirty="0">
                        <a:latin typeface="Times New Roman"/>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marL="342900" marR="0" lvl="0" indent="-342900" algn="just">
                        <a:lnSpc>
                          <a:spcPct val="115000"/>
                        </a:lnSpc>
                        <a:spcBef>
                          <a:spcPts val="0"/>
                        </a:spcBef>
                        <a:spcAft>
                          <a:spcPts val="0"/>
                        </a:spcAft>
                        <a:buFont typeface="+mj-lt"/>
                        <a:buNone/>
                      </a:pPr>
                      <a:r>
                        <a:rPr lang="en-GB" sz="1200" dirty="0">
                          <a:latin typeface="Times New Roman"/>
                          <a:ea typeface="Calibri"/>
                          <a:cs typeface="Times New Roman"/>
                        </a:rPr>
                        <a:t>Authoritarianism</a:t>
                      </a:r>
                      <a:endParaRPr lang="en-US" sz="1200" dirty="0">
                        <a:latin typeface="Times New Roman"/>
                        <a:ea typeface="Calibri"/>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None/>
                      </a:pPr>
                      <a:r>
                        <a:rPr lang="hr-HR" sz="1200" dirty="0" smtClean="0">
                          <a:latin typeface="Times New Roman"/>
                          <a:ea typeface="Times New Roman"/>
                          <a:cs typeface="Times New Roman"/>
                        </a:rPr>
                        <a:t>e.    a</a:t>
                      </a:r>
                      <a:r>
                        <a:rPr lang="en-GB" sz="1200" dirty="0" smtClean="0">
                          <a:latin typeface="Times New Roman"/>
                          <a:ea typeface="Times New Roman"/>
                          <a:cs typeface="Times New Roman"/>
                        </a:rPr>
                        <a:t> </a:t>
                      </a:r>
                      <a:r>
                        <a:rPr lang="en-GB" sz="1200" dirty="0">
                          <a:latin typeface="Times New Roman"/>
                          <a:ea typeface="Times New Roman"/>
                          <a:cs typeface="Times New Roman"/>
                        </a:rPr>
                        <a:t>political system in which the government remains mostly subject to those governed.</a:t>
                      </a:r>
                      <a:endParaRPr lang="en-US" sz="1200" dirty="0">
                        <a:latin typeface="Times New Roman"/>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i="1" dirty="0" smtClean="0"/>
              <a:t>Read the paragraph about democracy and complete the following paragraph:</a:t>
            </a:r>
            <a:endParaRPr lang="en-US" sz="3200" b="1" i="1" dirty="0"/>
          </a:p>
        </p:txBody>
      </p:sp>
      <p:sp>
        <p:nvSpPr>
          <p:cNvPr id="3" name="Content Placeholder 2"/>
          <p:cNvSpPr>
            <a:spLocks noGrp="1"/>
          </p:cNvSpPr>
          <p:nvPr>
            <p:ph idx="1"/>
          </p:nvPr>
        </p:nvSpPr>
        <p:spPr/>
        <p:txBody>
          <a:bodyPr/>
          <a:lstStyle/>
          <a:p>
            <a:r>
              <a:rPr lang="en-GB" dirty="0" smtClean="0"/>
              <a:t>There are different types of democracy, such as ______________ democracy  in which every citizen has an equal say in the workings of government, ______________ democracy in which citizens elect representatives who actually make the law, and</a:t>
            </a:r>
            <a:r>
              <a:rPr lang="hr-HR" dirty="0" smtClean="0"/>
              <a:t> ____________ democracy</a:t>
            </a:r>
            <a:r>
              <a:rPr lang="en-GB" dirty="0" smtClean="0"/>
              <a:t>, in which citizens approach decision making by considering different viewpoints and options. The defining characteristic of democracy is some level of ____________ participation in the political system.</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i="1" dirty="0" err="1" smtClean="0"/>
              <a:t>Translate</a:t>
            </a:r>
            <a:r>
              <a:rPr lang="hr-HR" sz="3200" b="1" i="1" dirty="0" smtClean="0"/>
              <a:t> </a:t>
            </a:r>
            <a:r>
              <a:rPr lang="hr-HR" sz="3200" b="1" i="1" dirty="0" err="1" smtClean="0"/>
              <a:t>into</a:t>
            </a:r>
            <a:r>
              <a:rPr lang="hr-HR" sz="3200" b="1" i="1" dirty="0" smtClean="0"/>
              <a:t> </a:t>
            </a:r>
            <a:r>
              <a:rPr lang="hr-HR" sz="3200" b="1" i="1" dirty="0" err="1" smtClean="0"/>
              <a:t>English</a:t>
            </a:r>
            <a:r>
              <a:rPr lang="hr-HR" sz="3200" b="1" i="1" dirty="0" smtClean="0"/>
              <a:t>:</a:t>
            </a:r>
            <a:endParaRPr lang="hr-HR" sz="3200" b="1" i="1" dirty="0"/>
          </a:p>
        </p:txBody>
      </p:sp>
      <p:sp>
        <p:nvSpPr>
          <p:cNvPr id="3" name="Content Placeholder 2"/>
          <p:cNvSpPr>
            <a:spLocks noGrp="1"/>
          </p:cNvSpPr>
          <p:nvPr>
            <p:ph idx="1"/>
          </p:nvPr>
        </p:nvSpPr>
        <p:spPr/>
        <p:txBody>
          <a:bodyPr/>
          <a:lstStyle/>
          <a:p>
            <a:r>
              <a:rPr lang="hr-HR" dirty="0" smtClean="0"/>
              <a:t>P</a:t>
            </a:r>
            <a:r>
              <a:rPr lang="vi-VN" dirty="0" smtClean="0"/>
              <a:t>arlamentarizam </a:t>
            </a:r>
            <a:r>
              <a:rPr lang="hr-HR" dirty="0" smtClean="0"/>
              <a:t>je</a:t>
            </a:r>
            <a:r>
              <a:rPr lang="vi-VN" dirty="0" smtClean="0"/>
              <a:t> </a:t>
            </a:r>
            <a:r>
              <a:rPr lang="vi-VN" dirty="0"/>
              <a:t>politički sustav koji se temelji na načelu diobe vlasti i u kojem zakonodavnu vlast ima parlament. Odnos između parlamenta i vlade temelji se na ravnoteži, koja se očituje u jednakoj mogućnosti utjecaja jednoga tijela na drugo. Parlamentarni sustav ima nekoliko ključnih ustavnih obilježja: izvršna vlast (vlada) proizlazi iz parlamenta i politički mu je odgovorna, a izglasa li parlamentarna većina vladi nepovjerenje, ona u pravilu mora odstupiti. </a:t>
            </a:r>
            <a:endParaRPr lang="hr-HR" dirty="0"/>
          </a:p>
        </p:txBody>
      </p:sp>
    </p:spTree>
    <p:extLst>
      <p:ext uri="{BB962C8B-B14F-4D97-AF65-F5344CB8AC3E}">
        <p14:creationId xmlns:p14="http://schemas.microsoft.com/office/powerpoint/2010/main" val="272732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 political system – a definition</a:t>
            </a:r>
            <a:endParaRPr lang="en-US" dirty="0"/>
          </a:p>
        </p:txBody>
      </p:sp>
      <p:sp>
        <p:nvSpPr>
          <p:cNvPr id="3" name="Content Placeholder 2"/>
          <p:cNvSpPr>
            <a:spLocks noGrp="1"/>
          </p:cNvSpPr>
          <p:nvPr>
            <p:ph idx="1"/>
          </p:nvPr>
        </p:nvSpPr>
        <p:spPr/>
        <p:txBody>
          <a:bodyPr/>
          <a:lstStyle/>
          <a:p>
            <a:r>
              <a:rPr lang="hr-HR" dirty="0" smtClean="0"/>
              <a:t>A political system is a set of formal legal institutions that constitute a “government” or a “</a:t>
            </a:r>
            <a:r>
              <a:rPr lang="hr-HR" dirty="0" err="1" smtClean="0"/>
              <a:t>state</a:t>
            </a:r>
            <a:r>
              <a:rPr lang="hr-HR" dirty="0" smtClean="0"/>
              <a:t>”.</a:t>
            </a:r>
          </a:p>
          <a:p>
            <a:r>
              <a:rPr lang="en-US" dirty="0"/>
              <a:t>More broadly defined, however, the term comprehends actual as well as prescribed forms of political </a:t>
            </a:r>
            <a:r>
              <a:rPr lang="en-US" dirty="0" err="1"/>
              <a:t>behaviour</a:t>
            </a:r>
            <a:r>
              <a:rPr lang="en-US" dirty="0"/>
              <a:t>, not only the legal organization of the state but also the reality of how the state functions. </a:t>
            </a:r>
            <a:endParaRPr lang="hr-HR" dirty="0" smtClean="0"/>
          </a:p>
          <a:p>
            <a:pPr>
              <a:buNone/>
            </a:pPr>
            <a:r>
              <a:rPr lang="hr-HR" dirty="0" smtClean="0"/>
              <a:t>                                               (Encyclopaedia Britannica)</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dirty="0" smtClean="0"/>
              <a:t>!</a:t>
            </a:r>
            <a:endParaRPr lang="hr-HR" dirty="0"/>
          </a:p>
        </p:txBody>
      </p:sp>
      <p:sp>
        <p:nvSpPr>
          <p:cNvPr id="5" name="Subtitle 4"/>
          <p:cNvSpPr>
            <a:spLocks noGrp="1"/>
          </p:cNvSpPr>
          <p:nvPr>
            <p:ph type="subTitle" idx="1"/>
          </p:nvPr>
        </p:nvSpPr>
        <p:spPr/>
        <p:txBody>
          <a:bodyPr/>
          <a:lstStyle/>
          <a:p>
            <a:endParaRPr lang="hr-HR"/>
          </a:p>
        </p:txBody>
      </p:sp>
    </p:spTree>
    <p:extLst>
      <p:ext uri="{BB962C8B-B14F-4D97-AF65-F5344CB8AC3E}">
        <p14:creationId xmlns:p14="http://schemas.microsoft.com/office/powerpoint/2010/main" val="2996296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A political system and its institutions</a:t>
            </a:r>
            <a:endParaRPr lang="hr-HR" dirty="0"/>
          </a:p>
        </p:txBody>
      </p:sp>
      <p:sp>
        <p:nvSpPr>
          <p:cNvPr id="3" name="Content Placeholder 2"/>
          <p:cNvSpPr>
            <a:spLocks noGrp="1"/>
          </p:cNvSpPr>
          <p:nvPr>
            <p:ph idx="1"/>
          </p:nvPr>
        </p:nvSpPr>
        <p:spPr/>
        <p:txBody>
          <a:bodyPr/>
          <a:lstStyle/>
          <a:p>
            <a:r>
              <a:rPr lang="en-US" dirty="0" smtClean="0"/>
              <a:t>A political system can be defined as a form of governing society that is embedded in a legal (constitutional), economic, and cultural environment.</a:t>
            </a:r>
            <a:endParaRPr lang="hr-HR" dirty="0" smtClean="0"/>
          </a:p>
          <a:p>
            <a:r>
              <a:rPr lang="hr-HR" dirty="0" err="1" smtClean="0"/>
              <a:t>It</a:t>
            </a:r>
            <a:r>
              <a:rPr lang="hr-HR" dirty="0" smtClean="0"/>
              <a:t> </a:t>
            </a:r>
            <a:r>
              <a:rPr lang="en-US" dirty="0" smtClean="0"/>
              <a:t>relies </a:t>
            </a:r>
            <a:r>
              <a:rPr lang="en-US" dirty="0"/>
              <a:t>on the interdependence of its institutions and collective actors (political parties, organized interests, governments, and bureaucracies) that operate within such a system.</a:t>
            </a:r>
            <a:endParaRPr lang="hr-HR" dirty="0"/>
          </a:p>
          <a:p>
            <a:endParaRPr lang="hr-HR" dirty="0"/>
          </a:p>
        </p:txBody>
      </p:sp>
    </p:spTree>
    <p:extLst>
      <p:ext uri="{BB962C8B-B14F-4D97-AF65-F5344CB8AC3E}">
        <p14:creationId xmlns:p14="http://schemas.microsoft.com/office/powerpoint/2010/main" val="1843462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Government</a:t>
            </a:r>
            <a:endParaRPr lang="en-US" dirty="0"/>
          </a:p>
        </p:txBody>
      </p:sp>
      <p:sp>
        <p:nvSpPr>
          <p:cNvPr id="3" name="Content Placeholder 2"/>
          <p:cNvSpPr>
            <a:spLocks noGrp="1"/>
          </p:cNvSpPr>
          <p:nvPr>
            <p:ph idx="1"/>
          </p:nvPr>
        </p:nvSpPr>
        <p:spPr/>
        <p:txBody>
          <a:bodyPr/>
          <a:lstStyle/>
          <a:p>
            <a:r>
              <a:rPr lang="en-GB" b="1" dirty="0" smtClean="0"/>
              <a:t>G</a:t>
            </a:r>
            <a:r>
              <a:rPr lang="hr-HR" b="1" dirty="0" smtClean="0"/>
              <a:t>overnment</a:t>
            </a:r>
            <a:r>
              <a:rPr lang="hr-HR" dirty="0" smtClean="0"/>
              <a:t> is the machinery or organization that carries out the administration of the state. It determines the common policies of the state and regulates its common affairs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Three branches of government</a:t>
            </a:r>
            <a:endParaRPr lang="en-US" dirty="0"/>
          </a:p>
        </p:txBody>
      </p:sp>
      <p:sp>
        <p:nvSpPr>
          <p:cNvPr id="3" name="Content Placeholder 2"/>
          <p:cNvSpPr>
            <a:spLocks noGrp="1"/>
          </p:cNvSpPr>
          <p:nvPr>
            <p:ph idx="1"/>
          </p:nvPr>
        </p:nvSpPr>
        <p:spPr/>
        <p:txBody>
          <a:bodyPr/>
          <a:lstStyle/>
          <a:p>
            <a:r>
              <a:rPr lang="hr-HR" dirty="0" smtClean="0"/>
              <a:t>Every modern government has three organs - the legislature, the executive and the judiciary. </a:t>
            </a:r>
          </a:p>
          <a:p>
            <a:r>
              <a:rPr lang="hr-HR" dirty="0" smtClean="0"/>
              <a:t>The legislature makes laws, the executive enforces those laws and the judiciary delivers justice by applying the laws.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Classifications of government</a:t>
            </a:r>
            <a:endParaRPr lang="en-US" dirty="0"/>
          </a:p>
        </p:txBody>
      </p:sp>
      <p:sp>
        <p:nvSpPr>
          <p:cNvPr id="3" name="Content Placeholder 2"/>
          <p:cNvSpPr>
            <a:spLocks noGrp="1"/>
          </p:cNvSpPr>
          <p:nvPr>
            <p:ph idx="1"/>
          </p:nvPr>
        </p:nvSpPr>
        <p:spPr/>
        <p:txBody>
          <a:bodyPr>
            <a:normAutofit fontScale="85000" lnSpcReduction="20000"/>
          </a:bodyPr>
          <a:lstStyle/>
          <a:p>
            <a:r>
              <a:rPr lang="hr-HR" dirty="0" smtClean="0"/>
              <a:t>Governments can be classified in different ways and according to various criteria. Some of the criteria and classifications can be presented as follows: </a:t>
            </a:r>
            <a:endParaRPr lang="en-US" dirty="0" smtClean="0"/>
          </a:p>
          <a:p>
            <a:r>
              <a:rPr lang="hr-HR" dirty="0" smtClean="0"/>
              <a:t>1. On the basis of the source of power of the head of the state, a democratic government may be divided into the following divisions: a) </a:t>
            </a:r>
            <a:r>
              <a:rPr lang="hr-HR" b="1" dirty="0" smtClean="0"/>
              <a:t>monarchy,  </a:t>
            </a:r>
            <a:r>
              <a:rPr lang="hr-HR" dirty="0" smtClean="0"/>
              <a:t>b)</a:t>
            </a:r>
            <a:r>
              <a:rPr lang="hr-HR" b="1" dirty="0" smtClean="0"/>
              <a:t> theocracy, </a:t>
            </a:r>
            <a:r>
              <a:rPr lang="hr-HR" dirty="0" smtClean="0"/>
              <a:t>and c) </a:t>
            </a:r>
            <a:r>
              <a:rPr lang="hr-HR" b="1" dirty="0" smtClean="0"/>
              <a:t>republic</a:t>
            </a:r>
            <a:r>
              <a:rPr lang="hr-HR" dirty="0" smtClean="0"/>
              <a:t>. </a:t>
            </a:r>
            <a:endParaRPr lang="en-US" dirty="0" smtClean="0"/>
          </a:p>
          <a:p>
            <a:r>
              <a:rPr lang="hr-HR" dirty="0" smtClean="0"/>
              <a:t>2. On the basis of the location of sovereign power, government is divided into two classes - </a:t>
            </a:r>
            <a:r>
              <a:rPr lang="hr-HR" b="1" dirty="0" smtClean="0"/>
              <a:t>democracy</a:t>
            </a:r>
            <a:r>
              <a:rPr lang="hr-HR" dirty="0" smtClean="0"/>
              <a:t> and </a:t>
            </a:r>
            <a:r>
              <a:rPr lang="hr-HR" b="1" dirty="0" smtClean="0"/>
              <a:t>dictatorship.</a:t>
            </a:r>
            <a:endParaRPr lang="en-US" dirty="0" smtClean="0"/>
          </a:p>
          <a:p>
            <a:r>
              <a:rPr lang="hr-HR" dirty="0" smtClean="0"/>
              <a:t>3. On the basis of the relation between the executive and the legislative, a democratic government can be divided into three categories: (1) </a:t>
            </a:r>
            <a:r>
              <a:rPr lang="hr-HR" b="1" dirty="0" smtClean="0"/>
              <a:t>parliamentary, </a:t>
            </a:r>
            <a:r>
              <a:rPr lang="hr-HR" dirty="0" smtClean="0"/>
              <a:t> (2) </a:t>
            </a:r>
            <a:r>
              <a:rPr lang="hr-HR" b="1" dirty="0" smtClean="0"/>
              <a:t>presidential </a:t>
            </a:r>
            <a:r>
              <a:rPr lang="hr-HR" dirty="0" smtClean="0"/>
              <a:t>and</a:t>
            </a:r>
            <a:r>
              <a:rPr lang="hr-HR" b="1" dirty="0" smtClean="0"/>
              <a:t> </a:t>
            </a:r>
            <a:r>
              <a:rPr lang="hr-HR" dirty="0" smtClean="0"/>
              <a:t>3)</a:t>
            </a:r>
            <a:r>
              <a:rPr lang="hr-HR" b="1" dirty="0" smtClean="0"/>
              <a:t> semipresidential, </a:t>
            </a:r>
            <a:r>
              <a:rPr lang="hr-HR" dirty="0" smtClean="0"/>
              <a:t>or a </a:t>
            </a:r>
            <a:r>
              <a:rPr lang="hr-HR" b="1" dirty="0" smtClean="0"/>
              <a:t>dual-power </a:t>
            </a:r>
            <a:r>
              <a:rPr lang="hr-HR" dirty="0" smtClean="0"/>
              <a:t>form of government.</a:t>
            </a:r>
            <a:endParaRPr lang="en-US" dirty="0" smtClean="0"/>
          </a:p>
          <a:p>
            <a:r>
              <a:rPr lang="hr-HR" dirty="0" smtClean="0"/>
              <a:t>4. On the basis of the distribution of power between the centre and the provinces, a government is divided into two divisions, </a:t>
            </a:r>
            <a:r>
              <a:rPr lang="hr-HR" b="1" dirty="0" smtClean="0"/>
              <a:t>unitary</a:t>
            </a:r>
            <a:r>
              <a:rPr lang="hr-HR" dirty="0" smtClean="0"/>
              <a:t> and </a:t>
            </a:r>
            <a:r>
              <a:rPr lang="hr-HR" b="1" dirty="0" smtClean="0"/>
              <a:t>federal</a:t>
            </a:r>
            <a:r>
              <a:rPr lang="hr-HR" dirty="0" smtClean="0"/>
              <a: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Democracy</a:t>
            </a:r>
            <a:endParaRPr lang="en-US" dirty="0"/>
          </a:p>
        </p:txBody>
      </p:sp>
      <p:sp>
        <p:nvSpPr>
          <p:cNvPr id="3" name="Content Placeholder 2"/>
          <p:cNvSpPr>
            <a:spLocks noGrp="1"/>
          </p:cNvSpPr>
          <p:nvPr>
            <p:ph idx="1"/>
          </p:nvPr>
        </p:nvSpPr>
        <p:spPr/>
        <p:txBody>
          <a:bodyPr/>
          <a:lstStyle/>
          <a:p>
            <a:r>
              <a:rPr lang="hr-HR" dirty="0" smtClean="0"/>
              <a:t>A democracy is a political system in which citizens govern themselves either directly or indirectly. The term </a:t>
            </a:r>
            <a:r>
              <a:rPr lang="hr-HR" i="1" dirty="0" smtClean="0"/>
              <a:t>democracy</a:t>
            </a:r>
            <a:r>
              <a:rPr lang="hr-HR" dirty="0" smtClean="0"/>
              <a:t> comes from Greek and means “rule of the people.” </a:t>
            </a:r>
          </a:p>
          <a:p>
            <a:r>
              <a:rPr lang="en-GB" dirty="0" smtClean="0"/>
              <a:t>There are two popular types of democracy: direct and representative democracy</a:t>
            </a:r>
            <a:r>
              <a:rPr lang="hr-HR" dirty="0" smtClean="0"/>
              <a:t>. In </a:t>
            </a:r>
            <a:r>
              <a:rPr lang="hr-HR" b="1" dirty="0" smtClean="0"/>
              <a:t>direct democracies</a:t>
            </a:r>
            <a:r>
              <a:rPr lang="hr-HR" dirty="0" smtClean="0"/>
              <a:t>, people make their own decisions about the policies and distribution of resources that affect them directly (every citizen has an equal say in the workings of government).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Representative democracy</a:t>
            </a:r>
            <a:endParaRPr lang="en-US" dirty="0"/>
          </a:p>
        </p:txBody>
      </p:sp>
      <p:sp>
        <p:nvSpPr>
          <p:cNvPr id="3" name="Content Placeholder 2"/>
          <p:cNvSpPr>
            <a:spLocks noGrp="1"/>
          </p:cNvSpPr>
          <p:nvPr>
            <p:ph idx="1"/>
          </p:nvPr>
        </p:nvSpPr>
        <p:spPr/>
        <p:txBody>
          <a:bodyPr/>
          <a:lstStyle/>
          <a:p>
            <a:r>
              <a:rPr lang="en-GB" dirty="0" smtClean="0"/>
              <a:t>In a representative democracy, citizens elect representatives who actually make the law. </a:t>
            </a:r>
            <a:r>
              <a:rPr lang="hr-HR" dirty="0" smtClean="0"/>
              <a:t> </a:t>
            </a:r>
          </a:p>
          <a:p>
            <a:pPr marL="0" indent="0">
              <a:buNone/>
            </a:pPr>
            <a:r>
              <a:rPr lang="en-US" dirty="0" smtClean="0"/>
              <a:t>Within representative system of government, </a:t>
            </a:r>
            <a:r>
              <a:rPr lang="hr-HR" dirty="0" smtClean="0"/>
              <a:t>three</a:t>
            </a:r>
            <a:r>
              <a:rPr lang="en-US" dirty="0" smtClean="0"/>
              <a:t> types can be distinguished:</a:t>
            </a:r>
          </a:p>
          <a:p>
            <a:r>
              <a:rPr lang="en-US" dirty="0" smtClean="0"/>
              <a:t>1. presidential government,</a:t>
            </a:r>
          </a:p>
          <a:p>
            <a:r>
              <a:rPr lang="en-US" dirty="0" smtClean="0"/>
              <a:t>2. parliamentary government, </a:t>
            </a:r>
          </a:p>
          <a:p>
            <a:r>
              <a:rPr lang="en-US" dirty="0" smtClean="0"/>
              <a:t>3. dual-power government</a:t>
            </a:r>
            <a:r>
              <a:rPr lang="hr-HR" dirty="0" smtClean="0"/>
              <a:t> (semipresidential)</a:t>
            </a:r>
            <a:endParaRPr lang="en-US" dirty="0" smtClean="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TotalTime>
  <Words>1882</Words>
  <Application>Microsoft Office PowerPoint</Application>
  <PresentationFormat>On-screen Show (4:3)</PresentationFormat>
  <Paragraphs>121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Constantia</vt:lpstr>
      <vt:lpstr>Times New Roman</vt:lpstr>
      <vt:lpstr>Wingdings 2</vt:lpstr>
      <vt:lpstr>Flow</vt:lpstr>
      <vt:lpstr>Types of Political Systems</vt:lpstr>
      <vt:lpstr>Answer the following questions:</vt:lpstr>
      <vt:lpstr>A political system – a definition</vt:lpstr>
      <vt:lpstr>A political system and its institutions</vt:lpstr>
      <vt:lpstr>Government</vt:lpstr>
      <vt:lpstr>Three branches of government</vt:lpstr>
      <vt:lpstr>Classifications of government</vt:lpstr>
      <vt:lpstr>Democracy</vt:lpstr>
      <vt:lpstr>Representative democracy</vt:lpstr>
      <vt:lpstr>Head of state</vt:lpstr>
      <vt:lpstr>Presidential government</vt:lpstr>
      <vt:lpstr>USA</vt:lpstr>
      <vt:lpstr>Parliamentary government</vt:lpstr>
      <vt:lpstr>UK</vt:lpstr>
      <vt:lpstr>Dual-power government</vt:lpstr>
      <vt:lpstr>PowerPoint Presentation</vt:lpstr>
      <vt:lpstr>PowerPoint Presentation</vt:lpstr>
      <vt:lpstr>Non-representative government</vt:lpstr>
      <vt:lpstr>PowerPoint Presentation</vt:lpstr>
      <vt:lpstr>Single-party government</vt:lpstr>
      <vt:lpstr>Autocratic governance</vt:lpstr>
      <vt:lpstr>Unitary and federal government</vt:lpstr>
      <vt:lpstr>Answer the following questions:</vt:lpstr>
      <vt:lpstr>Match the adjectives in the left column with the nouns or nominal phrases from the right column:</vt:lpstr>
      <vt:lpstr>Complete the paragraph with the words below:</vt:lpstr>
      <vt:lpstr>Fill in the appropriate verbs to complete the following statements:</vt:lpstr>
      <vt:lpstr>Match the term with its definition:</vt:lpstr>
      <vt:lpstr>Read the paragraph about democracy and complete the following paragraph:</vt:lpstr>
      <vt:lpstr>Translate into English:</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Political Systems</dc:title>
  <dc:creator>Marijana Javornik Čubrić</dc:creator>
  <cp:lastModifiedBy>Marijana Javornik Čubrić</cp:lastModifiedBy>
  <cp:revision>12</cp:revision>
  <dcterms:created xsi:type="dcterms:W3CDTF">2018-02-27T09:38:22Z</dcterms:created>
  <dcterms:modified xsi:type="dcterms:W3CDTF">2019-02-27T08:00:00Z</dcterms:modified>
</cp:coreProperties>
</file>