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12" r:id="rId3"/>
    <p:sldId id="329" r:id="rId4"/>
    <p:sldId id="285" r:id="rId5"/>
    <p:sldId id="311" r:id="rId6"/>
    <p:sldId id="286" r:id="rId7"/>
    <p:sldId id="313" r:id="rId8"/>
    <p:sldId id="317" r:id="rId9"/>
    <p:sldId id="318" r:id="rId10"/>
    <p:sldId id="319" r:id="rId11"/>
    <p:sldId id="320" r:id="rId12"/>
    <p:sldId id="321" r:id="rId13"/>
    <p:sldId id="322" r:id="rId14"/>
    <p:sldId id="323" r:id="rId15"/>
    <p:sldId id="327" r:id="rId16"/>
    <p:sldId id="328" r:id="rId17"/>
    <p:sldId id="331" r:id="rId18"/>
    <p:sldId id="324" r:id="rId19"/>
    <p:sldId id="325" r:id="rId20"/>
    <p:sldId id="330" r:id="rId21"/>
    <p:sldId id="326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7D491C9-8DF8-4C80-92A5-18AD3A38F24C}">
          <p14:sldIdLst>
            <p14:sldId id="256"/>
            <p14:sldId id="312"/>
            <p14:sldId id="329"/>
            <p14:sldId id="285"/>
            <p14:sldId id="311"/>
            <p14:sldId id="286"/>
            <p14:sldId id="313"/>
            <p14:sldId id="317"/>
            <p14:sldId id="318"/>
            <p14:sldId id="319"/>
            <p14:sldId id="320"/>
            <p14:sldId id="321"/>
            <p14:sldId id="322"/>
            <p14:sldId id="323"/>
            <p14:sldId id="327"/>
            <p14:sldId id="328"/>
            <p14:sldId id="331"/>
            <p14:sldId id="324"/>
            <p14:sldId id="325"/>
            <p14:sldId id="330"/>
            <p14:sldId id="326"/>
          </p14:sldIdLst>
        </p14:section>
        <p14:section name="Untitled Section" id="{998513E9-482A-41B2-9FA2-EEAA6337CC55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DEA900"/>
    <a:srgbClr val="FF505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5244" autoAdjust="0"/>
  </p:normalViewPr>
  <p:slideViewPr>
    <p:cSldViewPr snapToGrid="0">
      <p:cViewPr varScale="1">
        <p:scale>
          <a:sx n="110" d="100"/>
          <a:sy n="110" d="100"/>
        </p:scale>
        <p:origin x="6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9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040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78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23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1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240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52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2307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403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8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3593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9F12C-70C4-4F44-802F-F0D6C47040A7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838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9F12C-70C4-4F44-802F-F0D6C47040A7}" type="datetimeFigureOut">
              <a:rPr lang="en-US" smtClean="0"/>
              <a:t>5/21/2018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975C7-2AF7-4B3E-8C0D-0D46EE57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2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en.wikipedia.org/wiki/Image:Marbury.jpg" TargetMode="Externa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jpeg"/><Relationship Id="rId4" Type="http://schemas.openxmlformats.org/officeDocument/2006/relationships/hyperlink" Target="http://en.wikipedia.org/wiki/Image:JamesMadison.jpg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4900" dirty="0" err="1" smtClean="0"/>
              <a:t>Unit</a:t>
            </a:r>
            <a:r>
              <a:rPr lang="hr-HR" sz="4900" dirty="0" smtClean="0"/>
              <a:t> 13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b="1" i="1" dirty="0" smtClean="0"/>
              <a:t>The </a:t>
            </a:r>
            <a:r>
              <a:rPr lang="hr-HR" b="1" i="1" dirty="0" err="1" smtClean="0"/>
              <a:t>Supreme</a:t>
            </a:r>
            <a:r>
              <a:rPr lang="hr-HR" b="1" i="1" dirty="0" smtClean="0"/>
              <a:t> Court </a:t>
            </a:r>
            <a:r>
              <a:rPr lang="hr-HR" b="1" i="1" dirty="0" err="1" smtClean="0"/>
              <a:t>of</a:t>
            </a:r>
            <a:r>
              <a:rPr lang="hr-HR" b="1" i="1" dirty="0" smtClean="0"/>
              <a:t> the USA</a:t>
            </a:r>
            <a:endParaRPr lang="en-US" b="1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732260"/>
          </a:xfrm>
        </p:spPr>
        <p:txBody>
          <a:bodyPr>
            <a:normAutofit fontScale="40000" lnSpcReduction="20000"/>
          </a:bodyPr>
          <a:lstStyle/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r>
              <a:rPr lang="hr-HR" sz="3500" dirty="0" smtClean="0"/>
              <a:t>English for </a:t>
            </a:r>
            <a:r>
              <a:rPr lang="hr-HR" sz="3500" dirty="0" err="1" smtClean="0"/>
              <a:t>Lawyers</a:t>
            </a:r>
            <a:r>
              <a:rPr lang="hr-HR" sz="3500" dirty="0" smtClean="0"/>
              <a:t> II</a:t>
            </a:r>
          </a:p>
          <a:p>
            <a:r>
              <a:rPr lang="hr-HR" sz="3500" dirty="0" smtClean="0"/>
              <a:t>Snježana Husinec, </a:t>
            </a:r>
            <a:r>
              <a:rPr lang="hr-HR" sz="3500" dirty="0" err="1" smtClean="0"/>
              <a:t>PhD</a:t>
            </a:r>
            <a:r>
              <a:rPr lang="hr-HR" sz="3500" dirty="0" smtClean="0"/>
              <a:t>., shusinec@pravo.hr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844563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Supreme 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/>
              <a:t>was created by Sec. 1 Article III of the Constitution</a:t>
            </a:r>
          </a:p>
          <a:p>
            <a:r>
              <a:rPr lang="en-US" altLang="en-US" dirty="0"/>
              <a:t>sits at the </a:t>
            </a:r>
            <a:r>
              <a:rPr lang="hr-HR" altLang="en-US" dirty="0"/>
              <a:t>top</a:t>
            </a:r>
            <a:r>
              <a:rPr lang="en-US" altLang="en-US" dirty="0"/>
              <a:t> of the federal court system</a:t>
            </a:r>
          </a:p>
          <a:p>
            <a:r>
              <a:rPr lang="en-US" altLang="en-US" dirty="0"/>
              <a:t>sits in Washington  D.C.</a:t>
            </a:r>
            <a:r>
              <a:rPr lang="hr-HR" altLang="en-US" dirty="0"/>
              <a:t> – </a:t>
            </a:r>
            <a:r>
              <a:rPr lang="hr-HR" altLang="en-US" dirty="0" err="1"/>
              <a:t>nine-month</a:t>
            </a:r>
            <a:r>
              <a:rPr lang="hr-HR" altLang="en-US" dirty="0"/>
              <a:t> </a:t>
            </a:r>
            <a:r>
              <a:rPr lang="hr-HR" altLang="en-US" dirty="0" err="1"/>
              <a:t>terms</a:t>
            </a:r>
            <a:endParaRPr lang="en-US" altLang="en-US" dirty="0"/>
          </a:p>
          <a:p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3200" b="1" dirty="0">
                <a:solidFill>
                  <a:srgbClr val="92D050"/>
                </a:solidFill>
              </a:rPr>
              <a:t>Composition</a:t>
            </a:r>
          </a:p>
          <a:p>
            <a:r>
              <a:rPr lang="en-US" altLang="en-US" sz="2400" dirty="0"/>
              <a:t> </a:t>
            </a:r>
            <a:r>
              <a:rPr lang="en-US" altLang="en-US" dirty="0">
                <a:solidFill>
                  <a:srgbClr val="C00000"/>
                </a:solidFill>
              </a:rPr>
              <a:t>9 judges – JUSTICES        </a:t>
            </a:r>
            <a:r>
              <a:rPr lang="hr-HR" altLang="en-US" dirty="0">
                <a:solidFill>
                  <a:srgbClr val="C00000"/>
                </a:solidFill>
              </a:rPr>
              <a:t>   </a:t>
            </a:r>
            <a:r>
              <a:rPr lang="hr-HR" altLang="en-US" dirty="0" smtClean="0">
                <a:solidFill>
                  <a:srgbClr val="C00000"/>
                </a:solidFill>
              </a:rPr>
              <a:t>      </a:t>
            </a:r>
            <a:r>
              <a:rPr lang="hr-HR" altLang="en-US" dirty="0" err="1" smtClean="0">
                <a:solidFill>
                  <a:srgbClr val="C00000"/>
                </a:solidFill>
              </a:rPr>
              <a:t>nomina</a:t>
            </a:r>
            <a:r>
              <a:rPr lang="en-US" altLang="en-US" dirty="0">
                <a:solidFill>
                  <a:srgbClr val="C00000"/>
                </a:solidFill>
              </a:rPr>
              <a:t>ted by the</a:t>
            </a:r>
            <a:r>
              <a:rPr lang="hr-HR" altLang="en-US" dirty="0">
                <a:solidFill>
                  <a:srgbClr val="C00000"/>
                </a:solidFill>
              </a:rPr>
              <a:t> US 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hr-HR" altLang="en-US" dirty="0">
                <a:solidFill>
                  <a:srgbClr val="C00000"/>
                </a:solidFill>
              </a:rPr>
              <a:t>P</a:t>
            </a:r>
            <a:r>
              <a:rPr lang="en-US" altLang="en-US" dirty="0">
                <a:solidFill>
                  <a:srgbClr val="C00000"/>
                </a:solidFill>
              </a:rPr>
              <a:t>resident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>
                <a:solidFill>
                  <a:srgbClr val="C00000"/>
                </a:solidFill>
              </a:rPr>
              <a:t>       (</a:t>
            </a:r>
            <a:r>
              <a:rPr lang="en-US" altLang="en-US" dirty="0">
                <a:solidFill>
                  <a:srgbClr val="C00000"/>
                </a:solidFill>
              </a:rPr>
              <a:t>Chief Justice                       </a:t>
            </a:r>
            <a:r>
              <a:rPr lang="hr-HR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>
                <a:solidFill>
                  <a:srgbClr val="C00000"/>
                </a:solidFill>
              </a:rPr>
              <a:t>  </a:t>
            </a:r>
            <a:r>
              <a:rPr lang="hr-HR" altLang="en-US" dirty="0" err="1">
                <a:solidFill>
                  <a:srgbClr val="C00000"/>
                </a:solidFill>
              </a:rPr>
              <a:t>approved</a:t>
            </a:r>
            <a:r>
              <a:rPr lang="hr-HR" altLang="en-US" dirty="0">
                <a:solidFill>
                  <a:srgbClr val="C00000"/>
                </a:solidFill>
              </a:rPr>
              <a:t> </a:t>
            </a:r>
            <a:r>
              <a:rPr lang="hr-HR" altLang="en-US" dirty="0" err="1">
                <a:solidFill>
                  <a:srgbClr val="C00000"/>
                </a:solidFill>
              </a:rPr>
              <a:t>by</a:t>
            </a:r>
            <a:r>
              <a:rPr lang="hr-HR" altLang="en-US" dirty="0">
                <a:solidFill>
                  <a:srgbClr val="C00000"/>
                </a:solidFill>
              </a:rPr>
              <a:t> the </a:t>
            </a:r>
            <a:r>
              <a:rPr lang="hr-HR" altLang="en-US" dirty="0" err="1">
                <a:solidFill>
                  <a:srgbClr val="C00000"/>
                </a:solidFill>
              </a:rPr>
              <a:t>majority</a:t>
            </a:r>
            <a:r>
              <a:rPr lang="hr-HR" altLang="en-US" dirty="0">
                <a:solidFill>
                  <a:srgbClr val="C00000"/>
                </a:solidFill>
              </a:rPr>
              <a:t> </a:t>
            </a:r>
            <a:r>
              <a:rPr lang="hr-HR" altLang="en-US" dirty="0" err="1">
                <a:solidFill>
                  <a:srgbClr val="C00000"/>
                </a:solidFill>
              </a:rPr>
              <a:t>vote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endParaRPr lang="hr-HR" altLang="en-US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>
                <a:solidFill>
                  <a:srgbClr val="C00000"/>
                </a:solidFill>
              </a:rPr>
              <a:t>      + </a:t>
            </a:r>
            <a:r>
              <a:rPr lang="en-US" altLang="en-US" dirty="0">
                <a:solidFill>
                  <a:srgbClr val="C00000"/>
                </a:solidFill>
              </a:rPr>
              <a:t>8 associate justices     </a:t>
            </a:r>
            <a:r>
              <a:rPr lang="hr-HR" altLang="en-US" dirty="0">
                <a:solidFill>
                  <a:srgbClr val="C00000"/>
                </a:solidFill>
              </a:rPr>
              <a:t>     </a:t>
            </a:r>
            <a:r>
              <a:rPr lang="en-US" altLang="en-US" dirty="0">
                <a:solidFill>
                  <a:srgbClr val="C00000"/>
                </a:solidFill>
              </a:rPr>
              <a:t>  </a:t>
            </a:r>
            <a:r>
              <a:rPr lang="hr-HR" altLang="en-US" dirty="0" smtClean="0">
                <a:solidFill>
                  <a:srgbClr val="C00000"/>
                </a:solidFill>
              </a:rPr>
              <a:t> </a:t>
            </a:r>
            <a:r>
              <a:rPr lang="en-US" altLang="en-US" dirty="0" smtClean="0">
                <a:solidFill>
                  <a:srgbClr val="C00000"/>
                </a:solidFill>
              </a:rPr>
              <a:t>of </a:t>
            </a:r>
            <a:r>
              <a:rPr lang="en-US" altLang="en-US" dirty="0">
                <a:solidFill>
                  <a:srgbClr val="C00000"/>
                </a:solidFill>
              </a:rPr>
              <a:t>the </a:t>
            </a:r>
            <a:r>
              <a:rPr lang="en-US" altLang="en-US" dirty="0" err="1">
                <a:solidFill>
                  <a:srgbClr val="C00000"/>
                </a:solidFill>
              </a:rPr>
              <a:t>Senat</a:t>
            </a:r>
            <a:endParaRPr lang="en-US" altLang="en-US" dirty="0">
              <a:solidFill>
                <a:srgbClr val="C00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000" i="1" dirty="0"/>
              <a:t>        (the current number of justices is set by the Judiciary Act 1869)</a:t>
            </a:r>
            <a:endParaRPr lang="hr-HR" altLang="en-US" sz="2000" i="1" dirty="0"/>
          </a:p>
          <a:p>
            <a:pPr>
              <a:buFont typeface="Wingdings" panose="05000000000000000000" pitchFamily="2" charset="2"/>
              <a:buNone/>
            </a:pPr>
            <a:endParaRPr lang="en-US" altLang="en-US" sz="2000" i="1" dirty="0"/>
          </a:p>
          <a:p>
            <a:r>
              <a:rPr lang="en-US" altLang="en-US" dirty="0" smtClean="0"/>
              <a:t>serve </a:t>
            </a:r>
            <a:r>
              <a:rPr lang="en-US" altLang="en-US" dirty="0"/>
              <a:t>during good behavior (usually until death, retirement</a:t>
            </a:r>
            <a:r>
              <a:rPr lang="hr-HR" altLang="en-US" dirty="0"/>
              <a:t>, </a:t>
            </a:r>
            <a:r>
              <a:rPr lang="en-US" altLang="en-US" dirty="0"/>
              <a:t>resignation</a:t>
            </a:r>
            <a:r>
              <a:rPr lang="hr-HR" altLang="en-US" dirty="0"/>
              <a:t>, </a:t>
            </a:r>
            <a:r>
              <a:rPr lang="hr-HR" altLang="en-US" dirty="0" err="1" smtClean="0"/>
              <a:t>conviction</a:t>
            </a:r>
            <a:r>
              <a:rPr lang="hr-HR" altLang="en-US" dirty="0" smtClean="0"/>
              <a:t>, </a:t>
            </a:r>
            <a:r>
              <a:rPr lang="hr-HR" altLang="en-US" dirty="0" err="1" smtClean="0"/>
              <a:t>or</a:t>
            </a:r>
            <a:r>
              <a:rPr lang="hr-HR" altLang="en-US" dirty="0" smtClean="0"/>
              <a:t> </a:t>
            </a:r>
            <a:r>
              <a:rPr lang="hr-HR" altLang="en-US" dirty="0" err="1"/>
              <a:t>impeachment</a:t>
            </a:r>
            <a:r>
              <a:rPr lang="en-US" altLang="en-US" dirty="0"/>
              <a:t>)</a:t>
            </a:r>
          </a:p>
          <a:p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4093029" y="3579223"/>
            <a:ext cx="383177" cy="12279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354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U.S. </a:t>
            </a:r>
            <a:r>
              <a:rPr lang="hr-HR" dirty="0" err="1" smtClean="0"/>
              <a:t>Supreme</a:t>
            </a:r>
            <a:r>
              <a:rPr lang="hr-HR" dirty="0" smtClean="0"/>
              <a:t> Court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hr-HR" altLang="en-US" b="1" dirty="0" err="1" smtClean="0"/>
              <a:t>Article</a:t>
            </a:r>
            <a:r>
              <a:rPr lang="hr-HR" altLang="en-US" b="1" dirty="0"/>
              <a:t> </a:t>
            </a:r>
            <a:r>
              <a:rPr lang="hr-HR" altLang="en-US" b="1" dirty="0" smtClean="0"/>
              <a:t>III</a:t>
            </a:r>
            <a:endParaRPr lang="hr-HR" altLang="en-US" b="1" dirty="0"/>
          </a:p>
          <a:p>
            <a:pPr>
              <a:buFont typeface="Wingdings" panose="05000000000000000000" pitchFamily="2" charset="2"/>
              <a:buNone/>
            </a:pPr>
            <a:endParaRPr lang="hr-HR" altLang="en-US" sz="900" b="1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b="1" dirty="0" err="1"/>
              <a:t>Section</a:t>
            </a:r>
            <a:r>
              <a:rPr lang="hr-HR" altLang="en-US" b="1" dirty="0"/>
              <a:t> 2.</a:t>
            </a:r>
          </a:p>
          <a:p>
            <a:pPr>
              <a:buFont typeface="Wingdings" panose="05000000000000000000" pitchFamily="2" charset="2"/>
              <a:buNone/>
            </a:pPr>
            <a:endParaRPr lang="hr-HR" altLang="en-US" sz="900" b="1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/>
              <a:t>   </a:t>
            </a:r>
            <a:r>
              <a:rPr lang="en-US" altLang="en-US" i="1" dirty="0" smtClean="0"/>
              <a:t>In </a:t>
            </a:r>
            <a:r>
              <a:rPr lang="en-US" altLang="en-US" i="1" dirty="0"/>
              <a:t>all cases affecting ambassadors, other public ministers and consuls, and those in which a state shall be party, the Supreme Court shall have </a:t>
            </a:r>
            <a:r>
              <a:rPr lang="en-US" altLang="en-US" i="1" u="sng" dirty="0"/>
              <a:t>original jurisdiction</a:t>
            </a:r>
            <a:r>
              <a:rPr lang="en-US" altLang="en-US" i="1" dirty="0"/>
              <a:t>. In all the other cases before mentioned, the Supreme Court shall have </a:t>
            </a:r>
            <a:r>
              <a:rPr lang="en-US" altLang="en-US" i="1" u="sng" dirty="0"/>
              <a:t>appellate jurisdiction</a:t>
            </a:r>
            <a:r>
              <a:rPr lang="en-US" altLang="en-US" i="1" dirty="0"/>
              <a:t>, both as to law and fact, with such exceptions, and under such regulations as the Congress shall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51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Supreme Court - Jurisdiction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hr-HR" altLang="en-US" b="1" dirty="0">
                <a:solidFill>
                  <a:srgbClr val="FFC000"/>
                </a:solidFill>
              </a:rPr>
              <a:t>I APPELATE JURISDICTION</a:t>
            </a:r>
          </a:p>
          <a:p>
            <a:pPr>
              <a:buFontTx/>
              <a:buChar char="-"/>
            </a:pPr>
            <a:r>
              <a:rPr lang="en-US" altLang="en-US" dirty="0"/>
              <a:t>primarily an appellate court - in both civil and criminal law - the final court of appeal</a:t>
            </a:r>
            <a:r>
              <a:rPr lang="hr-HR" altLang="en-US" dirty="0"/>
              <a:t>; </a:t>
            </a:r>
          </a:p>
          <a:p>
            <a:pPr>
              <a:buFontTx/>
              <a:buChar char="-"/>
            </a:pPr>
            <a:r>
              <a:rPr lang="hr-HR" altLang="en-US" sz="2400" dirty="0" err="1"/>
              <a:t>has</a:t>
            </a:r>
            <a:r>
              <a:rPr lang="hr-HR" altLang="en-US" sz="2400" dirty="0"/>
              <a:t> the </a:t>
            </a:r>
            <a:r>
              <a:rPr lang="hr-HR" altLang="en-US" sz="2400" dirty="0" err="1"/>
              <a:t>power</a:t>
            </a:r>
            <a:r>
              <a:rPr lang="hr-HR" altLang="en-US" sz="2400" dirty="0"/>
              <a:t> to </a:t>
            </a:r>
            <a:r>
              <a:rPr lang="hr-HR" altLang="en-US" sz="2400" dirty="0" err="1"/>
              <a:t>decide</a:t>
            </a:r>
            <a:r>
              <a:rPr lang="hr-HR" altLang="en-US" sz="2400" dirty="0"/>
              <a:t> </a:t>
            </a:r>
            <a:r>
              <a:rPr lang="hr-HR" altLang="en-US" sz="2400" dirty="0" err="1"/>
              <a:t>if</a:t>
            </a:r>
            <a:r>
              <a:rPr lang="hr-HR" altLang="en-US" sz="2400" dirty="0"/>
              <a:t> </a:t>
            </a:r>
            <a:r>
              <a:rPr lang="hr-HR" altLang="en-US" sz="2400" dirty="0" err="1"/>
              <a:t>it</a:t>
            </a:r>
            <a:r>
              <a:rPr lang="hr-HR" altLang="en-US" sz="2400" dirty="0"/>
              <a:t> </a:t>
            </a:r>
            <a:r>
              <a:rPr lang="hr-HR" altLang="en-US" sz="2400" dirty="0" err="1"/>
              <a:t>will</a:t>
            </a:r>
            <a:r>
              <a:rPr lang="hr-HR" altLang="en-US" sz="2400" dirty="0"/>
              <a:t> </a:t>
            </a:r>
            <a:r>
              <a:rPr lang="hr-HR" altLang="en-US" sz="2400" dirty="0" err="1"/>
              <a:t>accept</a:t>
            </a:r>
            <a:r>
              <a:rPr lang="hr-HR" altLang="en-US" sz="2400" dirty="0"/>
              <a:t> the </a:t>
            </a:r>
            <a:r>
              <a:rPr lang="hr-HR" altLang="en-US" sz="2400" dirty="0" err="1"/>
              <a:t>case</a:t>
            </a:r>
            <a:r>
              <a:rPr lang="hr-HR" altLang="en-US" sz="2400" dirty="0"/>
              <a:t> </a:t>
            </a:r>
            <a:r>
              <a:rPr lang="hr-HR" altLang="en-US" sz="2400" dirty="0" err="1"/>
              <a:t>or</a:t>
            </a:r>
            <a:r>
              <a:rPr lang="hr-HR" altLang="en-US" sz="2400" dirty="0"/>
              <a:t> </a:t>
            </a:r>
            <a:r>
              <a:rPr lang="hr-HR" altLang="en-US" sz="2400" dirty="0" err="1"/>
              <a:t>not</a:t>
            </a:r>
            <a:r>
              <a:rPr lang="hr-HR" altLang="en-US" sz="2400" dirty="0"/>
              <a:t> - </a:t>
            </a:r>
            <a:r>
              <a:rPr lang="en-US" altLang="en-US" sz="2400" dirty="0"/>
              <a:t>accepts 100 – 150 cases of </a:t>
            </a:r>
            <a:r>
              <a:rPr lang="hr-HR" altLang="en-US" sz="2400" dirty="0" smtClean="0"/>
              <a:t>10.</a:t>
            </a:r>
            <a:r>
              <a:rPr lang="en-US" altLang="en-US" sz="2400" dirty="0" smtClean="0"/>
              <a:t>000 </a:t>
            </a:r>
            <a:r>
              <a:rPr lang="en-US" altLang="en-US" sz="2400" dirty="0"/>
              <a:t>such cases each year</a:t>
            </a:r>
            <a:endParaRPr lang="hr-HR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sz="2400" dirty="0"/>
              <a:t>1</a:t>
            </a:r>
            <a:r>
              <a:rPr lang="en-US" altLang="en-US" sz="2400" dirty="0"/>
              <a:t>) </a:t>
            </a:r>
            <a:r>
              <a:rPr lang="en-US" altLang="en-US" b="1" dirty="0">
                <a:solidFill>
                  <a:srgbClr val="C00000"/>
                </a:solidFill>
              </a:rPr>
              <a:t>appeals from lower federal courts 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    </a:t>
            </a:r>
            <a:r>
              <a:rPr lang="en-US" altLang="en-US" sz="2400" dirty="0" smtClean="0"/>
              <a:t>Some </a:t>
            </a:r>
            <a:r>
              <a:rPr lang="en-US" altLang="en-US" sz="2400" dirty="0"/>
              <a:t>laws obligate (or force) the Supreme Court to hear them, most come up for review on </a:t>
            </a:r>
            <a:r>
              <a:rPr lang="en-US" altLang="en-US" sz="2400" b="1" dirty="0"/>
              <a:t>the writ of certiorari</a:t>
            </a:r>
            <a:r>
              <a:rPr lang="en-US" altLang="en-US" sz="2400" dirty="0"/>
              <a:t>, a discretionary writ that the court grants or refuses at its own </a:t>
            </a:r>
            <a:r>
              <a:rPr lang="en-US" altLang="en-US" sz="2400" dirty="0" smtClean="0"/>
              <a:t>discretion </a:t>
            </a:r>
            <a:r>
              <a:rPr lang="en-US" altLang="en-US" sz="2400" dirty="0"/>
              <a:t>(the writ is granted if four </a:t>
            </a:r>
            <a:r>
              <a:rPr lang="en-US" altLang="en-US" sz="2400" dirty="0" smtClean="0"/>
              <a:t>of the justices want it to be heard)</a:t>
            </a:r>
            <a:r>
              <a:rPr lang="hr-HR" altLang="en-US" sz="2400" dirty="0" smtClean="0"/>
              <a:t>.</a:t>
            </a: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sz="2400" dirty="0"/>
              <a:t>2</a:t>
            </a:r>
            <a:r>
              <a:rPr lang="en-US" altLang="en-US" sz="2400" dirty="0"/>
              <a:t>) </a:t>
            </a:r>
            <a:r>
              <a:rPr lang="en-US" altLang="en-US" b="1" dirty="0">
                <a:solidFill>
                  <a:srgbClr val="C00000"/>
                </a:solidFill>
              </a:rPr>
              <a:t>appeals from state supreme courts </a:t>
            </a:r>
            <a:r>
              <a:rPr lang="en-US" altLang="en-US" sz="2400" dirty="0"/>
              <a:t>that present substantial "federal questions"  (usually where a constitutional right has been denied in the state courts</a:t>
            </a:r>
            <a:r>
              <a:rPr lang="en-US" altLang="en-US" sz="2400" dirty="0" smtClean="0"/>
              <a:t>)</a:t>
            </a:r>
            <a:r>
              <a:rPr lang="hr-HR" altLang="en-US" sz="2400" dirty="0" smtClean="0"/>
              <a:t>.</a:t>
            </a:r>
            <a:r>
              <a:rPr lang="en-US" altLang="en-US" sz="2400" dirty="0" smtClean="0"/>
              <a:t> </a:t>
            </a:r>
            <a:endParaRPr lang="en-US" alt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5205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U.S. Supreme Court - Jurisdiction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hr-HR" altLang="en-US" b="1" dirty="0">
                <a:solidFill>
                  <a:srgbClr val="C00000"/>
                </a:solidFill>
              </a:rPr>
              <a:t>II ORIGINAL JURISDICTION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dirty="0">
                <a:solidFill>
                  <a:srgbClr val="92D050"/>
                </a:solidFill>
              </a:rPr>
              <a:t>cases in which the US Supreme Court has original jurisdiction </a:t>
            </a:r>
            <a:r>
              <a:rPr lang="en-US" altLang="en-US" dirty="0"/>
              <a:t>(heard there first</a:t>
            </a:r>
            <a:r>
              <a:rPr lang="hr-HR" altLang="en-US" dirty="0"/>
              <a:t> – a </a:t>
            </a:r>
            <a:r>
              <a:rPr lang="hr-HR" altLang="en-US" dirty="0" err="1"/>
              <a:t>small</a:t>
            </a:r>
            <a:r>
              <a:rPr lang="hr-HR" altLang="en-US" dirty="0"/>
              <a:t> </a:t>
            </a:r>
            <a:r>
              <a:rPr lang="hr-HR" altLang="en-US" dirty="0" err="1"/>
              <a:t>number</a:t>
            </a:r>
            <a:r>
              <a:rPr lang="hr-HR" altLang="en-US" dirty="0"/>
              <a:t> </a:t>
            </a:r>
            <a:r>
              <a:rPr lang="hr-HR" altLang="en-US" dirty="0" err="1"/>
              <a:t>of</a:t>
            </a:r>
            <a:r>
              <a:rPr lang="hr-HR" altLang="en-US" dirty="0"/>
              <a:t> </a:t>
            </a:r>
            <a:r>
              <a:rPr lang="hr-HR" altLang="en-US" dirty="0" err="1"/>
              <a:t>cases</a:t>
            </a:r>
            <a:r>
              <a:rPr lang="hr-HR" altLang="en-US" dirty="0"/>
              <a:t>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- </a:t>
            </a:r>
            <a:r>
              <a:rPr lang="hr-HR" altLang="en-US" dirty="0" err="1"/>
              <a:t>conflicts</a:t>
            </a:r>
            <a:r>
              <a:rPr lang="hr-HR" altLang="en-US" dirty="0"/>
              <a:t> </a:t>
            </a:r>
            <a:r>
              <a:rPr lang="hr-HR" altLang="en-US" dirty="0" err="1"/>
              <a:t>between</a:t>
            </a:r>
            <a:r>
              <a:rPr lang="hr-HR" altLang="en-US" dirty="0"/>
              <a:t> </a:t>
            </a:r>
            <a:r>
              <a:rPr lang="hr-HR" altLang="en-US" dirty="0" err="1"/>
              <a:t>states</a:t>
            </a:r>
            <a:r>
              <a:rPr lang="hr-HR" altLang="en-US" dirty="0"/>
              <a:t> </a:t>
            </a:r>
            <a:r>
              <a:rPr lang="en-US" altLang="en-US" dirty="0"/>
              <a:t>and </a:t>
            </a:r>
            <a:endParaRPr lang="hr-HR" altLang="en-US" dirty="0"/>
          </a:p>
          <a:p>
            <a:pPr>
              <a:buFontTx/>
              <a:buChar char="-"/>
            </a:pPr>
            <a:r>
              <a:rPr lang="hr-HR" altLang="en-US" dirty="0" err="1"/>
              <a:t>confolicts</a:t>
            </a:r>
            <a:r>
              <a:rPr lang="hr-HR" altLang="en-US" dirty="0"/>
              <a:t> </a:t>
            </a:r>
            <a:r>
              <a:rPr lang="hr-HR" altLang="en-US" dirty="0" err="1"/>
              <a:t>between</a:t>
            </a:r>
            <a:r>
              <a:rPr lang="hr-HR" altLang="en-US" dirty="0"/>
              <a:t> a State </a:t>
            </a:r>
            <a:r>
              <a:rPr lang="hr-HR" altLang="en-US" dirty="0" err="1"/>
              <a:t>and</a:t>
            </a:r>
            <a:r>
              <a:rPr lang="hr-HR" altLang="en-US" dirty="0"/>
              <a:t> a </a:t>
            </a:r>
            <a:r>
              <a:rPr lang="hr-HR" altLang="en-US" dirty="0" err="1"/>
              <a:t>Federal</a:t>
            </a:r>
            <a:r>
              <a:rPr lang="hr-HR" altLang="en-US" dirty="0"/>
              <a:t> </a:t>
            </a:r>
            <a:r>
              <a:rPr lang="hr-HR" altLang="en-US" dirty="0" err="1"/>
              <a:t>government</a:t>
            </a:r>
            <a:endParaRPr lang="hr-HR" altLang="en-US" dirty="0"/>
          </a:p>
          <a:p>
            <a:pPr>
              <a:buFont typeface="Wingdings" panose="05000000000000000000" pitchFamily="2" charset="2"/>
              <a:buNone/>
            </a:pPr>
            <a:endParaRPr lang="hr-HR" altLang="en-US" sz="1800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sz="2100" dirty="0">
                <a:solidFill>
                  <a:schemeClr val="tx2"/>
                </a:solidFill>
              </a:rPr>
              <a:t>U.S. </a:t>
            </a:r>
            <a:r>
              <a:rPr lang="hr-HR" altLang="en-US" sz="2100" dirty="0" err="1">
                <a:solidFill>
                  <a:schemeClr val="tx2"/>
                </a:solidFill>
              </a:rPr>
              <a:t>Constitution</a:t>
            </a:r>
            <a:r>
              <a:rPr lang="hr-HR" altLang="en-US" sz="2100" dirty="0">
                <a:solidFill>
                  <a:schemeClr val="tx2"/>
                </a:solidFill>
              </a:rPr>
              <a:t> </a:t>
            </a:r>
            <a:r>
              <a:rPr lang="hr-HR" altLang="en-US" sz="2100" dirty="0" err="1">
                <a:solidFill>
                  <a:schemeClr val="tx2"/>
                </a:solidFill>
              </a:rPr>
              <a:t>Article</a:t>
            </a:r>
            <a:r>
              <a:rPr lang="hr-HR" altLang="en-US" sz="2100" dirty="0">
                <a:solidFill>
                  <a:schemeClr val="tx2"/>
                </a:solidFill>
              </a:rPr>
              <a:t> III, </a:t>
            </a:r>
            <a:r>
              <a:rPr lang="hr-HR" altLang="en-US" sz="2100" dirty="0" err="1">
                <a:solidFill>
                  <a:schemeClr val="tx2"/>
                </a:solidFill>
              </a:rPr>
              <a:t>Section</a:t>
            </a:r>
            <a:r>
              <a:rPr lang="hr-HR" altLang="en-US" sz="2100" dirty="0">
                <a:solidFill>
                  <a:schemeClr val="tx2"/>
                </a:solidFill>
              </a:rPr>
              <a:t> 1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sz="2100" i="1" dirty="0">
                <a:solidFill>
                  <a:schemeClr val="tx2"/>
                </a:solidFill>
              </a:rPr>
              <a:t>“</a:t>
            </a:r>
            <a:r>
              <a:rPr lang="en-US" altLang="en-US" sz="2100" i="1" dirty="0">
                <a:solidFill>
                  <a:schemeClr val="tx2"/>
                </a:solidFill>
              </a:rPr>
              <a:t>In all cases affecting ambassadors, other public ministers and consuls, and those in which a </a:t>
            </a:r>
            <a:r>
              <a:rPr lang="en-US" altLang="en-US" sz="2100" i="1" dirty="0" err="1" smtClean="0">
                <a:solidFill>
                  <a:schemeClr val="tx2"/>
                </a:solidFill>
              </a:rPr>
              <a:t>stateshall</a:t>
            </a:r>
            <a:r>
              <a:rPr lang="en-US" altLang="en-US" sz="2100" i="1" dirty="0" smtClean="0">
                <a:solidFill>
                  <a:schemeClr val="tx2"/>
                </a:solidFill>
              </a:rPr>
              <a:t> </a:t>
            </a:r>
            <a:r>
              <a:rPr lang="en-US" altLang="en-US" sz="2100" i="1" dirty="0">
                <a:solidFill>
                  <a:schemeClr val="tx2"/>
                </a:solidFill>
              </a:rPr>
              <a:t>be party, the Supreme Court shall have original jurisdiction. </a:t>
            </a:r>
            <a:r>
              <a:rPr lang="hr-HR" altLang="en-US" sz="2100" i="1" dirty="0">
                <a:solidFill>
                  <a:schemeClr val="tx2"/>
                </a:solidFill>
              </a:rPr>
              <a:t>“</a:t>
            </a:r>
          </a:p>
          <a:p>
            <a:pPr>
              <a:buFont typeface="Wingdings" panose="05000000000000000000" pitchFamily="2" charset="2"/>
              <a:buNone/>
            </a:pPr>
            <a:endParaRPr lang="hr-HR" altLang="en-US" b="1" dirty="0">
              <a:solidFill>
                <a:srgbClr val="FFC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hr-HR" altLang="en-US" b="1" dirty="0">
                <a:solidFill>
                  <a:srgbClr val="C00000"/>
                </a:solidFill>
              </a:rPr>
              <a:t>III JUDICIAL REVIEW</a:t>
            </a:r>
            <a:r>
              <a:rPr lang="en-US" altLang="en-US" b="1" dirty="0">
                <a:solidFill>
                  <a:srgbClr val="C00000"/>
                </a:solidFill>
              </a:rPr>
              <a:t> </a:t>
            </a:r>
            <a:r>
              <a:rPr lang="hr-HR" altLang="en-US" dirty="0"/>
              <a:t>- </a:t>
            </a:r>
            <a:r>
              <a:rPr lang="en-US" altLang="en-US" dirty="0"/>
              <a:t>authority to invalidate legislation or executive actions which, in the </a:t>
            </a:r>
            <a:r>
              <a:rPr lang="en-US" altLang="en-US" dirty="0" smtClean="0"/>
              <a:t>Court’s </a:t>
            </a:r>
            <a:r>
              <a:rPr lang="en-US" altLang="en-US" dirty="0"/>
              <a:t>considered judgment, conflict with the Constitution</a:t>
            </a:r>
            <a:endParaRPr lang="hr-HR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/>
              <a:t>-</a:t>
            </a:r>
            <a:r>
              <a:rPr lang="en-US" altLang="en-US" dirty="0"/>
              <a:t> </a:t>
            </a:r>
            <a:r>
              <a:rPr lang="hr-HR" altLang="en-US" dirty="0"/>
              <a:t>o</a:t>
            </a:r>
            <a:r>
              <a:rPr lang="en-US" altLang="en-US" dirty="0"/>
              <a:t>ne of the most important powers of the Supreme Court </a:t>
            </a:r>
            <a:endParaRPr lang="hr-H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7713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06029"/>
          </a:xfrm>
        </p:spPr>
        <p:txBody>
          <a:bodyPr/>
          <a:lstStyle/>
          <a:p>
            <a:r>
              <a:rPr lang="hr-HR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9829"/>
            <a:ext cx="10515600" cy="5216434"/>
          </a:xfrm>
        </p:spPr>
        <p:txBody>
          <a:bodyPr>
            <a:normAutofit fontScale="85000" lnSpcReduction="20000"/>
          </a:bodyPr>
          <a:lstStyle/>
          <a:p>
            <a:r>
              <a:rPr lang="en-US" altLang="en-US" b="1" dirty="0"/>
              <a:t>Petition for Writ of Certiorari</a:t>
            </a:r>
            <a:r>
              <a:rPr lang="en-US" altLang="en-US" dirty="0"/>
              <a:t>  (petition for review) - a document which a losing party (PETITIONER) files with the Supreme Court asking the Supreme Court to review the decision of a lower court (It includes a list of the parties, a statement of the facts of the case, the legal questions presented for review, and arguments as to why the Court should grant the writ)  - over </a:t>
            </a:r>
            <a:r>
              <a:rPr lang="hr-HR" altLang="en-US" dirty="0" smtClean="0"/>
              <a:t>10</a:t>
            </a:r>
            <a:r>
              <a:rPr lang="en-US" altLang="en-US" dirty="0" smtClean="0"/>
              <a:t>,000 </a:t>
            </a:r>
            <a:r>
              <a:rPr lang="en-US" altLang="en-US" dirty="0"/>
              <a:t>petitions filed each year – about 100 granted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dirty="0"/>
              <a:t>    </a:t>
            </a:r>
            <a:r>
              <a:rPr lang="hr-HR" altLang="en-US" dirty="0" smtClean="0"/>
              <a:t>=</a:t>
            </a:r>
            <a:r>
              <a:rPr lang="en-US" altLang="en-US" dirty="0" smtClean="0"/>
              <a:t>2 </a:t>
            </a:r>
            <a:r>
              <a:rPr lang="en-US" altLang="en-US" dirty="0"/>
              <a:t>options:</a:t>
            </a:r>
          </a:p>
          <a:p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dirty="0"/>
              <a:t>A) Writ of Certiorari</a:t>
            </a:r>
            <a:r>
              <a:rPr lang="en-US" altLang="en-US" dirty="0"/>
              <a:t> - decision by the Supreme Court to hear an appeal from a lower court – if granted</a:t>
            </a:r>
          </a:p>
          <a:p>
            <a:pPr>
              <a:buFontTx/>
              <a:buChar char="-"/>
            </a:pPr>
            <a:r>
              <a:rPr lang="en-US" altLang="en-US" dirty="0"/>
              <a:t> brief about the merit of the case must be submitted , </a:t>
            </a:r>
          </a:p>
          <a:p>
            <a:pPr>
              <a:buFontTx/>
              <a:buChar char="-"/>
            </a:pPr>
            <a:r>
              <a:rPr lang="en-US" altLang="en-US" dirty="0"/>
              <a:t>oral arguments heard,</a:t>
            </a:r>
          </a:p>
          <a:p>
            <a:pPr>
              <a:buFontTx/>
              <a:buChar char="-"/>
            </a:pPr>
            <a:r>
              <a:rPr lang="en-US" altLang="en-US" dirty="0"/>
              <a:t> decisions reached by a majority vote (decisions reached by the end of the courts term)</a:t>
            </a:r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dirty="0"/>
              <a:t>B) Cert. Denied</a:t>
            </a:r>
            <a:r>
              <a:rPr lang="en-US" altLang="en-US" dirty="0"/>
              <a:t> - abbreviation used in legal citations to indicate that the Supreme Court denied a Petition for Writ of Certiorari in the case being cited.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4912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Judicial</a:t>
            </a:r>
            <a:r>
              <a:rPr lang="hr-HR" dirty="0" smtClean="0"/>
              <a:t> </a:t>
            </a:r>
            <a:r>
              <a:rPr lang="hr-HR" dirty="0" err="1" smtClean="0"/>
              <a:t>Review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the United </a:t>
            </a:r>
            <a:r>
              <a:rPr lang="hr-HR" dirty="0" err="1" smtClean="0"/>
              <a:t>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r-Latn-CS" altLang="en-US" dirty="0">
                <a:solidFill>
                  <a:srgbClr val="0000FF"/>
                </a:solidFill>
              </a:rPr>
              <a:t>no </a:t>
            </a:r>
            <a:r>
              <a:rPr lang="sr-Latn-CS" altLang="en-US" dirty="0" err="1">
                <a:solidFill>
                  <a:srgbClr val="0000FF"/>
                </a:solidFill>
              </a:rPr>
              <a:t>judicial</a:t>
            </a:r>
            <a:r>
              <a:rPr lang="sr-Latn-CS" altLang="en-US" dirty="0">
                <a:solidFill>
                  <a:srgbClr val="0000FF"/>
                </a:solidFill>
              </a:rPr>
              <a:t> </a:t>
            </a:r>
            <a:r>
              <a:rPr lang="sr-Latn-CS" altLang="en-US" dirty="0" err="1">
                <a:solidFill>
                  <a:srgbClr val="0000FF"/>
                </a:solidFill>
              </a:rPr>
              <a:t>review</a:t>
            </a:r>
            <a:r>
              <a:rPr lang="sr-Latn-CS" altLang="en-US" dirty="0">
                <a:solidFill>
                  <a:srgbClr val="0000FF"/>
                </a:solidFill>
              </a:rPr>
              <a:t> </a:t>
            </a:r>
            <a:r>
              <a:rPr lang="sr-Latn-CS" altLang="en-US" dirty="0" err="1">
                <a:solidFill>
                  <a:srgbClr val="0000FF"/>
                </a:solidFill>
              </a:rPr>
              <a:t>explicit</a:t>
            </a:r>
            <a:r>
              <a:rPr lang="sr-Latn-CS" altLang="en-US" dirty="0"/>
              <a:t> in the </a:t>
            </a:r>
            <a:r>
              <a:rPr lang="sr-Latn-CS" altLang="en-US" dirty="0" err="1"/>
              <a:t>United</a:t>
            </a:r>
            <a:r>
              <a:rPr lang="sr-Latn-CS" altLang="en-US" dirty="0"/>
              <a:t> </a:t>
            </a:r>
            <a:r>
              <a:rPr lang="sr-Latn-CS" altLang="en-US" dirty="0" err="1"/>
              <a:t>States</a:t>
            </a:r>
            <a:r>
              <a:rPr lang="sr-Latn-CS" altLang="en-US" dirty="0"/>
              <a:t> </a:t>
            </a:r>
            <a:r>
              <a:rPr lang="sr-Latn-CS" altLang="en-US" dirty="0" err="1"/>
              <a:t>Constitution</a:t>
            </a:r>
            <a:r>
              <a:rPr lang="sr-Latn-CS" altLang="en-US" dirty="0"/>
              <a:t>; the </a:t>
            </a:r>
            <a:r>
              <a:rPr lang="sr-Latn-CS" altLang="en-US" dirty="0" err="1"/>
              <a:t>doctrine</a:t>
            </a:r>
            <a:r>
              <a:rPr lang="sr-Latn-CS" altLang="en-US" dirty="0"/>
              <a:t> </a:t>
            </a:r>
            <a:r>
              <a:rPr lang="sr-Latn-CS" altLang="en-US" dirty="0" err="1"/>
              <a:t>has</a:t>
            </a:r>
            <a:r>
              <a:rPr lang="sr-Latn-CS" altLang="en-US" dirty="0"/>
              <a:t> </a:t>
            </a:r>
            <a:r>
              <a:rPr lang="sr-Latn-CS" altLang="en-US" dirty="0" err="1"/>
              <a:t>been</a:t>
            </a:r>
            <a:r>
              <a:rPr lang="sr-Latn-CS" altLang="en-US" dirty="0"/>
              <a:t> </a:t>
            </a:r>
            <a:r>
              <a:rPr lang="sr-Latn-CS" altLang="en-US" dirty="0" err="1">
                <a:solidFill>
                  <a:srgbClr val="0000FF"/>
                </a:solidFill>
              </a:rPr>
              <a:t>inferred</a:t>
            </a:r>
            <a:r>
              <a:rPr lang="sr-Latn-CS" altLang="en-US" dirty="0">
                <a:solidFill>
                  <a:srgbClr val="0000FF"/>
                </a:solidFill>
              </a:rPr>
              <a:t> from </a:t>
            </a:r>
            <a:r>
              <a:rPr lang="sr-Latn-CS" altLang="en-US" dirty="0" err="1">
                <a:solidFill>
                  <a:srgbClr val="0000FF"/>
                </a:solidFill>
              </a:rPr>
              <a:t>that</a:t>
            </a:r>
            <a:r>
              <a:rPr lang="sr-Latn-CS" altLang="en-US" dirty="0">
                <a:solidFill>
                  <a:srgbClr val="0000FF"/>
                </a:solidFill>
              </a:rPr>
              <a:t> </a:t>
            </a:r>
            <a:r>
              <a:rPr lang="sr-Latn-CS" altLang="en-US" dirty="0" err="1">
                <a:solidFill>
                  <a:srgbClr val="0000FF"/>
                </a:solidFill>
              </a:rPr>
              <a:t>document</a:t>
            </a:r>
            <a:r>
              <a:rPr lang="hr-HR" altLang="en-US" dirty="0">
                <a:solidFill>
                  <a:srgbClr val="0000FF"/>
                </a:solidFill>
              </a:rPr>
              <a:t> </a:t>
            </a:r>
            <a:endParaRPr lang="en-US" altLang="en-US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endParaRPr lang="en-US" altLang="en-US" dirty="0">
              <a:solidFill>
                <a:srgbClr val="0000FF"/>
              </a:solidFill>
            </a:endParaRPr>
          </a:p>
          <a:p>
            <a:pPr>
              <a:lnSpc>
                <a:spcPct val="80000"/>
              </a:lnSpc>
            </a:pPr>
            <a:r>
              <a:rPr lang="sr-Latn-CS" altLang="en-US" dirty="0"/>
              <a:t>5 </a:t>
            </a:r>
            <a:r>
              <a:rPr lang="sr-Latn-CS" altLang="en-US" dirty="0" err="1"/>
              <a:t>of</a:t>
            </a:r>
            <a:r>
              <a:rPr lang="sr-Latn-CS" altLang="en-US" dirty="0"/>
              <a:t> the 13 </a:t>
            </a:r>
            <a:r>
              <a:rPr lang="sr-Latn-CS" altLang="en-US" dirty="0" err="1"/>
              <a:t>states</a:t>
            </a:r>
            <a:r>
              <a:rPr lang="sr-Latn-CS" altLang="en-US" dirty="0"/>
              <a:t> had some </a:t>
            </a:r>
            <a:r>
              <a:rPr lang="sr-Latn-CS" altLang="en-US" dirty="0" err="1"/>
              <a:t>form</a:t>
            </a:r>
            <a:r>
              <a:rPr lang="sr-Latn-CS" altLang="en-US" dirty="0"/>
              <a:t> </a:t>
            </a:r>
            <a:r>
              <a:rPr lang="sr-Latn-CS" altLang="en-US" dirty="0" err="1"/>
              <a:t>of</a:t>
            </a:r>
            <a:r>
              <a:rPr lang="sr-Latn-CS" altLang="en-US" dirty="0"/>
              <a:t> "</a:t>
            </a:r>
            <a:r>
              <a:rPr lang="sr-Latn-CS" altLang="en-US" dirty="0" err="1"/>
              <a:t>judicial</a:t>
            </a:r>
            <a:r>
              <a:rPr lang="sr-Latn-CS" altLang="en-US" dirty="0"/>
              <a:t> </a:t>
            </a:r>
            <a:r>
              <a:rPr lang="sr-Latn-CS" altLang="en-US" dirty="0" err="1"/>
              <a:t>review</a:t>
            </a:r>
            <a:r>
              <a:rPr lang="sr-Latn-CS" altLang="en-US" dirty="0"/>
              <a:t>" </a:t>
            </a:r>
            <a:r>
              <a:rPr lang="sr-Latn-CS" altLang="en-US" dirty="0" err="1"/>
              <a:t>or</a:t>
            </a:r>
            <a:r>
              <a:rPr lang="sr-Latn-CS" altLang="en-US" dirty="0"/>
              <a:t> "</a:t>
            </a:r>
            <a:r>
              <a:rPr lang="sr-Latn-CS" altLang="en-US" dirty="0" err="1"/>
              <a:t>judicial</a:t>
            </a:r>
            <a:r>
              <a:rPr lang="sr-Latn-CS" altLang="en-US" dirty="0"/>
              <a:t> veto" in </a:t>
            </a:r>
            <a:r>
              <a:rPr lang="sr-Latn-CS" altLang="en-US" dirty="0" err="1"/>
              <a:t>their</a:t>
            </a:r>
            <a:r>
              <a:rPr lang="sr-Latn-CS" altLang="en-US" dirty="0"/>
              <a:t> </a:t>
            </a:r>
            <a:r>
              <a:rPr lang="sr-Latn-CS" altLang="en-US" dirty="0" err="1"/>
              <a:t>state</a:t>
            </a:r>
            <a:r>
              <a:rPr lang="sr-Latn-CS" altLang="en-US" dirty="0"/>
              <a:t> </a:t>
            </a:r>
            <a:r>
              <a:rPr lang="sr-Latn-CS" altLang="en-US" dirty="0" err="1"/>
              <a:t>Constitutions</a:t>
            </a:r>
            <a:r>
              <a:rPr lang="sr-Latn-CS" altLang="en-US" dirty="0"/>
              <a:t> at the time </a:t>
            </a:r>
            <a:r>
              <a:rPr lang="sr-Latn-CS" altLang="en-US" dirty="0" err="1"/>
              <a:t>of</a:t>
            </a:r>
            <a:r>
              <a:rPr lang="sr-Latn-CS" altLang="en-US" dirty="0"/>
              <a:t> 1787's </a:t>
            </a:r>
            <a:r>
              <a:rPr lang="sr-Latn-CS" altLang="en-US" dirty="0" err="1"/>
              <a:t>Constitutional</a:t>
            </a:r>
            <a:r>
              <a:rPr lang="sr-Latn-CS" altLang="en-US" dirty="0"/>
              <a:t> </a:t>
            </a:r>
            <a:r>
              <a:rPr lang="sr-Latn-CS" altLang="en-US" dirty="0" err="1"/>
              <a:t>Convention</a:t>
            </a:r>
            <a:r>
              <a:rPr lang="sr-Latn-CS" altLang="en-US" dirty="0"/>
              <a:t> </a:t>
            </a:r>
          </a:p>
          <a:p>
            <a:pPr>
              <a:lnSpc>
                <a:spcPct val="80000"/>
              </a:lnSpc>
            </a:pPr>
            <a:endParaRPr lang="sr-Latn-CS" altLang="en-US" dirty="0"/>
          </a:p>
          <a:p>
            <a:pPr>
              <a:lnSpc>
                <a:spcPct val="80000"/>
              </a:lnSpc>
            </a:pPr>
            <a:r>
              <a:rPr lang="sr-Latn-CS" altLang="en-US" dirty="0" err="1">
                <a:solidFill>
                  <a:srgbClr val="FF33CC"/>
                </a:solidFill>
              </a:rPr>
              <a:t>Article</a:t>
            </a:r>
            <a:r>
              <a:rPr lang="sr-Latn-CS" altLang="en-US" dirty="0">
                <a:solidFill>
                  <a:srgbClr val="FF33CC"/>
                </a:solidFill>
              </a:rPr>
              <a:t> III </a:t>
            </a:r>
            <a:r>
              <a:rPr lang="sr-Latn-CS" altLang="en-US" dirty="0" err="1">
                <a:solidFill>
                  <a:srgbClr val="FF33CC"/>
                </a:solidFill>
              </a:rPr>
              <a:t>of</a:t>
            </a:r>
            <a:r>
              <a:rPr lang="sr-Latn-CS" altLang="en-US" dirty="0">
                <a:solidFill>
                  <a:srgbClr val="FF33CC"/>
                </a:solidFill>
              </a:rPr>
              <a:t> the </a:t>
            </a:r>
            <a:r>
              <a:rPr lang="sr-Latn-CS" altLang="en-US" dirty="0" err="1">
                <a:solidFill>
                  <a:srgbClr val="FF33CC"/>
                </a:solidFill>
              </a:rPr>
              <a:t>United</a:t>
            </a:r>
            <a:r>
              <a:rPr lang="sr-Latn-CS" altLang="en-US" dirty="0">
                <a:solidFill>
                  <a:srgbClr val="FF33CC"/>
                </a:solidFill>
              </a:rPr>
              <a:t> </a:t>
            </a:r>
            <a:r>
              <a:rPr lang="sr-Latn-CS" altLang="en-US" dirty="0" err="1">
                <a:solidFill>
                  <a:srgbClr val="FF33CC"/>
                </a:solidFill>
              </a:rPr>
              <a:t>States</a:t>
            </a:r>
            <a:r>
              <a:rPr lang="sr-Latn-CS" altLang="en-US" dirty="0">
                <a:solidFill>
                  <a:srgbClr val="FF33CC"/>
                </a:solidFill>
              </a:rPr>
              <a:t> </a:t>
            </a:r>
            <a:r>
              <a:rPr lang="sr-Latn-CS" altLang="en-US" dirty="0" err="1">
                <a:solidFill>
                  <a:srgbClr val="FF33CC"/>
                </a:solidFill>
              </a:rPr>
              <a:t>Constitution</a:t>
            </a:r>
            <a:r>
              <a:rPr lang="hr-HR" altLang="en-US" dirty="0"/>
              <a:t> </a:t>
            </a:r>
            <a:r>
              <a:rPr lang="en-US" altLang="en-US" dirty="0"/>
              <a:t>– Article on judicial power</a:t>
            </a:r>
            <a:endParaRPr lang="hr-H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448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768474"/>
          </a:xfrm>
        </p:spPr>
        <p:txBody>
          <a:bodyPr>
            <a:normAutofit fontScale="90000"/>
          </a:bodyPr>
          <a:lstStyle/>
          <a:p>
            <a:r>
              <a:rPr lang="hr-HR" sz="4000" dirty="0" err="1" smtClean="0"/>
              <a:t>Judicial</a:t>
            </a:r>
            <a:r>
              <a:rPr lang="hr-HR" sz="4000" dirty="0" smtClean="0"/>
              <a:t> </a:t>
            </a:r>
            <a:r>
              <a:rPr lang="hr-HR" sz="4000" dirty="0" err="1" smtClean="0"/>
              <a:t>Review</a:t>
            </a:r>
            <a:r>
              <a:rPr lang="hr-HR" sz="4000" dirty="0" smtClean="0"/>
              <a:t> </a:t>
            </a:r>
            <a:r>
              <a:rPr lang="hr-HR" sz="4000" dirty="0" err="1" smtClean="0"/>
              <a:t>in</a:t>
            </a:r>
            <a:r>
              <a:rPr lang="hr-HR" sz="4000" dirty="0" smtClean="0"/>
              <a:t> the U.S.</a:t>
            </a:r>
            <a:br>
              <a:rPr lang="hr-HR" sz="4000" dirty="0" smtClean="0"/>
            </a:br>
            <a:r>
              <a:rPr lang="hr-HR" sz="800" dirty="0"/>
              <a:t>.</a:t>
            </a:r>
            <a:r>
              <a:rPr lang="hr-HR" sz="3600" dirty="0" smtClean="0"/>
              <a:t/>
            </a:r>
            <a:br>
              <a:rPr lang="hr-HR" sz="3600" dirty="0" smtClean="0"/>
            </a:br>
            <a:r>
              <a:rPr lang="hr-HR" sz="3100" b="1" i="1" dirty="0" err="1" smtClean="0">
                <a:solidFill>
                  <a:srgbClr val="CC0000"/>
                </a:solidFill>
              </a:rPr>
              <a:t>Marbury</a:t>
            </a:r>
            <a:r>
              <a:rPr lang="hr-HR" sz="3100" b="1" i="1" dirty="0" smtClean="0">
                <a:solidFill>
                  <a:srgbClr val="CC0000"/>
                </a:solidFill>
              </a:rPr>
              <a:t> v.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Madison</a:t>
            </a:r>
            <a:r>
              <a:rPr lang="hr-HR" sz="3100" b="1" i="1" dirty="0" smtClean="0">
                <a:solidFill>
                  <a:srgbClr val="CC0000"/>
                </a:solidFill>
              </a:rPr>
              <a:t> (1803);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Supreme</a:t>
            </a:r>
            <a:r>
              <a:rPr lang="hr-HR" sz="3100" b="1" i="1" dirty="0" smtClean="0">
                <a:solidFill>
                  <a:srgbClr val="CC0000"/>
                </a:solidFill>
              </a:rPr>
              <a:t> Court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of</a:t>
            </a:r>
            <a:r>
              <a:rPr lang="hr-HR" sz="3100" b="1" i="1" dirty="0" smtClean="0">
                <a:solidFill>
                  <a:srgbClr val="CC0000"/>
                </a:solidFill>
              </a:rPr>
              <a:t> the U.S. </a:t>
            </a:r>
            <a:br>
              <a:rPr lang="hr-HR" sz="3100" b="1" i="1" dirty="0" smtClean="0">
                <a:solidFill>
                  <a:srgbClr val="CC0000"/>
                </a:solidFill>
              </a:rPr>
            </a:br>
            <a:r>
              <a:rPr lang="hr-HR" sz="3100" b="1" i="1" dirty="0" smtClean="0">
                <a:solidFill>
                  <a:srgbClr val="CC0000"/>
                </a:solidFill>
              </a:rPr>
              <a:t>–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in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this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case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it</a:t>
            </a:r>
            <a:r>
              <a:rPr lang="hr-HR" sz="3100" b="1" i="1" dirty="0" smtClean="0">
                <a:solidFill>
                  <a:srgbClr val="CC0000"/>
                </a:solidFill>
              </a:rPr>
              <a:t> was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explicitly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confirmed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that</a:t>
            </a:r>
            <a:r>
              <a:rPr lang="hr-HR" sz="3100" b="1" i="1" dirty="0" smtClean="0">
                <a:solidFill>
                  <a:srgbClr val="CC0000"/>
                </a:solidFill>
              </a:rPr>
              <a:t> the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Supreme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Court’s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responsibility</a:t>
            </a:r>
            <a:r>
              <a:rPr lang="hr-HR" sz="3100" b="1" i="1" dirty="0" smtClean="0">
                <a:solidFill>
                  <a:srgbClr val="CC0000"/>
                </a:solidFill>
              </a:rPr>
              <a:t> to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overturn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unconstituional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legislation</a:t>
            </a:r>
            <a:r>
              <a:rPr lang="hr-HR" sz="3100" b="1" i="1" dirty="0" smtClean="0">
                <a:solidFill>
                  <a:srgbClr val="CC0000"/>
                </a:solidFill>
              </a:rPr>
              <a:t> was a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necessary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consequence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of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its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sworn</a:t>
            </a:r>
            <a:r>
              <a:rPr lang="hr-HR" sz="3100" b="1" i="1" dirty="0" smtClean="0">
                <a:solidFill>
                  <a:srgbClr val="CC0000"/>
                </a:solidFill>
              </a:rPr>
              <a:t>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duty</a:t>
            </a:r>
            <a:r>
              <a:rPr lang="hr-HR" sz="3100" b="1" i="1" dirty="0" smtClean="0">
                <a:solidFill>
                  <a:srgbClr val="CC0000"/>
                </a:solidFill>
              </a:rPr>
              <a:t> to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uphold</a:t>
            </a:r>
            <a:r>
              <a:rPr lang="hr-HR" sz="3100" b="1" i="1" dirty="0" smtClean="0">
                <a:solidFill>
                  <a:srgbClr val="CC0000"/>
                </a:solidFill>
              </a:rPr>
              <a:t> the </a:t>
            </a:r>
            <a:r>
              <a:rPr lang="hr-HR" sz="3100" b="1" i="1" dirty="0" err="1" smtClean="0">
                <a:solidFill>
                  <a:srgbClr val="CC0000"/>
                </a:solidFill>
              </a:rPr>
              <a:t>Constitution</a:t>
            </a:r>
            <a:endParaRPr lang="en-US" sz="3100" b="1" i="1" dirty="0">
              <a:solidFill>
                <a:srgbClr val="CC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1412250"/>
          </a:xfrm>
        </p:spPr>
        <p:txBody>
          <a:bodyPr>
            <a:normAutofit/>
          </a:bodyPr>
          <a:lstStyle/>
          <a:p>
            <a:r>
              <a:rPr lang="hr-HR" dirty="0" smtClean="0">
                <a:solidFill>
                  <a:srgbClr val="0070C0"/>
                </a:solidFill>
              </a:rPr>
              <a:t>                </a:t>
            </a:r>
          </a:p>
          <a:p>
            <a:r>
              <a:rPr lang="hr-HR" dirty="0" smtClean="0">
                <a:solidFill>
                  <a:srgbClr val="0070C0"/>
                </a:solidFill>
              </a:rPr>
              <a:t>                 William </a:t>
            </a:r>
            <a:r>
              <a:rPr lang="hr-HR" dirty="0" err="1" smtClean="0">
                <a:solidFill>
                  <a:srgbClr val="0070C0"/>
                </a:solidFill>
              </a:rPr>
              <a:t>Marbury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997575" y="1681163"/>
            <a:ext cx="5357813" cy="1412250"/>
          </a:xfrm>
        </p:spPr>
        <p:txBody>
          <a:bodyPr>
            <a:normAutofit fontScale="92500" lnSpcReduction="20000"/>
          </a:bodyPr>
          <a:lstStyle/>
          <a:p>
            <a:r>
              <a:rPr lang="hr-HR" altLang="en-US" i="1" dirty="0" smtClean="0">
                <a:solidFill>
                  <a:schemeClr val="accent2"/>
                </a:solidFill>
              </a:rPr>
              <a:t>                     </a:t>
            </a:r>
          </a:p>
          <a:p>
            <a:r>
              <a:rPr lang="hr-HR" altLang="en-US" i="1" dirty="0" smtClean="0">
                <a:solidFill>
                  <a:srgbClr val="0070C0"/>
                </a:solidFill>
              </a:rPr>
              <a:t>                       </a:t>
            </a:r>
          </a:p>
          <a:p>
            <a:r>
              <a:rPr lang="hr-HR" altLang="en-US" i="1" dirty="0">
                <a:solidFill>
                  <a:srgbClr val="0070C0"/>
                </a:solidFill>
              </a:rPr>
              <a:t> </a:t>
            </a:r>
            <a:r>
              <a:rPr lang="hr-HR" altLang="en-US" i="1" dirty="0" smtClean="0">
                <a:solidFill>
                  <a:srgbClr val="0070C0"/>
                </a:solidFill>
              </a:rPr>
              <a:t>                       </a:t>
            </a:r>
            <a:r>
              <a:rPr lang="en-GB" altLang="en-US" i="1" dirty="0" smtClean="0">
                <a:solidFill>
                  <a:srgbClr val="0070C0"/>
                </a:solidFill>
              </a:rPr>
              <a:t>James </a:t>
            </a:r>
            <a:r>
              <a:rPr lang="en-GB" altLang="en-US" i="1" dirty="0">
                <a:solidFill>
                  <a:srgbClr val="0070C0"/>
                </a:solidFill>
              </a:rPr>
              <a:t>Madison, </a:t>
            </a:r>
            <a:endParaRPr lang="hr-HR" altLang="en-US" i="1" dirty="0" smtClean="0">
              <a:solidFill>
                <a:srgbClr val="0070C0"/>
              </a:solidFill>
            </a:endParaRPr>
          </a:p>
          <a:p>
            <a:r>
              <a:rPr lang="hr-HR" altLang="en-US" i="1" dirty="0">
                <a:solidFill>
                  <a:srgbClr val="0070C0"/>
                </a:solidFill>
              </a:rPr>
              <a:t> </a:t>
            </a:r>
            <a:r>
              <a:rPr lang="hr-HR" altLang="en-US" i="1" dirty="0" smtClean="0">
                <a:solidFill>
                  <a:srgbClr val="0070C0"/>
                </a:solidFill>
              </a:rPr>
              <a:t>                </a:t>
            </a:r>
            <a:r>
              <a:rPr lang="en-GB" altLang="en-US" i="1" dirty="0" smtClean="0">
                <a:solidFill>
                  <a:srgbClr val="0070C0"/>
                </a:solidFill>
              </a:rPr>
              <a:t>State Secretary </a:t>
            </a:r>
            <a:r>
              <a:rPr lang="en-GB" altLang="en-US" i="1" dirty="0">
                <a:solidFill>
                  <a:srgbClr val="0070C0"/>
                </a:solidFill>
              </a:rPr>
              <a:t>of the </a:t>
            </a:r>
            <a:r>
              <a:rPr lang="en-GB" altLang="en-US" i="1" dirty="0" smtClean="0">
                <a:solidFill>
                  <a:srgbClr val="0070C0"/>
                </a:solidFill>
              </a:rPr>
              <a:t>US</a:t>
            </a:r>
            <a:endParaRPr lang="hr-HR" altLang="en-US" i="1" dirty="0">
              <a:solidFill>
                <a:srgbClr val="0070C0"/>
              </a:solidFill>
            </a:endParaRPr>
          </a:p>
        </p:txBody>
      </p:sp>
      <p:pic>
        <p:nvPicPr>
          <p:cNvPr id="9" name="Picture 16" descr="William Marbury">
            <a:hlinkClick r:id="rId2" tooltip="&quot;William Marbury&quot;"/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46217" y="3247424"/>
            <a:ext cx="2664823" cy="3449466"/>
          </a:xfrm>
        </p:spPr>
      </p:pic>
      <p:pic>
        <p:nvPicPr>
          <p:cNvPr id="10" name="Picture 15" descr="Secretary of State James Madison was ordered by Jefferson to withhold the commissions.">
            <a:hlinkClick r:id="rId4" tooltip="&quot;Secretary of State James Madison was ordered by Jefferson to withhold the commissions.&quot;"/>
          </p:cNvPr>
          <p:cNvPicPr>
            <a:picLocks noGrp="1"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73418" y="3248297"/>
            <a:ext cx="2897797" cy="3509554"/>
          </a:xfrm>
        </p:spPr>
      </p:pic>
    </p:spTree>
    <p:extLst>
      <p:ext uri="{BB962C8B-B14F-4D97-AF65-F5344CB8AC3E}">
        <p14:creationId xmlns:p14="http://schemas.microsoft.com/office/powerpoint/2010/main" val="868361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The </a:t>
            </a:r>
            <a:r>
              <a:rPr lang="hr-HR" dirty="0" err="1" smtClean="0"/>
              <a:t>Supreme</a:t>
            </a:r>
            <a:r>
              <a:rPr lang="hr-HR" dirty="0" smtClean="0"/>
              <a:t> Court </a:t>
            </a:r>
            <a:r>
              <a:rPr lang="hr-HR" dirty="0" err="1" smtClean="0"/>
              <a:t>of</a:t>
            </a:r>
            <a:r>
              <a:rPr lang="hr-HR" dirty="0" smtClean="0"/>
              <a:t> the USA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Read</a:t>
            </a:r>
            <a:r>
              <a:rPr lang="hr-HR" dirty="0" smtClean="0"/>
              <a:t> the </a:t>
            </a:r>
            <a:r>
              <a:rPr lang="hr-HR" dirty="0" err="1" smtClean="0"/>
              <a:t>text</a:t>
            </a:r>
            <a:r>
              <a:rPr lang="hr-HR" dirty="0" smtClean="0"/>
              <a:t> </a:t>
            </a:r>
            <a:r>
              <a:rPr lang="hr-HR" dirty="0" err="1" smtClean="0"/>
              <a:t>and</a:t>
            </a:r>
            <a:r>
              <a:rPr lang="hr-HR" dirty="0" smtClean="0"/>
              <a:t> do ex. III – VII on p. </a:t>
            </a:r>
            <a:r>
              <a:rPr lang="hr-HR" smtClean="0"/>
              <a:t>118-119.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4516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Vocabulary</a:t>
            </a:r>
            <a:r>
              <a:rPr lang="hr-HR" dirty="0" smtClean="0"/>
              <a:t> </a:t>
            </a:r>
            <a:r>
              <a:rPr lang="hr-HR" dirty="0" err="1" smtClean="0"/>
              <a:t>practice</a:t>
            </a:r>
            <a:r>
              <a:rPr lang="hr-HR" dirty="0" smtClean="0"/>
              <a:t> I</a:t>
            </a:r>
            <a:br>
              <a:rPr lang="hr-HR" dirty="0" smtClean="0"/>
            </a:br>
            <a:r>
              <a:rPr lang="hr-HR" sz="2400" i="1" dirty="0" err="1" smtClean="0"/>
              <a:t>Translate</a:t>
            </a:r>
            <a:r>
              <a:rPr lang="hr-HR" sz="2400" i="1" dirty="0" smtClean="0"/>
              <a:t> the </a:t>
            </a:r>
            <a:r>
              <a:rPr lang="hr-HR" sz="2400" i="1" dirty="0" err="1" smtClean="0"/>
              <a:t>following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terms</a:t>
            </a:r>
            <a:r>
              <a:rPr lang="hr-HR" sz="2400" i="1" dirty="0" smtClean="0"/>
              <a:t> </a:t>
            </a:r>
            <a:r>
              <a:rPr lang="hr-HR" sz="2400" i="1" dirty="0" err="1" smtClean="0"/>
              <a:t>into</a:t>
            </a:r>
            <a:r>
              <a:rPr lang="hr-HR" sz="2400" i="1" dirty="0" smtClean="0"/>
              <a:t> Croatian.</a:t>
            </a:r>
            <a:endParaRPr lang="en-US" sz="2400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6432"/>
          </a:xfrm>
        </p:spPr>
        <p:txBody>
          <a:bodyPr>
            <a:normAutofit fontScale="77500" lnSpcReduction="20000"/>
          </a:bodyPr>
          <a:lstStyle/>
          <a:p>
            <a:r>
              <a:rPr lang="hr-HR" altLang="en-US" dirty="0"/>
              <a:t>j</a:t>
            </a:r>
            <a:r>
              <a:rPr lang="en-US" altLang="en-US" dirty="0" err="1"/>
              <a:t>ustices</a:t>
            </a:r>
            <a:r>
              <a:rPr lang="hr-HR" altLang="en-US" dirty="0"/>
              <a:t> </a:t>
            </a:r>
            <a:r>
              <a:rPr lang="hr-HR" altLang="en-US"/>
              <a:t>– </a:t>
            </a:r>
            <a:endParaRPr lang="hr-HR" altLang="en-US" dirty="0"/>
          </a:p>
          <a:p>
            <a:r>
              <a:rPr lang="hr-HR" altLang="en-US" dirty="0" err="1"/>
              <a:t>Chief</a:t>
            </a:r>
            <a:r>
              <a:rPr lang="hr-HR" altLang="en-US" dirty="0"/>
              <a:t> </a:t>
            </a:r>
            <a:r>
              <a:rPr lang="hr-HR" altLang="en-US" dirty="0" err="1"/>
              <a:t>Justice</a:t>
            </a:r>
            <a:r>
              <a:rPr lang="hr-HR" altLang="en-US" dirty="0"/>
              <a:t> </a:t>
            </a:r>
            <a:r>
              <a:rPr lang="hr-HR" altLang="en-US" dirty="0" smtClean="0"/>
              <a:t>–</a:t>
            </a:r>
            <a:endParaRPr lang="en-US" altLang="en-US" dirty="0"/>
          </a:p>
          <a:p>
            <a:r>
              <a:rPr lang="en-US" altLang="en-US" dirty="0"/>
              <a:t>to petition a court</a:t>
            </a:r>
            <a:r>
              <a:rPr lang="hr-HR" altLang="en-US" dirty="0"/>
              <a:t> – </a:t>
            </a:r>
            <a:endParaRPr lang="en-US" altLang="en-US" dirty="0"/>
          </a:p>
          <a:p>
            <a:r>
              <a:rPr lang="hr-HR" altLang="en-US" dirty="0"/>
              <a:t>t</a:t>
            </a:r>
            <a:r>
              <a:rPr lang="hr-HR" altLang="en-US" dirty="0" smtClean="0"/>
              <a:t>o </a:t>
            </a:r>
            <a:r>
              <a:rPr lang="hr-HR" altLang="en-US" dirty="0" err="1" smtClean="0"/>
              <a:t>exercise</a:t>
            </a:r>
            <a:r>
              <a:rPr lang="en-US" altLang="en-US" dirty="0" smtClean="0"/>
              <a:t> </a:t>
            </a:r>
            <a:r>
              <a:rPr lang="en-US" altLang="en-US" dirty="0"/>
              <a:t>discretion</a:t>
            </a:r>
            <a:r>
              <a:rPr lang="hr-HR" altLang="en-US" dirty="0"/>
              <a:t> – </a:t>
            </a:r>
          </a:p>
          <a:p>
            <a:r>
              <a:rPr lang="hr-HR" altLang="en-US" dirty="0"/>
              <a:t>original </a:t>
            </a:r>
            <a:r>
              <a:rPr lang="hr-HR" altLang="en-US" dirty="0" err="1"/>
              <a:t>jurisdiction</a:t>
            </a:r>
            <a:r>
              <a:rPr lang="hr-HR" altLang="en-US" dirty="0"/>
              <a:t> – </a:t>
            </a:r>
          </a:p>
          <a:p>
            <a:r>
              <a:rPr lang="hr-HR" altLang="en-US" dirty="0" err="1"/>
              <a:t>appelate</a:t>
            </a:r>
            <a:r>
              <a:rPr lang="hr-HR" altLang="en-US" dirty="0"/>
              <a:t> </a:t>
            </a:r>
            <a:r>
              <a:rPr lang="hr-HR" altLang="en-US" dirty="0" err="1"/>
              <a:t>jurisdiction</a:t>
            </a:r>
            <a:r>
              <a:rPr lang="hr-HR" altLang="en-US" dirty="0"/>
              <a:t> </a:t>
            </a:r>
            <a:r>
              <a:rPr lang="hr-HR" altLang="en-US" dirty="0" smtClean="0"/>
              <a:t>–</a:t>
            </a:r>
            <a:endParaRPr lang="hr-HR" altLang="en-US" dirty="0"/>
          </a:p>
          <a:p>
            <a:r>
              <a:rPr lang="en-US" altLang="en-US" dirty="0"/>
              <a:t>a court of original jurisdiction</a:t>
            </a:r>
            <a:r>
              <a:rPr lang="hr-HR" altLang="en-US" dirty="0"/>
              <a:t> – </a:t>
            </a:r>
            <a:endParaRPr lang="en-US" altLang="en-US" dirty="0"/>
          </a:p>
          <a:p>
            <a:r>
              <a:rPr lang="en-US" altLang="en-US" dirty="0"/>
              <a:t>a litigant </a:t>
            </a:r>
            <a:r>
              <a:rPr lang="hr-HR" altLang="en-US" dirty="0"/>
              <a:t> - </a:t>
            </a:r>
            <a:endParaRPr lang="en-US" altLang="en-US" dirty="0"/>
          </a:p>
          <a:p>
            <a:r>
              <a:rPr lang="en-US" altLang="en-US" dirty="0"/>
              <a:t>to </a:t>
            </a:r>
            <a:r>
              <a:rPr lang="hr-HR" altLang="en-US" dirty="0" err="1" smtClean="0"/>
              <a:t>overturn</a:t>
            </a:r>
            <a:r>
              <a:rPr lang="hr-HR" altLang="en-US" dirty="0" smtClean="0"/>
              <a:t> </a:t>
            </a:r>
            <a:r>
              <a:rPr lang="hr-HR" altLang="en-US" dirty="0" err="1" smtClean="0"/>
              <a:t>legislation</a:t>
            </a:r>
            <a:r>
              <a:rPr lang="hr-HR" altLang="en-US" dirty="0" smtClean="0"/>
              <a:t> </a:t>
            </a:r>
            <a:r>
              <a:rPr lang="hr-HR" altLang="en-US" dirty="0"/>
              <a:t>– </a:t>
            </a:r>
            <a:endParaRPr lang="hr-HR" altLang="en-US" dirty="0" smtClean="0"/>
          </a:p>
          <a:p>
            <a:r>
              <a:rPr lang="hr-HR" altLang="en-US" dirty="0"/>
              <a:t>t</a:t>
            </a:r>
            <a:r>
              <a:rPr lang="hr-HR" altLang="en-US" dirty="0" smtClean="0"/>
              <a:t>o </a:t>
            </a:r>
            <a:r>
              <a:rPr lang="hr-HR" altLang="en-US" dirty="0" err="1" smtClean="0"/>
              <a:t>uphold</a:t>
            </a:r>
            <a:r>
              <a:rPr lang="hr-HR" altLang="en-US" dirty="0" smtClean="0"/>
              <a:t> the </a:t>
            </a:r>
            <a:r>
              <a:rPr lang="hr-HR" altLang="en-US" dirty="0" err="1" smtClean="0"/>
              <a:t>Constitution</a:t>
            </a:r>
            <a:r>
              <a:rPr lang="hr-HR" altLang="en-US" dirty="0" smtClean="0"/>
              <a:t> -</a:t>
            </a:r>
            <a:endParaRPr lang="hr-HR" altLang="en-US" dirty="0"/>
          </a:p>
          <a:p>
            <a:r>
              <a:rPr lang="hr-HR" altLang="en-US" dirty="0" err="1"/>
              <a:t>judicial</a:t>
            </a:r>
            <a:r>
              <a:rPr lang="hr-HR" altLang="en-US" dirty="0"/>
              <a:t> </a:t>
            </a:r>
            <a:r>
              <a:rPr lang="hr-HR" altLang="en-US" dirty="0" err="1"/>
              <a:t>review</a:t>
            </a:r>
            <a:r>
              <a:rPr lang="hr-HR" altLang="en-US" dirty="0"/>
              <a:t> </a:t>
            </a:r>
            <a:r>
              <a:rPr lang="hr-HR" altLang="en-US" dirty="0" smtClean="0"/>
              <a:t>–</a:t>
            </a:r>
            <a:endParaRPr lang="hr-HR" altLang="en-US" dirty="0"/>
          </a:p>
          <a:p>
            <a:r>
              <a:rPr lang="hr-HR" altLang="en-US" dirty="0"/>
              <a:t>to </a:t>
            </a:r>
            <a:r>
              <a:rPr lang="hr-HR" altLang="en-US" dirty="0" err="1"/>
              <a:t>invalidate</a:t>
            </a:r>
            <a:r>
              <a:rPr lang="hr-HR" altLang="en-US" dirty="0"/>
              <a:t> </a:t>
            </a:r>
            <a:r>
              <a:rPr lang="hr-HR" altLang="en-US" dirty="0" err="1"/>
              <a:t>legislation</a:t>
            </a:r>
            <a:r>
              <a:rPr lang="hr-HR" altLang="en-US" dirty="0"/>
              <a:t> – </a:t>
            </a:r>
          </a:p>
          <a:p>
            <a:r>
              <a:rPr lang="hr-HR" altLang="en-US" dirty="0"/>
              <a:t>a </a:t>
            </a:r>
            <a:r>
              <a:rPr lang="hr-HR" altLang="en-US" dirty="0" err="1"/>
              <a:t>lawsuit</a:t>
            </a:r>
            <a:r>
              <a:rPr lang="hr-HR" altLang="en-US" dirty="0"/>
              <a:t> – 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736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 practice </a:t>
            </a:r>
            <a:r>
              <a:rPr lang="hr-HR" dirty="0" smtClean="0"/>
              <a:t>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 dirty="0"/>
              <a:t>Complete the following definitions with appropriate legal terms.</a:t>
            </a:r>
            <a:endParaRPr lang="hr-HR" altLang="en-US" b="1" dirty="0"/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 smtClean="0">
                <a:solidFill>
                  <a:srgbClr val="C00000"/>
                </a:solidFill>
              </a:rPr>
              <a:t>________________</a:t>
            </a:r>
            <a:r>
              <a:rPr lang="en-US" altLang="en-US" dirty="0" smtClean="0">
                <a:solidFill>
                  <a:srgbClr val="FFC000"/>
                </a:solidFill>
              </a:rPr>
              <a:t> </a:t>
            </a:r>
            <a:r>
              <a:rPr lang="en-US" altLang="en-US" dirty="0"/>
              <a:t>- a party to a lawsuit.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 smtClean="0">
                <a:solidFill>
                  <a:srgbClr val="C00000"/>
                </a:solidFill>
              </a:rPr>
              <a:t>________________</a:t>
            </a:r>
            <a:r>
              <a:rPr lang="en-US" altLang="en-US" dirty="0" smtClean="0">
                <a:solidFill>
                  <a:srgbClr val="C00000"/>
                </a:solidFill>
              </a:rPr>
              <a:t> </a:t>
            </a:r>
            <a:r>
              <a:rPr lang="hr-HR" altLang="en-US" dirty="0">
                <a:solidFill>
                  <a:schemeClr val="tx2"/>
                </a:solidFill>
              </a:rPr>
              <a:t>-</a:t>
            </a:r>
            <a:r>
              <a:rPr lang="en-US" altLang="en-US" dirty="0" smtClean="0">
                <a:solidFill>
                  <a:srgbClr val="FFC000"/>
                </a:solidFill>
              </a:rPr>
              <a:t> </a:t>
            </a:r>
            <a:r>
              <a:rPr lang="en-US" altLang="en-US" dirty="0"/>
              <a:t>decision by the Supreme Court to hear an appeal from a lower court</a:t>
            </a:r>
            <a:r>
              <a:rPr lang="hr-HR" altLang="en-US" dirty="0"/>
              <a:t>.</a:t>
            </a:r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 smtClean="0">
                <a:solidFill>
                  <a:srgbClr val="C00000"/>
                </a:solidFill>
              </a:rPr>
              <a:t>________________</a:t>
            </a:r>
            <a:r>
              <a:rPr lang="en-US" altLang="en-US" dirty="0" smtClean="0">
                <a:solidFill>
                  <a:srgbClr val="C00000"/>
                </a:solidFill>
              </a:rPr>
              <a:t> </a:t>
            </a:r>
            <a:r>
              <a:rPr lang="en-US" altLang="en-US" dirty="0"/>
              <a:t>- the power of a court to hear and enter judgment upon a case brought for review.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 smtClean="0">
                <a:solidFill>
                  <a:srgbClr val="C00000"/>
                </a:solidFill>
              </a:rPr>
              <a:t>________________</a:t>
            </a:r>
            <a:r>
              <a:rPr lang="en-US" altLang="en-US" dirty="0" smtClean="0">
                <a:solidFill>
                  <a:srgbClr val="C00000"/>
                </a:solidFill>
              </a:rPr>
              <a:t> </a:t>
            </a:r>
            <a:r>
              <a:rPr lang="en-US" altLang="en-US" dirty="0"/>
              <a:t>- the ability and authority of a court to decide cases based on hearing testimony and viewing evidence, rather than on appeal.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 smtClean="0">
                <a:solidFill>
                  <a:srgbClr val="C00000"/>
                </a:solidFill>
              </a:rPr>
              <a:t>________________ </a:t>
            </a:r>
            <a:r>
              <a:rPr lang="en-US" altLang="en-US" dirty="0"/>
              <a:t>– authority of a court to invalidate legislation or executive actions which, in the Court’ s considered judgment, conflict with the Constitution.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 smtClean="0">
                <a:solidFill>
                  <a:srgbClr val="C00000"/>
                </a:solidFill>
              </a:rPr>
              <a:t>________________</a:t>
            </a:r>
            <a:r>
              <a:rPr lang="en-US" altLang="en-US" dirty="0" smtClean="0"/>
              <a:t>- </a:t>
            </a:r>
            <a:r>
              <a:rPr lang="en-US" altLang="en-US" dirty="0"/>
              <a:t>the head of the United States federal court system and the president of the Supreme Court.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87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6361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 smtClean="0"/>
              <a:t>The Croatian Court system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423" y="1123406"/>
            <a:ext cx="11852366" cy="55821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sz="2000" dirty="0" err="1" smtClean="0"/>
              <a:t>What</a:t>
            </a:r>
            <a:r>
              <a:rPr lang="hr-HR" sz="2000" dirty="0" smtClean="0"/>
              <a:t> </a:t>
            </a:r>
            <a:r>
              <a:rPr lang="hr-HR" sz="2000" dirty="0" err="1" smtClean="0"/>
              <a:t>is</a:t>
            </a:r>
            <a:r>
              <a:rPr lang="hr-HR" sz="2000" dirty="0" smtClean="0"/>
              <a:t> the </a:t>
            </a:r>
            <a:r>
              <a:rPr lang="hr-HR" sz="2000" dirty="0" err="1" smtClean="0"/>
              <a:t>hierarchy</a:t>
            </a:r>
            <a:r>
              <a:rPr lang="hr-HR" sz="2000" dirty="0" smtClean="0"/>
              <a:t> </a:t>
            </a:r>
            <a:r>
              <a:rPr lang="hr-HR" sz="2000" dirty="0" err="1" smtClean="0"/>
              <a:t>of</a:t>
            </a:r>
            <a:r>
              <a:rPr lang="hr-HR" sz="2000" dirty="0" smtClean="0"/>
              <a:t> the </a:t>
            </a:r>
            <a:r>
              <a:rPr lang="hr-HR" sz="2000" dirty="0" err="1" smtClean="0"/>
              <a:t>courts</a:t>
            </a:r>
            <a:r>
              <a:rPr lang="hr-HR" sz="2000" dirty="0" smtClean="0"/>
              <a:t> </a:t>
            </a:r>
            <a:r>
              <a:rPr lang="hr-HR" sz="2000" dirty="0" err="1" smtClean="0"/>
              <a:t>of</a:t>
            </a:r>
            <a:r>
              <a:rPr lang="hr-HR" sz="2000" dirty="0" smtClean="0"/>
              <a:t> general </a:t>
            </a:r>
            <a:r>
              <a:rPr lang="hr-HR" sz="2000" dirty="0" err="1" smtClean="0"/>
              <a:t>jurisdiction</a:t>
            </a:r>
            <a:r>
              <a:rPr lang="hr-HR" sz="2000" dirty="0" smtClean="0"/>
              <a:t> </a:t>
            </a:r>
            <a:r>
              <a:rPr lang="hr-HR" sz="2000" dirty="0" err="1" smtClean="0"/>
              <a:t>in</a:t>
            </a:r>
            <a:r>
              <a:rPr lang="hr-HR" sz="2000" dirty="0" smtClean="0"/>
              <a:t> the Republic </a:t>
            </a:r>
            <a:r>
              <a:rPr lang="hr-HR" sz="2000" dirty="0" err="1" smtClean="0"/>
              <a:t>of</a:t>
            </a:r>
            <a:r>
              <a:rPr lang="hr-HR" sz="2000" dirty="0" smtClean="0"/>
              <a:t> Croatia? </a:t>
            </a:r>
            <a:r>
              <a:rPr lang="hr-HR" sz="2000" dirty="0" err="1" smtClean="0"/>
              <a:t>Complete</a:t>
            </a:r>
            <a:r>
              <a:rPr lang="hr-HR" sz="2000" dirty="0" smtClean="0"/>
              <a:t> the </a:t>
            </a:r>
            <a:r>
              <a:rPr lang="hr-HR" sz="2000" dirty="0" err="1" smtClean="0"/>
              <a:t>chart</a:t>
            </a:r>
            <a:r>
              <a:rPr lang="hr-HR" sz="2000" dirty="0" smtClean="0"/>
              <a:t> </a:t>
            </a:r>
            <a:r>
              <a:rPr lang="hr-HR" sz="2000" dirty="0" err="1" smtClean="0"/>
              <a:t>with</a:t>
            </a:r>
            <a:r>
              <a:rPr lang="hr-HR" sz="2000" dirty="0" smtClean="0"/>
              <a:t> the </a:t>
            </a:r>
            <a:r>
              <a:rPr lang="hr-HR" sz="2000" dirty="0" err="1" smtClean="0"/>
              <a:t>names</a:t>
            </a:r>
            <a:r>
              <a:rPr lang="hr-HR" sz="2000" dirty="0" smtClean="0"/>
              <a:t> </a:t>
            </a:r>
            <a:r>
              <a:rPr lang="hr-HR" sz="2000" dirty="0" err="1" smtClean="0"/>
              <a:t>of</a:t>
            </a:r>
            <a:r>
              <a:rPr lang="hr-HR" sz="2000" dirty="0" smtClean="0"/>
              <a:t> the Croatian </a:t>
            </a:r>
            <a:r>
              <a:rPr lang="hr-HR" sz="2000" dirty="0" err="1" smtClean="0"/>
              <a:t>courts</a:t>
            </a:r>
            <a:r>
              <a:rPr lang="hr-HR" sz="2000" dirty="0" smtClean="0"/>
              <a:t> </a:t>
            </a:r>
            <a:r>
              <a:rPr lang="hr-HR" sz="2000" dirty="0" err="1" smtClean="0"/>
              <a:t>from</a:t>
            </a:r>
            <a:r>
              <a:rPr lang="hr-HR" sz="2000" dirty="0" smtClean="0"/>
              <a:t> the </a:t>
            </a:r>
            <a:r>
              <a:rPr lang="hr-HR" sz="2000" dirty="0" err="1" smtClean="0"/>
              <a:t>box</a:t>
            </a:r>
            <a:r>
              <a:rPr lang="hr-HR" sz="2000" dirty="0" smtClean="0"/>
              <a:t>.</a:t>
            </a:r>
          </a:p>
          <a:p>
            <a:pPr marL="0" indent="0" algn="ctr">
              <a:buNone/>
            </a:pPr>
            <a:r>
              <a:rPr lang="hr-HR" sz="2000" i="1" dirty="0" err="1">
                <a:solidFill>
                  <a:srgbClr val="C00000"/>
                </a:solidFill>
              </a:rPr>
              <a:t>A</a:t>
            </a:r>
            <a:r>
              <a:rPr lang="hr-HR" sz="2000" i="1" dirty="0" err="1" smtClean="0">
                <a:solidFill>
                  <a:srgbClr val="C00000"/>
                </a:solidFill>
              </a:rPr>
              <a:t>dministrative</a:t>
            </a:r>
            <a:r>
              <a:rPr lang="hr-HR" sz="2000" i="1" dirty="0" smtClean="0">
                <a:solidFill>
                  <a:srgbClr val="C00000"/>
                </a:solidFill>
              </a:rPr>
              <a:t> </a:t>
            </a:r>
            <a:r>
              <a:rPr lang="hr-HR" sz="2000" i="1" dirty="0" err="1" smtClean="0">
                <a:solidFill>
                  <a:srgbClr val="C00000"/>
                </a:solidFill>
              </a:rPr>
              <a:t>courts</a:t>
            </a:r>
            <a:r>
              <a:rPr lang="hr-HR" sz="2000" i="1" dirty="0" smtClean="0">
                <a:solidFill>
                  <a:srgbClr val="C00000"/>
                </a:solidFill>
              </a:rPr>
              <a:t> --- </a:t>
            </a:r>
            <a:r>
              <a:rPr lang="hr-HR" sz="2000" i="1" dirty="0" err="1">
                <a:solidFill>
                  <a:srgbClr val="C00000"/>
                </a:solidFill>
              </a:rPr>
              <a:t>M</a:t>
            </a:r>
            <a:r>
              <a:rPr lang="hr-HR" sz="2000" i="1" dirty="0" err="1" smtClean="0">
                <a:solidFill>
                  <a:srgbClr val="C00000"/>
                </a:solidFill>
              </a:rPr>
              <a:t>unicipal</a:t>
            </a:r>
            <a:r>
              <a:rPr lang="hr-HR" sz="2000" i="1" dirty="0" smtClean="0">
                <a:solidFill>
                  <a:srgbClr val="C00000"/>
                </a:solidFill>
              </a:rPr>
              <a:t> </a:t>
            </a:r>
            <a:r>
              <a:rPr lang="hr-HR" sz="2000" i="1" dirty="0" err="1" smtClean="0">
                <a:solidFill>
                  <a:srgbClr val="C00000"/>
                </a:solidFill>
              </a:rPr>
              <a:t>courts</a:t>
            </a:r>
            <a:r>
              <a:rPr lang="hr-HR" sz="2000" i="1" dirty="0">
                <a:solidFill>
                  <a:srgbClr val="C00000"/>
                </a:solidFill>
              </a:rPr>
              <a:t> </a:t>
            </a:r>
            <a:r>
              <a:rPr lang="hr-HR" sz="2000" i="1" dirty="0" smtClean="0">
                <a:solidFill>
                  <a:srgbClr val="C00000"/>
                </a:solidFill>
              </a:rPr>
              <a:t>--- </a:t>
            </a:r>
            <a:r>
              <a:rPr lang="hr-HR" sz="2000" i="1" dirty="0" err="1" smtClean="0">
                <a:solidFill>
                  <a:srgbClr val="C00000"/>
                </a:solidFill>
              </a:rPr>
              <a:t>High</a:t>
            </a:r>
            <a:r>
              <a:rPr lang="hr-HR" sz="2000" i="1" dirty="0" smtClean="0">
                <a:solidFill>
                  <a:srgbClr val="C00000"/>
                </a:solidFill>
              </a:rPr>
              <a:t> </a:t>
            </a:r>
            <a:r>
              <a:rPr lang="hr-HR" sz="2000" i="1" dirty="0" err="1" smtClean="0">
                <a:solidFill>
                  <a:srgbClr val="C00000"/>
                </a:solidFill>
              </a:rPr>
              <a:t>Administrative</a:t>
            </a:r>
            <a:r>
              <a:rPr lang="hr-HR" sz="2000" i="1" dirty="0" smtClean="0">
                <a:solidFill>
                  <a:srgbClr val="C00000"/>
                </a:solidFill>
              </a:rPr>
              <a:t> Court --- </a:t>
            </a:r>
            <a:r>
              <a:rPr lang="hr-HR" sz="2000" i="1" dirty="0" err="1" smtClean="0">
                <a:solidFill>
                  <a:srgbClr val="C00000"/>
                </a:solidFill>
              </a:rPr>
              <a:t>High</a:t>
            </a:r>
            <a:r>
              <a:rPr lang="hr-HR" sz="2000" i="1" dirty="0" smtClean="0">
                <a:solidFill>
                  <a:srgbClr val="C00000"/>
                </a:solidFill>
              </a:rPr>
              <a:t> </a:t>
            </a:r>
            <a:r>
              <a:rPr lang="hr-HR" sz="2000" i="1" dirty="0" err="1" smtClean="0">
                <a:solidFill>
                  <a:srgbClr val="C00000"/>
                </a:solidFill>
              </a:rPr>
              <a:t>Misdemeanour</a:t>
            </a:r>
            <a:r>
              <a:rPr lang="hr-HR" sz="2000" i="1" dirty="0" smtClean="0">
                <a:solidFill>
                  <a:srgbClr val="C00000"/>
                </a:solidFill>
              </a:rPr>
              <a:t> Court</a:t>
            </a:r>
          </a:p>
          <a:p>
            <a:pPr marL="0" indent="0" algn="ctr">
              <a:buNone/>
            </a:pPr>
            <a:r>
              <a:rPr lang="hr-HR" sz="2000" i="1" dirty="0" err="1" smtClean="0">
                <a:solidFill>
                  <a:srgbClr val="C00000"/>
                </a:solidFill>
              </a:rPr>
              <a:t>Hight</a:t>
            </a:r>
            <a:r>
              <a:rPr lang="hr-HR" sz="2000" i="1" dirty="0" smtClean="0">
                <a:solidFill>
                  <a:srgbClr val="C00000"/>
                </a:solidFill>
              </a:rPr>
              <a:t> </a:t>
            </a:r>
            <a:r>
              <a:rPr lang="hr-HR" sz="2000" i="1" dirty="0" err="1" smtClean="0">
                <a:solidFill>
                  <a:srgbClr val="C00000"/>
                </a:solidFill>
              </a:rPr>
              <a:t>Commercial</a:t>
            </a:r>
            <a:r>
              <a:rPr lang="hr-HR" sz="2000" i="1" dirty="0" smtClean="0">
                <a:solidFill>
                  <a:srgbClr val="C00000"/>
                </a:solidFill>
              </a:rPr>
              <a:t> Court --- </a:t>
            </a:r>
            <a:r>
              <a:rPr lang="hr-HR" sz="2000" i="1" dirty="0" err="1">
                <a:solidFill>
                  <a:srgbClr val="C00000"/>
                </a:solidFill>
              </a:rPr>
              <a:t>M</a:t>
            </a:r>
            <a:r>
              <a:rPr lang="hr-HR" sz="2000" i="1" dirty="0" err="1" smtClean="0">
                <a:solidFill>
                  <a:srgbClr val="C00000"/>
                </a:solidFill>
              </a:rPr>
              <a:t>isdemeanour</a:t>
            </a:r>
            <a:r>
              <a:rPr lang="hr-HR" sz="2000" i="1" dirty="0" smtClean="0">
                <a:solidFill>
                  <a:srgbClr val="C00000"/>
                </a:solidFill>
              </a:rPr>
              <a:t> </a:t>
            </a:r>
            <a:r>
              <a:rPr lang="hr-HR" sz="2000" i="1" dirty="0" err="1" smtClean="0">
                <a:solidFill>
                  <a:srgbClr val="C00000"/>
                </a:solidFill>
              </a:rPr>
              <a:t>courts</a:t>
            </a:r>
            <a:r>
              <a:rPr lang="hr-HR" sz="2000" i="1" dirty="0" smtClean="0">
                <a:solidFill>
                  <a:srgbClr val="C00000"/>
                </a:solidFill>
              </a:rPr>
              <a:t> --- </a:t>
            </a:r>
            <a:r>
              <a:rPr lang="hr-HR" sz="2000" i="1" dirty="0" err="1">
                <a:solidFill>
                  <a:srgbClr val="C00000"/>
                </a:solidFill>
              </a:rPr>
              <a:t>C</a:t>
            </a:r>
            <a:r>
              <a:rPr lang="hr-HR" sz="2000" i="1" dirty="0" err="1" smtClean="0">
                <a:solidFill>
                  <a:srgbClr val="C00000"/>
                </a:solidFill>
              </a:rPr>
              <a:t>ounty</a:t>
            </a:r>
            <a:r>
              <a:rPr lang="hr-HR" sz="2000" i="1" dirty="0" smtClean="0">
                <a:solidFill>
                  <a:srgbClr val="C00000"/>
                </a:solidFill>
              </a:rPr>
              <a:t> </a:t>
            </a:r>
            <a:r>
              <a:rPr lang="hr-HR" sz="2000" i="1" dirty="0" err="1" smtClean="0">
                <a:solidFill>
                  <a:srgbClr val="C00000"/>
                </a:solidFill>
              </a:rPr>
              <a:t>courts</a:t>
            </a:r>
            <a:r>
              <a:rPr lang="hr-HR" sz="2000" i="1" dirty="0" smtClean="0">
                <a:solidFill>
                  <a:srgbClr val="C00000"/>
                </a:solidFill>
              </a:rPr>
              <a:t> --- </a:t>
            </a:r>
            <a:r>
              <a:rPr lang="hr-HR" sz="2000" i="1" dirty="0" err="1">
                <a:solidFill>
                  <a:srgbClr val="C00000"/>
                </a:solidFill>
              </a:rPr>
              <a:t>C</a:t>
            </a:r>
            <a:r>
              <a:rPr lang="hr-HR" sz="2000" i="1" dirty="0" err="1" smtClean="0">
                <a:solidFill>
                  <a:srgbClr val="C00000"/>
                </a:solidFill>
              </a:rPr>
              <a:t>ommercial</a:t>
            </a:r>
            <a:r>
              <a:rPr lang="hr-HR" sz="2000" i="1" dirty="0" smtClean="0">
                <a:solidFill>
                  <a:srgbClr val="C00000"/>
                </a:solidFill>
              </a:rPr>
              <a:t> </a:t>
            </a:r>
            <a:r>
              <a:rPr lang="hr-HR" sz="2000" i="1" dirty="0" err="1" smtClean="0">
                <a:solidFill>
                  <a:srgbClr val="C00000"/>
                </a:solidFill>
              </a:rPr>
              <a:t>courts</a:t>
            </a:r>
            <a:endParaRPr lang="hr-HR" sz="2000" i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endParaRPr lang="hr-HR" sz="2000" i="1" dirty="0" smtClean="0">
              <a:solidFill>
                <a:srgbClr val="C00000"/>
              </a:solidFill>
            </a:endParaRPr>
          </a:p>
          <a:p>
            <a:pPr marL="0" indent="0" algn="ctr">
              <a:buNone/>
            </a:pPr>
            <a:r>
              <a:rPr lang="hr-HR" dirty="0" err="1" smtClean="0"/>
              <a:t>Supreme</a:t>
            </a:r>
            <a:r>
              <a:rPr lang="hr-HR" dirty="0" smtClean="0"/>
              <a:t> Court </a:t>
            </a:r>
            <a:r>
              <a:rPr lang="hr-HR" dirty="0" err="1" smtClean="0"/>
              <a:t>of</a:t>
            </a:r>
            <a:r>
              <a:rPr lang="hr-HR" dirty="0" smtClean="0"/>
              <a:t> the Republic </a:t>
            </a:r>
            <a:r>
              <a:rPr lang="hr-HR" dirty="0" err="1" smtClean="0"/>
              <a:t>of</a:t>
            </a:r>
            <a:r>
              <a:rPr lang="hr-HR" dirty="0" smtClean="0"/>
              <a:t> Croatia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hr-HR" dirty="0" smtClean="0"/>
              <a:t>_______________   </a:t>
            </a:r>
            <a:r>
              <a:rPr lang="hr-HR" sz="2400" dirty="0" err="1" smtClean="0"/>
              <a:t>High</a:t>
            </a:r>
            <a:r>
              <a:rPr lang="hr-HR" sz="2400" dirty="0" smtClean="0"/>
              <a:t> </a:t>
            </a:r>
            <a:r>
              <a:rPr lang="hr-HR" sz="2400" dirty="0" err="1" smtClean="0"/>
              <a:t>Commercial</a:t>
            </a:r>
            <a:r>
              <a:rPr lang="hr-HR" sz="2400" dirty="0" smtClean="0"/>
              <a:t> Court    </a:t>
            </a:r>
            <a:r>
              <a:rPr lang="hr-HR" dirty="0" smtClean="0"/>
              <a:t>_______________    ______________</a:t>
            </a:r>
          </a:p>
          <a:p>
            <a:pPr marL="0" indent="0" algn="ctr">
              <a:buNone/>
            </a:pPr>
            <a:endParaRPr lang="hr-HR" dirty="0"/>
          </a:p>
          <a:p>
            <a:pPr marL="0" indent="0" algn="ctr">
              <a:buNone/>
            </a:pPr>
            <a:endParaRPr lang="hr-HR" dirty="0" smtClean="0"/>
          </a:p>
          <a:p>
            <a:pPr marL="0" indent="0" algn="ctr">
              <a:buNone/>
            </a:pPr>
            <a:r>
              <a:rPr lang="hr-HR" dirty="0" smtClean="0"/>
              <a:t>________________   ________________  </a:t>
            </a:r>
            <a:r>
              <a:rPr lang="hr-HR" sz="2400" dirty="0" err="1" smtClean="0"/>
              <a:t>Misdemeanour</a:t>
            </a:r>
            <a:r>
              <a:rPr lang="hr-HR" sz="2400" dirty="0" smtClean="0"/>
              <a:t> </a:t>
            </a:r>
            <a:r>
              <a:rPr lang="hr-HR" sz="2400" dirty="0" err="1" smtClean="0"/>
              <a:t>courts</a:t>
            </a:r>
            <a:r>
              <a:rPr lang="hr-HR" sz="2400" dirty="0" smtClean="0"/>
              <a:t>   </a:t>
            </a:r>
            <a:r>
              <a:rPr lang="hr-HR" dirty="0" smtClean="0"/>
              <a:t>______________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1863634" y="3461658"/>
            <a:ext cx="2960914" cy="1071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5216434" y="3444240"/>
            <a:ext cx="8709" cy="1045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8011885" y="3444240"/>
            <a:ext cx="2481943" cy="117565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721428" y="2203269"/>
            <a:ext cx="374469" cy="4615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602377" y="5077097"/>
            <a:ext cx="0" cy="818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4632960" y="5155474"/>
            <a:ext cx="0" cy="8447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10720251" y="5077097"/>
            <a:ext cx="8709" cy="8186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7837715" y="5155474"/>
            <a:ext cx="17417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5364480" y="2238103"/>
            <a:ext cx="391886" cy="4267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7228115" y="3431177"/>
            <a:ext cx="8708" cy="10711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6692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Vocabulary practice </a:t>
            </a:r>
            <a:r>
              <a:rPr lang="hr-HR" dirty="0" smtClean="0"/>
              <a:t>II </a:t>
            </a:r>
            <a:r>
              <a:rPr lang="en-US" dirty="0" smtClean="0"/>
              <a:t>- </a:t>
            </a:r>
            <a:r>
              <a:rPr lang="en-US" dirty="0"/>
              <a:t>Key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 dirty="0"/>
              <a:t>Complete the following definitions with appropriate legal terms.</a:t>
            </a:r>
            <a:endParaRPr lang="hr-HR" altLang="en-US" b="1" dirty="0"/>
          </a:p>
          <a:p>
            <a:pPr>
              <a:buFont typeface="Wingdings" panose="05000000000000000000" pitchFamily="2" charset="2"/>
              <a:buNone/>
            </a:pPr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>
                <a:solidFill>
                  <a:srgbClr val="C00000"/>
                </a:solidFill>
              </a:rPr>
              <a:t>LITIGANT</a:t>
            </a:r>
            <a:r>
              <a:rPr lang="en-US" altLang="en-US" dirty="0">
                <a:solidFill>
                  <a:srgbClr val="FFC000"/>
                </a:solidFill>
              </a:rPr>
              <a:t> </a:t>
            </a:r>
            <a:r>
              <a:rPr lang="en-US" altLang="en-US" dirty="0"/>
              <a:t>- a party to a lawsuit.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>
                <a:solidFill>
                  <a:srgbClr val="C00000"/>
                </a:solidFill>
              </a:rPr>
              <a:t>WRIT OF CERTIORARY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>
                <a:solidFill>
                  <a:srgbClr val="FFC000"/>
                </a:solidFill>
              </a:rPr>
              <a:t>- </a:t>
            </a:r>
            <a:r>
              <a:rPr lang="en-US" altLang="en-US" dirty="0"/>
              <a:t>decision by the Supreme Court to hear an appeal from a lower court</a:t>
            </a:r>
            <a:r>
              <a:rPr lang="hr-HR" altLang="en-US" dirty="0"/>
              <a:t>.</a:t>
            </a:r>
            <a:endParaRPr lang="en-US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>
                <a:solidFill>
                  <a:srgbClr val="C00000"/>
                </a:solidFill>
              </a:rPr>
              <a:t>APPELATE JURISDICTION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- the power of a court to hear and enter judgment upon a case brought for review.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>
                <a:solidFill>
                  <a:srgbClr val="C00000"/>
                </a:solidFill>
              </a:rPr>
              <a:t>ORIGINAL JURISDICTION</a:t>
            </a:r>
            <a:r>
              <a:rPr lang="en-US" altLang="en-US" dirty="0">
                <a:solidFill>
                  <a:srgbClr val="C00000"/>
                </a:solidFill>
              </a:rPr>
              <a:t> </a:t>
            </a:r>
            <a:r>
              <a:rPr lang="en-US" altLang="en-US" dirty="0"/>
              <a:t>- the ability and authority of a court to decide cases based on hearing testimony and viewing evidence, rather than on appeal.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>
                <a:solidFill>
                  <a:srgbClr val="C00000"/>
                </a:solidFill>
              </a:rPr>
              <a:t>JUDICIAL REVIEW </a:t>
            </a:r>
            <a:r>
              <a:rPr lang="en-US" altLang="en-US" dirty="0"/>
              <a:t>– authority of a court to invalidate legislation or executive actions which, in the Court’ s considered judgment, conflict with the Constitution.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>
                <a:solidFill>
                  <a:srgbClr val="C00000"/>
                </a:solidFill>
              </a:rPr>
              <a:t>CHIEF JUSTICE</a:t>
            </a:r>
            <a:r>
              <a:rPr lang="en-US" altLang="en-US" dirty="0"/>
              <a:t>- the head of the United States federal court system and the president of the Supreme Court.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02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744200" cy="1325563"/>
          </a:xfrm>
        </p:spPr>
        <p:txBody>
          <a:bodyPr>
            <a:normAutofit/>
          </a:bodyPr>
          <a:lstStyle/>
          <a:p>
            <a:r>
              <a:rPr lang="en-US" sz="3200" b="1" i="1" dirty="0"/>
              <a:t>Translate Article III, Section 1. of the US Constitution into Croatian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i="1" dirty="0"/>
              <a:t>The judicial Power shall extend to all Cases, in Law and Equity,</a:t>
            </a:r>
            <a:endParaRPr lang="hr-HR" altLang="en-US" i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/>
              <a:t>arising under this Constitution, the Laws of the United States, and</a:t>
            </a:r>
            <a:endParaRPr lang="hr-HR" altLang="en-US" i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/>
              <a:t>Treaties made, or which shall be made, under their Authority; to all</a:t>
            </a:r>
            <a:endParaRPr lang="hr-HR" altLang="en-US" i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/>
              <a:t>Cases affecting Ambassadors, other public Ministers and Consuls;</a:t>
            </a:r>
            <a:endParaRPr lang="hr-HR" altLang="en-US" i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/>
              <a:t>to all Cases of admiralty and maritime Jurisdiction; to Controversies</a:t>
            </a:r>
            <a:endParaRPr lang="hr-HR" altLang="en-US" i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/>
              <a:t>to which the United States shall be a Party; to Controversies</a:t>
            </a:r>
            <a:endParaRPr lang="hr-HR" altLang="en-US" i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/>
              <a:t>between two or more States; between a State and Citizens of</a:t>
            </a:r>
            <a:endParaRPr lang="hr-HR" altLang="en-US" i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/>
              <a:t>another State; between Citizens of different States; between</a:t>
            </a:r>
            <a:endParaRPr lang="hr-HR" altLang="en-US" i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/>
              <a:t>Citizens of the same State claiming Lands under Grants of different</a:t>
            </a:r>
            <a:endParaRPr lang="hr-HR" altLang="en-US" i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/>
              <a:t>States, and between a State, or the Citizens thereof, and foreign</a:t>
            </a:r>
            <a:endParaRPr lang="hr-HR" altLang="en-US" i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i="1" dirty="0"/>
              <a:t>States, Citizens or Subjects.</a:t>
            </a:r>
            <a:endParaRPr lang="hr-HR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1748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The Court System </a:t>
            </a:r>
            <a:r>
              <a:rPr lang="hr-HR" dirty="0" err="1" smtClean="0"/>
              <a:t>in</a:t>
            </a:r>
            <a:r>
              <a:rPr lang="hr-HR" dirty="0" smtClean="0"/>
              <a:t> the U. 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hr-HR" dirty="0" err="1" smtClean="0"/>
              <a:t>What</a:t>
            </a:r>
            <a:r>
              <a:rPr lang="hr-HR" dirty="0" smtClean="0"/>
              <a:t> do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think</a:t>
            </a:r>
            <a:r>
              <a:rPr lang="hr-HR" dirty="0"/>
              <a:t> </a:t>
            </a:r>
            <a:r>
              <a:rPr lang="hr-HR" dirty="0" err="1" smtClean="0"/>
              <a:t>might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the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difference</a:t>
            </a:r>
            <a:r>
              <a:rPr lang="hr-HR" dirty="0" smtClean="0"/>
              <a:t> </a:t>
            </a:r>
            <a:r>
              <a:rPr lang="hr-HR" dirty="0" err="1" smtClean="0"/>
              <a:t>between</a:t>
            </a:r>
            <a:r>
              <a:rPr lang="hr-HR" dirty="0" smtClean="0"/>
              <a:t> the Croatian </a:t>
            </a:r>
            <a:r>
              <a:rPr lang="hr-HR" dirty="0" err="1" smtClean="0"/>
              <a:t>and</a:t>
            </a:r>
            <a:r>
              <a:rPr lang="hr-HR" dirty="0" smtClean="0"/>
              <a:t> US </a:t>
            </a:r>
            <a:r>
              <a:rPr lang="hr-HR" dirty="0" err="1" smtClean="0"/>
              <a:t>court</a:t>
            </a:r>
            <a:r>
              <a:rPr lang="hr-HR" dirty="0" smtClean="0"/>
              <a:t> system? (Take </a:t>
            </a:r>
            <a:r>
              <a:rPr lang="hr-HR" dirty="0" err="1" smtClean="0"/>
              <a:t>into</a:t>
            </a:r>
            <a:r>
              <a:rPr lang="hr-HR" dirty="0" smtClean="0"/>
              <a:t> </a:t>
            </a:r>
            <a:r>
              <a:rPr lang="hr-HR" dirty="0" err="1" smtClean="0"/>
              <a:t>consideration</a:t>
            </a:r>
            <a:r>
              <a:rPr lang="hr-HR" dirty="0" smtClean="0"/>
              <a:t> the </a:t>
            </a:r>
            <a:r>
              <a:rPr lang="hr-HR" dirty="0" err="1" smtClean="0"/>
              <a:t>differences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the </a:t>
            </a:r>
            <a:r>
              <a:rPr lang="hr-HR" dirty="0" err="1" smtClean="0"/>
              <a:t>political</a:t>
            </a:r>
            <a:r>
              <a:rPr lang="hr-HR" dirty="0" smtClean="0"/>
              <a:t> </a:t>
            </a:r>
            <a:r>
              <a:rPr lang="hr-HR" dirty="0" err="1" smtClean="0"/>
              <a:t>organization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Croatia </a:t>
            </a:r>
            <a:r>
              <a:rPr lang="hr-HR" dirty="0" err="1" smtClean="0"/>
              <a:t>and</a:t>
            </a:r>
            <a:r>
              <a:rPr lang="hr-HR" dirty="0" smtClean="0"/>
              <a:t> the US.)</a:t>
            </a:r>
          </a:p>
          <a:p>
            <a:endParaRPr lang="hr-HR" dirty="0"/>
          </a:p>
          <a:p>
            <a:r>
              <a:rPr lang="hr-HR" i="1" dirty="0" err="1" smtClean="0"/>
              <a:t>Read</a:t>
            </a:r>
            <a:r>
              <a:rPr lang="hr-HR" i="1" dirty="0" smtClean="0"/>
              <a:t> the 1st </a:t>
            </a:r>
            <a:r>
              <a:rPr lang="hr-HR" i="1" dirty="0" err="1" smtClean="0"/>
              <a:t>section</a:t>
            </a:r>
            <a:r>
              <a:rPr lang="hr-HR" i="1" dirty="0" smtClean="0"/>
              <a:t> </a:t>
            </a:r>
            <a:r>
              <a:rPr lang="hr-HR" i="1" dirty="0" err="1" smtClean="0"/>
              <a:t>of</a:t>
            </a:r>
            <a:r>
              <a:rPr lang="hr-HR" i="1" dirty="0" smtClean="0"/>
              <a:t> the </a:t>
            </a:r>
            <a:r>
              <a:rPr lang="hr-HR" i="1" dirty="0" err="1" smtClean="0"/>
              <a:t>text</a:t>
            </a:r>
            <a:r>
              <a:rPr lang="hr-HR" i="1" dirty="0" smtClean="0"/>
              <a:t> </a:t>
            </a:r>
            <a:r>
              <a:rPr lang="hr-HR" i="1" dirty="0" err="1" smtClean="0"/>
              <a:t>entitled</a:t>
            </a:r>
            <a:r>
              <a:rPr lang="hr-HR" i="1" dirty="0" smtClean="0"/>
              <a:t> </a:t>
            </a:r>
            <a:r>
              <a:rPr lang="hr-HR" i="1" dirty="0" smtClean="0">
                <a:solidFill>
                  <a:srgbClr val="0070C0"/>
                </a:solidFill>
              </a:rPr>
              <a:t>The </a:t>
            </a:r>
            <a:r>
              <a:rPr lang="hr-HR" i="1" dirty="0" err="1" smtClean="0">
                <a:solidFill>
                  <a:srgbClr val="0070C0"/>
                </a:solidFill>
              </a:rPr>
              <a:t>Federal</a:t>
            </a:r>
            <a:r>
              <a:rPr lang="hr-HR" i="1" dirty="0" smtClean="0">
                <a:solidFill>
                  <a:srgbClr val="0070C0"/>
                </a:solidFill>
              </a:rPr>
              <a:t> Court System</a:t>
            </a:r>
            <a:r>
              <a:rPr lang="hr-HR" i="1" dirty="0" smtClean="0"/>
              <a:t> </a:t>
            </a:r>
            <a:r>
              <a:rPr lang="hr-HR" i="1" dirty="0" err="1" smtClean="0"/>
              <a:t>and</a:t>
            </a:r>
            <a:r>
              <a:rPr lang="hr-HR" i="1" dirty="0" smtClean="0"/>
              <a:t> </a:t>
            </a:r>
            <a:r>
              <a:rPr lang="hr-HR" i="1" dirty="0" err="1" smtClean="0"/>
              <a:t>answer</a:t>
            </a:r>
            <a:r>
              <a:rPr lang="hr-HR" i="1" dirty="0" smtClean="0"/>
              <a:t> the </a:t>
            </a:r>
            <a:r>
              <a:rPr lang="hr-HR" i="1" dirty="0" err="1" smtClean="0"/>
              <a:t>following</a:t>
            </a:r>
            <a:r>
              <a:rPr lang="hr-HR" i="1" dirty="0" smtClean="0"/>
              <a:t> </a:t>
            </a:r>
            <a:r>
              <a:rPr lang="hr-HR" i="1" dirty="0" err="1" smtClean="0"/>
              <a:t>questions</a:t>
            </a:r>
            <a:r>
              <a:rPr lang="hr-HR" i="1" dirty="0" smtClean="0"/>
              <a:t>:</a:t>
            </a:r>
          </a:p>
          <a:p>
            <a:r>
              <a:rPr lang="hr-HR" dirty="0" smtClean="0"/>
              <a:t>How </a:t>
            </a:r>
            <a:r>
              <a:rPr lang="hr-HR" dirty="0" err="1" smtClean="0"/>
              <a:t>many</a:t>
            </a:r>
            <a:r>
              <a:rPr lang="hr-HR" dirty="0" smtClean="0"/>
              <a:t> </a:t>
            </a:r>
            <a:r>
              <a:rPr lang="hr-HR" dirty="0" err="1" smtClean="0"/>
              <a:t>different</a:t>
            </a:r>
            <a:r>
              <a:rPr lang="hr-HR" dirty="0" smtClean="0"/>
              <a:t> </a:t>
            </a:r>
            <a:r>
              <a:rPr lang="hr-HR" dirty="0" err="1" smtClean="0"/>
              <a:t>court</a:t>
            </a:r>
            <a:r>
              <a:rPr lang="hr-HR" dirty="0" smtClean="0"/>
              <a:t> </a:t>
            </a:r>
            <a:r>
              <a:rPr lang="hr-HR" dirty="0" err="1" smtClean="0"/>
              <a:t>systems</a:t>
            </a:r>
            <a:r>
              <a:rPr lang="hr-HR" dirty="0" smtClean="0"/>
              <a:t> are </a:t>
            </a:r>
            <a:r>
              <a:rPr lang="hr-HR" dirty="0" err="1" smtClean="0"/>
              <a:t>there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the U.S.?</a:t>
            </a:r>
          </a:p>
          <a:p>
            <a:r>
              <a:rPr lang="hr-HR" dirty="0" smtClean="0"/>
              <a:t>How </a:t>
            </a:r>
            <a:r>
              <a:rPr lang="hr-HR" dirty="0" err="1" smtClean="0"/>
              <a:t>many</a:t>
            </a:r>
            <a:r>
              <a:rPr lang="hr-HR" dirty="0" smtClean="0"/>
              <a:t> </a:t>
            </a:r>
            <a:r>
              <a:rPr lang="hr-HR" dirty="0" err="1" smtClean="0"/>
              <a:t>levels</a:t>
            </a:r>
            <a:r>
              <a:rPr lang="hr-HR" dirty="0" smtClean="0"/>
              <a:t> </a:t>
            </a:r>
            <a:r>
              <a:rPr lang="hr-HR" dirty="0" err="1" smtClean="0"/>
              <a:t>does</a:t>
            </a:r>
            <a:r>
              <a:rPr lang="hr-HR" dirty="0" smtClean="0"/>
              <a:t> the U.S. </a:t>
            </a:r>
            <a:r>
              <a:rPr lang="hr-HR" dirty="0" err="1" smtClean="0"/>
              <a:t>court</a:t>
            </a:r>
            <a:r>
              <a:rPr lang="hr-HR" dirty="0" smtClean="0"/>
              <a:t> system </a:t>
            </a:r>
            <a:r>
              <a:rPr lang="hr-HR" dirty="0" err="1" smtClean="0"/>
              <a:t>have</a:t>
            </a:r>
            <a:r>
              <a:rPr lang="hr-HR" dirty="0" smtClean="0"/>
              <a:t>,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which</a:t>
            </a:r>
            <a:r>
              <a:rPr lang="hr-HR" dirty="0" smtClean="0"/>
              <a:t> are </a:t>
            </a:r>
            <a:r>
              <a:rPr lang="hr-HR" dirty="0" err="1" smtClean="0"/>
              <a:t>they</a:t>
            </a:r>
            <a:r>
              <a:rPr lang="hr-HR" dirty="0" smtClean="0"/>
              <a:t>?</a:t>
            </a:r>
          </a:p>
          <a:p>
            <a:r>
              <a:rPr lang="hr-HR" dirty="0" smtClean="0"/>
              <a:t>Are the </a:t>
            </a:r>
            <a:r>
              <a:rPr lang="hr-HR" dirty="0" err="1" smtClean="0"/>
              <a:t>mentioned</a:t>
            </a:r>
            <a:r>
              <a:rPr lang="hr-HR" dirty="0" smtClean="0"/>
              <a:t> </a:t>
            </a:r>
            <a:r>
              <a:rPr lang="hr-HR" dirty="0" err="1" smtClean="0"/>
              <a:t>courts</a:t>
            </a:r>
            <a:r>
              <a:rPr lang="hr-HR" dirty="0" smtClean="0"/>
              <a:t> the </a:t>
            </a:r>
            <a:r>
              <a:rPr lang="hr-HR" dirty="0" err="1" smtClean="0"/>
              <a:t>courts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genaral</a:t>
            </a:r>
            <a:r>
              <a:rPr lang="hr-HR" dirty="0" smtClean="0"/>
              <a:t> </a:t>
            </a:r>
            <a:r>
              <a:rPr lang="hr-HR" dirty="0" err="1" smtClean="0"/>
              <a:t>or</a:t>
            </a:r>
            <a:r>
              <a:rPr lang="hr-HR" dirty="0" smtClean="0"/>
              <a:t> </a:t>
            </a:r>
            <a:r>
              <a:rPr lang="hr-HR" dirty="0" err="1" smtClean="0"/>
              <a:t>special</a:t>
            </a:r>
            <a:r>
              <a:rPr lang="hr-HR" dirty="0" smtClean="0"/>
              <a:t> </a:t>
            </a:r>
            <a:r>
              <a:rPr lang="hr-HR" dirty="0" err="1" smtClean="0"/>
              <a:t>jurisdiction</a:t>
            </a:r>
            <a:r>
              <a:rPr lang="hr-HR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588919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6650" y="365125"/>
            <a:ext cx="10387149" cy="819241"/>
          </a:xfrm>
        </p:spPr>
        <p:txBody>
          <a:bodyPr/>
          <a:lstStyle/>
          <a:p>
            <a:r>
              <a:rPr lang="hr-HR" dirty="0" smtClean="0"/>
              <a:t>U.S. </a:t>
            </a:r>
            <a:r>
              <a:rPr lang="hr-HR" dirty="0" err="1" smtClean="0"/>
              <a:t>Courts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9829"/>
            <a:ext cx="10515600" cy="5338353"/>
          </a:xfrm>
        </p:spPr>
        <p:txBody>
          <a:bodyPr>
            <a:normAutofit fontScale="92500" lnSpcReduction="20000"/>
          </a:bodyPr>
          <a:lstStyle/>
          <a:p>
            <a:pPr marL="411480">
              <a:buFontTx/>
              <a:buChar char="-"/>
              <a:defRPr/>
            </a:pPr>
            <a:r>
              <a:rPr lang="en-US" dirty="0"/>
              <a:t>a unique judicial system – made up of two separate systems</a:t>
            </a:r>
            <a:endParaRPr lang="hr-HR" dirty="0"/>
          </a:p>
          <a:p>
            <a:pPr marL="411480">
              <a:buFontTx/>
              <a:buChar char="-"/>
              <a:defRPr/>
            </a:pPr>
            <a:endParaRPr lang="hr-HR" dirty="0"/>
          </a:p>
          <a:p>
            <a:pPr marL="411480" algn="ctr">
              <a:buNone/>
              <a:defRPr/>
            </a:pPr>
            <a:r>
              <a:rPr lang="hr-HR" sz="3200" b="1" dirty="0">
                <a:solidFill>
                  <a:srgbClr val="FFC000"/>
                </a:solidFill>
              </a:rPr>
              <a:t>U.S. JUDICIAL SYSTEM</a:t>
            </a:r>
          </a:p>
          <a:p>
            <a:pPr marL="411480" algn="ctr">
              <a:buNone/>
              <a:defRPr/>
            </a:pPr>
            <a:endParaRPr lang="hr-HR" sz="3200" b="1" dirty="0">
              <a:solidFill>
                <a:srgbClr val="FFC000"/>
              </a:solidFill>
            </a:endParaRPr>
          </a:p>
          <a:p>
            <a:pPr marL="411480" algn="ctr">
              <a:buNone/>
              <a:defRPr/>
            </a:pPr>
            <a:endParaRPr lang="hr-HR" sz="3200" b="1" dirty="0">
              <a:solidFill>
                <a:srgbClr val="FFC000"/>
              </a:solidFill>
            </a:endParaRPr>
          </a:p>
          <a:p>
            <a:pPr marL="411480" algn="ctr">
              <a:buNone/>
              <a:defRPr/>
            </a:pPr>
            <a:r>
              <a:rPr lang="en-US" sz="3200" dirty="0"/>
              <a:t> </a:t>
            </a:r>
            <a:endParaRPr lang="hr-HR" sz="3200" dirty="0"/>
          </a:p>
          <a:p>
            <a:pPr marL="411480" algn="ctr">
              <a:buNone/>
              <a:defRPr/>
            </a:pPr>
            <a:r>
              <a:rPr lang="en-US" sz="3200" b="1" dirty="0">
                <a:solidFill>
                  <a:srgbClr val="92D050"/>
                </a:solidFill>
              </a:rPr>
              <a:t> FEDERAL</a:t>
            </a:r>
            <a:r>
              <a:rPr lang="hr-HR" sz="3200" b="1" dirty="0">
                <a:solidFill>
                  <a:srgbClr val="92D050"/>
                </a:solidFill>
              </a:rPr>
              <a:t>                                        </a:t>
            </a:r>
            <a:r>
              <a:rPr lang="en-US" sz="3200" b="1" dirty="0">
                <a:solidFill>
                  <a:srgbClr val="92D050"/>
                </a:solidFill>
              </a:rPr>
              <a:t> STATE </a:t>
            </a:r>
            <a:endParaRPr lang="hr-HR" sz="3200" b="1" dirty="0">
              <a:solidFill>
                <a:srgbClr val="92D050"/>
              </a:solidFill>
            </a:endParaRPr>
          </a:p>
          <a:p>
            <a:pPr marL="411480" algn="ctr">
              <a:buNone/>
              <a:defRPr/>
            </a:pPr>
            <a:r>
              <a:rPr lang="hr-HR" sz="3200" b="1" dirty="0">
                <a:solidFill>
                  <a:srgbClr val="92D050"/>
                </a:solidFill>
              </a:rPr>
              <a:t>    </a:t>
            </a:r>
            <a:r>
              <a:rPr lang="en-US" sz="3200" b="1" dirty="0">
                <a:solidFill>
                  <a:srgbClr val="92D050"/>
                </a:solidFill>
              </a:rPr>
              <a:t> court system</a:t>
            </a:r>
            <a:r>
              <a:rPr lang="hr-HR" sz="3200" b="1" dirty="0">
                <a:solidFill>
                  <a:srgbClr val="92D050"/>
                </a:solidFill>
              </a:rPr>
              <a:t>                                </a:t>
            </a:r>
            <a:r>
              <a:rPr lang="en-US" sz="3200" b="1" dirty="0">
                <a:solidFill>
                  <a:srgbClr val="92D050"/>
                </a:solidFill>
              </a:rPr>
              <a:t>court system</a:t>
            </a:r>
            <a:r>
              <a:rPr lang="hr-HR" sz="3200" b="1" dirty="0">
                <a:solidFill>
                  <a:srgbClr val="92D050"/>
                </a:solidFill>
              </a:rPr>
              <a:t>s</a:t>
            </a:r>
            <a:endParaRPr lang="en-US" sz="3200" b="1" dirty="0">
              <a:solidFill>
                <a:srgbClr val="92D050"/>
              </a:solidFill>
            </a:endParaRPr>
          </a:p>
          <a:p>
            <a:pPr marL="411480">
              <a:buNone/>
              <a:defRPr/>
            </a:pPr>
            <a:endParaRPr lang="en-US" dirty="0"/>
          </a:p>
          <a:p>
            <a:pPr marL="411480">
              <a:buFontTx/>
              <a:buChar char="-"/>
              <a:defRPr/>
            </a:pPr>
            <a:r>
              <a:rPr lang="en-US" dirty="0"/>
              <a:t>both the federal and state governments need their own court systems to apply and interpret their laws</a:t>
            </a:r>
          </a:p>
          <a:p>
            <a:pPr marL="411480">
              <a:buFontTx/>
              <a:buChar char="-"/>
              <a:defRPr/>
            </a:pPr>
            <a:r>
              <a:rPr lang="en-US" dirty="0"/>
              <a:t>each system is responsible for hearing certain types of cases – neither is completely independent of the other – they often interact</a:t>
            </a:r>
          </a:p>
          <a:p>
            <a:pPr marL="411480">
              <a:buNone/>
              <a:defRPr/>
            </a:pP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953691" y="2499360"/>
            <a:ext cx="1785258" cy="14107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6418217" y="2508069"/>
            <a:ext cx="2168434" cy="14107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97481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Court System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3552"/>
          </a:xfrm>
        </p:spPr>
        <p:txBody>
          <a:bodyPr>
            <a:normAutofit fontScale="85000" lnSpcReduction="20000"/>
          </a:bodyPr>
          <a:lstStyle/>
          <a:p>
            <a:pPr>
              <a:buFontTx/>
              <a:buChar char="-"/>
              <a:defRPr/>
            </a:pPr>
            <a:r>
              <a:rPr lang="en-US" dirty="0"/>
              <a:t>deals with issues of law relating to those powers expressly or implicitly granted to it by the U.S. Constitution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3200" b="1" dirty="0">
                <a:solidFill>
                  <a:srgbClr val="C00000"/>
                </a:solidFill>
              </a:rPr>
              <a:t>FEDERAL COURTS – two types of courts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sz="10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GB" dirty="0"/>
              <a:t>– </a:t>
            </a:r>
            <a:r>
              <a:rPr lang="en-US" dirty="0"/>
              <a:t>derive their power from Article III of the Constitution;  </a:t>
            </a:r>
            <a:r>
              <a:rPr lang="hr-HR" dirty="0"/>
              <a:t>(</a:t>
            </a:r>
            <a:r>
              <a:rPr lang="en-US" dirty="0"/>
              <a:t>no provisions for a federal court system in the Constitution, only the Supreme Court)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hr-HR" dirty="0"/>
              <a:t>- </a:t>
            </a:r>
            <a:r>
              <a:rPr lang="en-GB" dirty="0"/>
              <a:t> all judges appointed by the President of the United States with the advice and consent of the Senate and hold office during good behaviour</a:t>
            </a:r>
            <a:endParaRPr lang="hr-HR" dirty="0"/>
          </a:p>
          <a:p>
            <a:pPr>
              <a:buFont typeface="Wingdings" panose="05000000000000000000" pitchFamily="2" charset="2"/>
              <a:buNone/>
              <a:defRPr/>
            </a:pPr>
            <a:endParaRPr lang="en-GB" sz="1000" dirty="0"/>
          </a:p>
          <a:p>
            <a:pPr>
              <a:buFont typeface="Wingdings" panose="05000000000000000000" pitchFamily="2" charset="2"/>
              <a:buNone/>
              <a:defRPr/>
            </a:pPr>
            <a:r>
              <a:rPr lang="en-US" sz="3600" dirty="0">
                <a:solidFill>
                  <a:srgbClr val="C00000"/>
                </a:solidFill>
              </a:rPr>
              <a:t>1  Courts of general jurisdiction </a:t>
            </a:r>
            <a:r>
              <a:rPr lang="en-US" sz="3600" dirty="0"/>
              <a:t>– can hear almost any cases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hr-HR" sz="3600" dirty="0"/>
              <a:t>     </a:t>
            </a:r>
            <a:r>
              <a:rPr lang="en-US" sz="3600" dirty="0"/>
              <a:t> U.S</a:t>
            </a:r>
            <a:r>
              <a:rPr lang="hr-HR" sz="3600" dirty="0"/>
              <a:t>.</a:t>
            </a:r>
            <a:r>
              <a:rPr lang="en-US" sz="3600" dirty="0"/>
              <a:t> District Courts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hr-HR" sz="3600" dirty="0"/>
              <a:t>     </a:t>
            </a:r>
            <a:r>
              <a:rPr lang="en-US" sz="3600" dirty="0"/>
              <a:t> U.S. Courts of Appeal</a:t>
            </a:r>
            <a:r>
              <a:rPr lang="hr-HR" sz="3600" dirty="0"/>
              <a:t> (</a:t>
            </a:r>
            <a:r>
              <a:rPr lang="en-US" sz="3600" dirty="0"/>
              <a:t>circuit courts)</a:t>
            </a:r>
          </a:p>
          <a:p>
            <a:pPr>
              <a:buFont typeface="Wingdings" panose="05000000000000000000" pitchFamily="2" charset="2"/>
              <a:buNone/>
              <a:defRPr/>
            </a:pPr>
            <a:r>
              <a:rPr lang="hr-HR" sz="3600" dirty="0"/>
              <a:t>     </a:t>
            </a:r>
            <a:r>
              <a:rPr lang="en-US" sz="3600" dirty="0"/>
              <a:t> U.S. Supreme Court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38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Federal Court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81051"/>
            <a:ext cx="10515600" cy="479842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sz="3200" dirty="0">
                <a:solidFill>
                  <a:srgbClr val="C00000"/>
                </a:solidFill>
              </a:rPr>
              <a:t>2 Courts of special jurisdiction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/>
              <a:t>     </a:t>
            </a:r>
            <a:r>
              <a:rPr lang="en-US" altLang="en-US" dirty="0"/>
              <a:t>U.S. Court of Claims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/>
              <a:t>     </a:t>
            </a:r>
            <a:r>
              <a:rPr lang="en-US" altLang="en-US" dirty="0"/>
              <a:t>U.S. Court of International Trade</a:t>
            </a:r>
            <a:endParaRPr lang="hr-HR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/>
              <a:t>     U.S. </a:t>
            </a:r>
            <a:r>
              <a:rPr lang="en-US" altLang="en-US" dirty="0"/>
              <a:t>Bankruptcy court                   </a:t>
            </a: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/>
              <a:t>     </a:t>
            </a:r>
            <a:r>
              <a:rPr lang="en-US" altLang="en-US" dirty="0"/>
              <a:t>U.S. Tax Court                                                   </a:t>
            </a:r>
            <a:endParaRPr lang="en-US" altLang="en-US" i="1" dirty="0">
              <a:solidFill>
                <a:srgbClr val="92D05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/>
              <a:t>     </a:t>
            </a:r>
            <a:r>
              <a:rPr lang="en-US" altLang="en-US" dirty="0"/>
              <a:t>U.S. Court of Military Appeals</a:t>
            </a:r>
            <a:endParaRPr lang="hr-HR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/>
              <a:t>     </a:t>
            </a:r>
            <a:r>
              <a:rPr lang="en-US" altLang="en-US" dirty="0"/>
              <a:t>U.S</a:t>
            </a:r>
            <a:r>
              <a:rPr lang="hr-HR" altLang="en-US" dirty="0"/>
              <a:t>.</a:t>
            </a:r>
            <a:r>
              <a:rPr lang="en-US" altLang="en-US" dirty="0"/>
              <a:t> Court of Veteran’s Appeals</a:t>
            </a:r>
            <a:endParaRPr lang="hr-HR" altLang="en-US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/>
              <a:t>                     </a:t>
            </a:r>
            <a:r>
              <a:rPr lang="hr-HR" altLang="en-US" dirty="0" err="1"/>
              <a:t>etc</a:t>
            </a:r>
            <a:r>
              <a:rPr lang="hr-HR" altLang="en-US" dirty="0"/>
              <a:t>.</a:t>
            </a:r>
            <a:r>
              <a:rPr lang="en-US" altLang="en-US" dirty="0"/>
              <a:t>                </a:t>
            </a:r>
            <a:endParaRPr lang="en-US" altLang="en-US" i="1" dirty="0">
              <a:solidFill>
                <a:srgbClr val="92D05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894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Jurisdiction of the Federal Courts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dirty="0"/>
              <a:t>spelled out in Article III, Section 2 of the U.S. Constitution</a:t>
            </a:r>
          </a:p>
          <a:p>
            <a:pPr>
              <a:defRPr/>
            </a:pPr>
            <a:r>
              <a:rPr lang="en-US" dirty="0"/>
              <a:t>limited jurisdiction – can hear two types of cases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en-US" sz="3200" b="1" dirty="0">
                <a:solidFill>
                  <a:schemeClr val="accent1"/>
                </a:solidFill>
              </a:rPr>
              <a:t>Diversity of Citizenship </a:t>
            </a:r>
            <a:r>
              <a:rPr lang="en-US" i="1" dirty="0"/>
              <a:t>– cases of civil nature in which parties are residents of different states and the amount in question exceeds the amount set by federal law (currently $75,000) – often required to apply state laws</a:t>
            </a:r>
          </a:p>
          <a:p>
            <a:pPr marL="582613" indent="-514350">
              <a:buFont typeface="Wingdings" panose="05000000000000000000" pitchFamily="2" charset="2"/>
              <a:buAutoNum type="arabicPeriod"/>
              <a:defRPr/>
            </a:pPr>
            <a:r>
              <a:rPr lang="en-US" sz="3200" b="1" dirty="0">
                <a:solidFill>
                  <a:schemeClr val="accent1"/>
                </a:solidFill>
              </a:rPr>
              <a:t>Federal question </a:t>
            </a:r>
            <a:r>
              <a:rPr lang="en-US" i="1" dirty="0"/>
              <a:t>– cases that arise under the U.S. Constitution, the laws of the United States and the treaties made under the authority of the United States – the sole prerogative of the federal courts</a:t>
            </a:r>
          </a:p>
          <a:p>
            <a:pPr marL="582613" indent="-514350">
              <a:buFontTx/>
              <a:buChar char="-"/>
              <a:defRPr/>
            </a:pPr>
            <a:r>
              <a:rPr lang="en-US" dirty="0"/>
              <a:t>suits between states; cases involving ambassadors and other high-ranking </a:t>
            </a:r>
            <a:r>
              <a:rPr lang="en-US" dirty="0" err="1"/>
              <a:t>pu</a:t>
            </a:r>
            <a:r>
              <a:rPr lang="hr-HR" dirty="0"/>
              <a:t>b</a:t>
            </a:r>
            <a:r>
              <a:rPr lang="en-US" dirty="0" err="1"/>
              <a:t>lic</a:t>
            </a:r>
            <a:r>
              <a:rPr lang="en-US" dirty="0"/>
              <a:t> figures; federal crimes; bankruptcy; </a:t>
            </a:r>
            <a:r>
              <a:rPr lang="hr-HR" dirty="0"/>
              <a:t>p</a:t>
            </a:r>
            <a:r>
              <a:rPr lang="en-US" dirty="0" err="1"/>
              <a:t>atent</a:t>
            </a:r>
            <a:r>
              <a:rPr lang="en-US" dirty="0"/>
              <a:t>, copyright and trademark cases; admiralty; antitrust; securities and banking regulation; other cases specified by federal statute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27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U.S. Supreme Court</a:t>
            </a:r>
          </a:p>
        </p:txBody>
      </p:sp>
      <p:pic>
        <p:nvPicPr>
          <p:cNvPr id="4" name="Content Placeholder 3" descr="court_front_med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69624" y="1825624"/>
            <a:ext cx="5590902" cy="4763615"/>
          </a:xfrm>
        </p:spPr>
      </p:pic>
    </p:spTree>
    <p:extLst>
      <p:ext uri="{BB962C8B-B14F-4D97-AF65-F5344CB8AC3E}">
        <p14:creationId xmlns:p14="http://schemas.microsoft.com/office/powerpoint/2010/main" val="41063369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From</a:t>
            </a:r>
            <a:r>
              <a:rPr lang="hr-HR" dirty="0" smtClean="0"/>
              <a:t> the </a:t>
            </a:r>
            <a:r>
              <a:rPr lang="hr-HR" dirty="0" err="1" smtClean="0"/>
              <a:t>Constitution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en-US" altLang="en-US" b="1" dirty="0"/>
              <a:t>Article III</a:t>
            </a:r>
            <a:endParaRPr lang="hr-HR" altLang="en-US" b="1" dirty="0"/>
          </a:p>
          <a:p>
            <a:pPr>
              <a:buFont typeface="Wingdings" panose="05000000000000000000" pitchFamily="2" charset="2"/>
              <a:buNone/>
            </a:pPr>
            <a:endParaRPr lang="en-US" altLang="en-US" sz="700" b="1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b="1" dirty="0"/>
              <a:t>Section 1.</a:t>
            </a:r>
            <a:endParaRPr lang="hr-HR" altLang="en-US" b="1" dirty="0"/>
          </a:p>
          <a:p>
            <a:pPr>
              <a:buFont typeface="Wingdings" panose="05000000000000000000" pitchFamily="2" charset="2"/>
              <a:buNone/>
            </a:pPr>
            <a:endParaRPr lang="en-US" altLang="en-US" sz="700" b="1" dirty="0"/>
          </a:p>
          <a:p>
            <a:pPr>
              <a:buFont typeface="Wingdings" panose="05000000000000000000" pitchFamily="2" charset="2"/>
              <a:buNone/>
            </a:pPr>
            <a:r>
              <a:rPr lang="hr-HR" altLang="en-US" dirty="0"/>
              <a:t>   </a:t>
            </a:r>
            <a:r>
              <a:rPr lang="en-US" altLang="en-US" i="1" dirty="0" smtClean="0"/>
              <a:t>The </a:t>
            </a:r>
            <a:r>
              <a:rPr lang="en-US" altLang="en-US" i="1" dirty="0"/>
              <a:t>judicial power of the United States, shall be vested in one Supreme Court, and in such inferior courts as the Congress may from time to time ordain and establish.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0043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4994</TotalTime>
  <Words>1781</Words>
  <Application>Microsoft Office PowerPoint</Application>
  <PresentationFormat>Widescreen</PresentationFormat>
  <Paragraphs>181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Wingdings</vt:lpstr>
      <vt:lpstr>Office Theme</vt:lpstr>
      <vt:lpstr>Unit 13 The Supreme Court of the USA</vt:lpstr>
      <vt:lpstr>The Croatian Court system</vt:lpstr>
      <vt:lpstr>The Court System in the U. S.</vt:lpstr>
      <vt:lpstr>U.S. Courts</vt:lpstr>
      <vt:lpstr>Federal Court System </vt:lpstr>
      <vt:lpstr>Federal Court System</vt:lpstr>
      <vt:lpstr>Jurisdiction of the Federal Courts</vt:lpstr>
      <vt:lpstr>U.S. Supreme Court</vt:lpstr>
      <vt:lpstr>From the Constitution</vt:lpstr>
      <vt:lpstr>U.S. Supreme Court</vt:lpstr>
      <vt:lpstr>U.S. Supreme Court</vt:lpstr>
      <vt:lpstr>U.S. Supreme Court - Jurisdiction</vt:lpstr>
      <vt:lpstr>U.S. Supreme Court - Jurisdiction</vt:lpstr>
      <vt:lpstr>Procedure</vt:lpstr>
      <vt:lpstr>Judicial Review in the United States</vt:lpstr>
      <vt:lpstr>Judicial Review in the U.S. . Marbury v. Madison (1803); Supreme Court of the U.S.  – in this case it was explicitly confirmed that the Supreme Court’s responsibility to overturn unconstituional legislation was a necessary consequence of its sworn duty to uphold the Constitution</vt:lpstr>
      <vt:lpstr>The Supreme Court of the USA</vt:lpstr>
      <vt:lpstr>Vocabulary practice I Translate the following terms into Croatian.</vt:lpstr>
      <vt:lpstr>Vocabulary practice II</vt:lpstr>
      <vt:lpstr>Vocabulary practice II - Key</vt:lpstr>
      <vt:lpstr>Translate Article III, Section 1. of the US Constitution into Croatian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7 Toward a European Administrative Space</dc:title>
  <dc:creator>Admin</dc:creator>
  <cp:lastModifiedBy>Admin</cp:lastModifiedBy>
  <cp:revision>217</cp:revision>
  <dcterms:created xsi:type="dcterms:W3CDTF">2018-02-24T11:13:03Z</dcterms:created>
  <dcterms:modified xsi:type="dcterms:W3CDTF">2018-05-21T18:37:17Z</dcterms:modified>
</cp:coreProperties>
</file>