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94" r:id="rId4"/>
    <p:sldId id="285" r:id="rId5"/>
    <p:sldId id="291" r:id="rId6"/>
    <p:sldId id="282" r:id="rId7"/>
    <p:sldId id="286" r:id="rId8"/>
    <p:sldId id="287" r:id="rId9"/>
    <p:sldId id="289" r:id="rId10"/>
    <p:sldId id="288" r:id="rId11"/>
    <p:sldId id="295" r:id="rId12"/>
    <p:sldId id="261" r:id="rId13"/>
    <p:sldId id="292" r:id="rId14"/>
    <p:sldId id="284" r:id="rId15"/>
    <p:sldId id="293" r:id="rId16"/>
    <p:sldId id="29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4" autoAdjust="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040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78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23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15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40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952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230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03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8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59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838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9F12C-70C4-4F44-802F-F0D6C47040A7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82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615854" cy="2387600"/>
          </a:xfrm>
        </p:spPr>
        <p:txBody>
          <a:bodyPr>
            <a:normAutofit fontScale="90000"/>
          </a:bodyPr>
          <a:lstStyle/>
          <a:p>
            <a:r>
              <a:rPr lang="hr-HR" sz="4900" dirty="0" err="1" smtClean="0"/>
              <a:t>Unit</a:t>
            </a:r>
            <a:r>
              <a:rPr lang="hr-HR" sz="4900" dirty="0" smtClean="0"/>
              <a:t> 14</a:t>
            </a:r>
            <a:br>
              <a:rPr lang="hr-HR" sz="4900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b="1" i="1" dirty="0" err="1" smtClean="0"/>
              <a:t>The</a:t>
            </a:r>
            <a:r>
              <a:rPr lang="hr-HR" b="1" i="1" dirty="0" smtClean="0"/>
              <a:t> Civil Service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732260"/>
          </a:xfrm>
        </p:spPr>
        <p:txBody>
          <a:bodyPr>
            <a:normAutofit fontScale="40000" lnSpcReduction="20000"/>
          </a:bodyPr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r>
              <a:rPr lang="hr-HR" sz="3500" dirty="0" smtClean="0"/>
              <a:t>English for </a:t>
            </a:r>
            <a:r>
              <a:rPr lang="hr-HR" sz="3500" dirty="0" err="1" smtClean="0"/>
              <a:t>Public</a:t>
            </a:r>
            <a:r>
              <a:rPr lang="hr-HR" sz="3500" dirty="0" smtClean="0"/>
              <a:t> </a:t>
            </a:r>
            <a:r>
              <a:rPr lang="hr-HR" sz="3500" dirty="0" err="1" smtClean="0"/>
              <a:t>Administration</a:t>
            </a:r>
            <a:r>
              <a:rPr lang="hr-HR" sz="3500" dirty="0" smtClean="0"/>
              <a:t> IV</a:t>
            </a:r>
          </a:p>
          <a:p>
            <a:r>
              <a:rPr lang="hr-HR" sz="3500" dirty="0" smtClean="0"/>
              <a:t>Snježana Husinec, </a:t>
            </a:r>
            <a:r>
              <a:rPr lang="hr-HR" sz="3500" dirty="0" err="1" smtClean="0"/>
              <a:t>PhD</a:t>
            </a:r>
            <a:r>
              <a:rPr lang="hr-HR" sz="3500" dirty="0" smtClean="0"/>
              <a:t>., shusinec@pravo.hr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844563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>
                <a:solidFill>
                  <a:srgbClr val="7030A0"/>
                </a:solidFill>
              </a:rPr>
              <a:t>Evaluation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err="1" smtClean="0"/>
              <a:t>Leads</a:t>
            </a:r>
            <a:r>
              <a:rPr lang="hr-HR" dirty="0" smtClean="0"/>
              <a:t> to</a:t>
            </a:r>
            <a:r>
              <a:rPr lang="hr-HR" dirty="0"/>
              <a:t> </a:t>
            </a:r>
            <a:r>
              <a:rPr lang="hr-HR" dirty="0" err="1" smtClean="0"/>
              <a:t>increase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err="1"/>
              <a:t>e</a:t>
            </a:r>
            <a:r>
              <a:rPr lang="hr-HR" dirty="0" err="1" smtClean="0"/>
              <a:t>fficiency</a:t>
            </a:r>
            <a:r>
              <a:rPr lang="hr-HR" dirty="0" smtClean="0"/>
              <a:t> </a:t>
            </a:r>
          </a:p>
          <a:p>
            <a:pPr>
              <a:buFontTx/>
              <a:buChar char="-"/>
            </a:pPr>
            <a:r>
              <a:rPr lang="hr-HR" dirty="0" err="1"/>
              <a:t>e</a:t>
            </a:r>
            <a:r>
              <a:rPr lang="hr-HR" dirty="0" err="1" smtClean="0"/>
              <a:t>ffectiveness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err="1"/>
              <a:t>b</a:t>
            </a:r>
            <a:r>
              <a:rPr lang="hr-HR" dirty="0" err="1" smtClean="0"/>
              <a:t>etter</a:t>
            </a:r>
            <a:r>
              <a:rPr lang="hr-HR" dirty="0" smtClean="0"/>
              <a:t> </a:t>
            </a:r>
            <a:r>
              <a:rPr lang="hr-HR" dirty="0" err="1" smtClean="0"/>
              <a:t>planning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err="1"/>
              <a:t>c</a:t>
            </a:r>
            <a:r>
              <a:rPr lang="hr-HR" dirty="0" err="1" smtClean="0"/>
              <a:t>lear</a:t>
            </a:r>
            <a:r>
              <a:rPr lang="hr-HR" dirty="0" smtClean="0"/>
              <a:t> </a:t>
            </a:r>
            <a:r>
              <a:rPr lang="hr-HR" dirty="0" err="1" smtClean="0"/>
              <a:t>focus</a:t>
            </a:r>
            <a:r>
              <a:rPr lang="hr-HR" dirty="0" smtClean="0"/>
              <a:t> on </a:t>
            </a:r>
            <a:r>
              <a:rPr lang="hr-HR" dirty="0" err="1" smtClean="0"/>
              <a:t>results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004757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Promotions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70C0"/>
                </a:solidFill>
              </a:rPr>
              <a:t>HORIZONTAL </a:t>
            </a:r>
            <a:r>
              <a:rPr lang="hr-HR" dirty="0" err="1" smtClean="0">
                <a:solidFill>
                  <a:srgbClr val="0070C0"/>
                </a:solidFill>
              </a:rPr>
              <a:t>mobility</a:t>
            </a:r>
            <a:endParaRPr lang="hr-HR" dirty="0" smtClean="0">
              <a:solidFill>
                <a:srgbClr val="0070C0"/>
              </a:solidFill>
            </a:endParaRPr>
          </a:p>
          <a:p>
            <a:r>
              <a:rPr lang="hr-HR" dirty="0" smtClean="0">
                <a:solidFill>
                  <a:srgbClr val="0070C0"/>
                </a:solidFill>
              </a:rPr>
              <a:t>VERTICAL </a:t>
            </a:r>
            <a:r>
              <a:rPr lang="hr-HR" dirty="0" err="1" smtClean="0">
                <a:solidFill>
                  <a:srgbClr val="0070C0"/>
                </a:solidFill>
              </a:rPr>
              <a:t>mobility</a:t>
            </a:r>
            <a:endParaRPr lang="hr-HR" dirty="0" smtClean="0">
              <a:solidFill>
                <a:srgbClr val="0070C0"/>
              </a:solidFill>
            </a:endParaRPr>
          </a:p>
          <a:p>
            <a:endParaRPr lang="hr-HR" dirty="0"/>
          </a:p>
          <a:p>
            <a:pPr marL="0" indent="0">
              <a:buNone/>
            </a:pPr>
            <a:r>
              <a:rPr lang="hr-HR" dirty="0" smtClean="0"/>
              <a:t>Exchange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knowledge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encouraged</a:t>
            </a:r>
            <a:r>
              <a:rPr lang="hr-HR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337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9800"/>
          </a:xfrm>
        </p:spPr>
        <p:txBody>
          <a:bodyPr>
            <a:normAutofit fontScale="90000"/>
          </a:bodyPr>
          <a:lstStyle/>
          <a:p>
            <a:r>
              <a:rPr lang="hr-HR" dirty="0" err="1" smtClean="0"/>
              <a:t>Vocabulary</a:t>
            </a:r>
            <a:r>
              <a:rPr lang="hr-HR" dirty="0" smtClean="0"/>
              <a:t> </a:t>
            </a:r>
            <a:r>
              <a:rPr lang="hr-HR" dirty="0" err="1" smtClean="0"/>
              <a:t>practice</a:t>
            </a:r>
            <a:r>
              <a:rPr lang="hr-HR" dirty="0" smtClean="0"/>
              <a:t> I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sz="3100" i="1" dirty="0" err="1" smtClean="0"/>
              <a:t>Find</a:t>
            </a:r>
            <a:r>
              <a:rPr lang="hr-HR" sz="3100" i="1" dirty="0" smtClean="0"/>
              <a:t> </a:t>
            </a:r>
            <a:r>
              <a:rPr lang="hr-HR" sz="3100" i="1" dirty="0" err="1" smtClean="0"/>
              <a:t>the</a:t>
            </a:r>
            <a:r>
              <a:rPr lang="hr-HR" sz="3100" i="1" dirty="0" smtClean="0"/>
              <a:t> English </a:t>
            </a:r>
            <a:r>
              <a:rPr lang="hr-HR" sz="3100" i="1" dirty="0" err="1" smtClean="0"/>
              <a:t>equivalents</a:t>
            </a:r>
            <a:r>
              <a:rPr lang="hr-HR" sz="3100" i="1" dirty="0" smtClean="0"/>
              <a:t> for </a:t>
            </a:r>
            <a:r>
              <a:rPr lang="hr-HR" sz="3100" i="1" dirty="0" err="1" smtClean="0"/>
              <a:t>the</a:t>
            </a:r>
            <a:r>
              <a:rPr lang="hr-HR" sz="3100" i="1" dirty="0" smtClean="0"/>
              <a:t> </a:t>
            </a:r>
            <a:r>
              <a:rPr lang="hr-HR" sz="3100" i="1" dirty="0" err="1" smtClean="0"/>
              <a:t>following</a:t>
            </a:r>
            <a:r>
              <a:rPr lang="hr-HR" sz="3100" i="1" dirty="0" smtClean="0"/>
              <a:t> Croatian </a:t>
            </a:r>
            <a:r>
              <a:rPr lang="hr-HR" sz="3100" i="1" dirty="0" err="1" smtClean="0"/>
              <a:t>terms</a:t>
            </a:r>
            <a:r>
              <a:rPr lang="hr-HR" sz="3100" i="1" dirty="0" smtClean="0"/>
              <a:t> </a:t>
            </a:r>
            <a:r>
              <a:rPr lang="hr-HR" sz="3100" i="1" dirty="0" err="1" smtClean="0"/>
              <a:t>and</a:t>
            </a:r>
            <a:r>
              <a:rPr lang="hr-HR" sz="3100" i="1" dirty="0" smtClean="0"/>
              <a:t> </a:t>
            </a:r>
            <a:r>
              <a:rPr lang="hr-HR" sz="3100" i="1" dirty="0" err="1" smtClean="0"/>
              <a:t>expressions</a:t>
            </a:r>
            <a:r>
              <a:rPr lang="hr-HR" sz="3100" i="1" dirty="0"/>
              <a:t>.</a:t>
            </a:r>
            <a:r>
              <a:rPr lang="hr-HR" sz="3100" i="1" dirty="0" smtClean="0"/>
              <a:t> </a:t>
            </a:r>
            <a:endParaRPr lang="en-US" sz="31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8300"/>
            <a:ext cx="10515600" cy="52197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r-HR" dirty="0" smtClean="0"/>
              <a:t>1. pripadnost (nekoj) političkoj </a:t>
            </a:r>
            <a:r>
              <a:rPr lang="hr-HR" dirty="0" smtClean="0"/>
              <a:t>opciji =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2. poštivanje </a:t>
            </a:r>
            <a:r>
              <a:rPr lang="hr-HR" dirty="0" smtClean="0"/>
              <a:t>normi = 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3. učvršćivanje demokratskih vrijednosti </a:t>
            </a:r>
            <a:r>
              <a:rPr lang="hr-HR" dirty="0" smtClean="0"/>
              <a:t>=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4. imati / dobiti radno mjesto u javnoj </a:t>
            </a:r>
            <a:r>
              <a:rPr lang="hr-HR" dirty="0" smtClean="0"/>
              <a:t>službi =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5. sistem evaluacije i </a:t>
            </a:r>
            <a:r>
              <a:rPr lang="hr-HR" dirty="0" smtClean="0"/>
              <a:t>sankcioniranja =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6. radno zakonodavstvo </a:t>
            </a:r>
            <a:r>
              <a:rPr lang="hr-HR" dirty="0" smtClean="0"/>
              <a:t>=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7. sustav </a:t>
            </a:r>
            <a:r>
              <a:rPr lang="hr-HR" dirty="0" smtClean="0"/>
              <a:t>zapošljavanja =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8. neophodan profil i akademske </a:t>
            </a:r>
            <a:r>
              <a:rPr lang="hr-HR" dirty="0" smtClean="0"/>
              <a:t>kvalifikacije =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9</a:t>
            </a:r>
            <a:r>
              <a:rPr lang="hr-HR" dirty="0" smtClean="0"/>
              <a:t>. relevantnost evaluacija </a:t>
            </a:r>
            <a:r>
              <a:rPr lang="hr-HR" dirty="0" smtClean="0"/>
              <a:t>=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10. jake i slabe točke u javnom </a:t>
            </a:r>
            <a:r>
              <a:rPr lang="hr-HR" dirty="0" smtClean="0"/>
              <a:t>upravljanju = 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11. </a:t>
            </a:r>
            <a:r>
              <a:rPr lang="hr-HR" dirty="0"/>
              <a:t>v</a:t>
            </a:r>
            <a:r>
              <a:rPr lang="hr-HR" dirty="0" smtClean="0"/>
              <a:t>erbalni ukor =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12. trajno udaljavanje s radnog mjesta 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13. evaluirati radni </a:t>
            </a:r>
            <a:r>
              <a:rPr lang="hr-HR" dirty="0" smtClean="0"/>
              <a:t>učinak =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14. </a:t>
            </a:r>
            <a:r>
              <a:rPr lang="hr-HR" dirty="0"/>
              <a:t>p</a:t>
            </a:r>
            <a:r>
              <a:rPr lang="hr-HR" dirty="0" smtClean="0"/>
              <a:t>robni rok </a:t>
            </a:r>
            <a:r>
              <a:rPr lang="hr-HR" dirty="0" smtClean="0"/>
              <a:t>=</a:t>
            </a:r>
            <a:endParaRPr lang="hr-HR" dirty="0"/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57940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365125"/>
            <a:ext cx="11069515" cy="1325563"/>
          </a:xfrm>
        </p:spPr>
        <p:txBody>
          <a:bodyPr>
            <a:normAutofit/>
          </a:bodyPr>
          <a:lstStyle/>
          <a:p>
            <a:r>
              <a:rPr lang="hr-HR" sz="4000" dirty="0" err="1" smtClean="0"/>
              <a:t>Vocabulary</a:t>
            </a:r>
            <a:r>
              <a:rPr lang="hr-HR" sz="4000" dirty="0" smtClean="0"/>
              <a:t> </a:t>
            </a:r>
            <a:r>
              <a:rPr lang="hr-HR" sz="4000" dirty="0" err="1" smtClean="0"/>
              <a:t>practice</a:t>
            </a:r>
            <a:r>
              <a:rPr lang="hr-HR" sz="4000" dirty="0" smtClean="0"/>
              <a:t> II 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sz="2800" i="1" dirty="0" err="1" smtClean="0"/>
              <a:t>Match</a:t>
            </a:r>
            <a:r>
              <a:rPr lang="hr-HR" sz="2800" i="1" dirty="0" smtClean="0"/>
              <a:t> </a:t>
            </a:r>
            <a:r>
              <a:rPr lang="hr-HR" sz="2800" i="1" dirty="0" err="1" smtClean="0"/>
              <a:t>verbs</a:t>
            </a:r>
            <a:r>
              <a:rPr lang="hr-HR" sz="2800" i="1" dirty="0" smtClean="0"/>
              <a:t> </a:t>
            </a:r>
            <a:r>
              <a:rPr lang="hr-HR" sz="2800" i="1" dirty="0" err="1" smtClean="0"/>
              <a:t>with</a:t>
            </a:r>
            <a:r>
              <a:rPr lang="hr-HR" sz="2800" i="1" dirty="0" smtClean="0"/>
              <a:t> </a:t>
            </a:r>
            <a:r>
              <a:rPr lang="hr-HR" sz="2800" i="1" dirty="0" err="1" smtClean="0"/>
              <a:t>nouns</a:t>
            </a:r>
            <a:r>
              <a:rPr lang="hr-HR" sz="2800" i="1" dirty="0" smtClean="0"/>
              <a:t> </a:t>
            </a:r>
            <a:r>
              <a:rPr lang="hr-HR" sz="2800" i="1" dirty="0" err="1" smtClean="0"/>
              <a:t>and</a:t>
            </a:r>
            <a:r>
              <a:rPr lang="hr-HR" sz="2800" i="1" dirty="0" smtClean="0"/>
              <a:t> </a:t>
            </a:r>
            <a:r>
              <a:rPr lang="hr-HR" sz="2800" i="1" dirty="0" err="1" smtClean="0"/>
              <a:t>translate</a:t>
            </a:r>
            <a:r>
              <a:rPr lang="hr-HR" sz="2800" i="1" dirty="0" smtClean="0"/>
              <a:t> </a:t>
            </a:r>
            <a:r>
              <a:rPr lang="hr-HR" sz="2800" i="1" dirty="0" err="1" smtClean="0"/>
              <a:t>into</a:t>
            </a:r>
            <a:r>
              <a:rPr lang="hr-HR" sz="2800" i="1" dirty="0" smtClean="0"/>
              <a:t> Croatian.</a:t>
            </a:r>
            <a:endParaRPr lang="en-US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82825"/>
            <a:ext cx="10515600" cy="488290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876809"/>
              </p:ext>
            </p:extLst>
          </p:nvPr>
        </p:nvGraphicFramePr>
        <p:xfrm>
          <a:off x="747346" y="1690688"/>
          <a:ext cx="10788162" cy="5113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4081">
                  <a:extLst>
                    <a:ext uri="{9D8B030D-6E8A-4147-A177-3AD203B41FA5}">
                      <a16:colId xmlns:a16="http://schemas.microsoft.com/office/drawing/2014/main" val="1326250277"/>
                    </a:ext>
                  </a:extLst>
                </a:gridCol>
                <a:gridCol w="5394081">
                  <a:extLst>
                    <a:ext uri="{9D8B030D-6E8A-4147-A177-3AD203B41FA5}">
                      <a16:colId xmlns:a16="http://schemas.microsoft.com/office/drawing/2014/main" val="1971045609"/>
                    </a:ext>
                  </a:extLst>
                </a:gridCol>
              </a:tblGrid>
              <a:tr h="532189">
                <a:tc>
                  <a:txBody>
                    <a:bodyPr/>
                    <a:lstStyle/>
                    <a:p>
                      <a:r>
                        <a:rPr lang="hr-HR" b="0" dirty="0" smtClean="0">
                          <a:solidFill>
                            <a:schemeClr val="tx1"/>
                          </a:solidFill>
                        </a:rPr>
                        <a:t>to </a:t>
                      </a:r>
                      <a:r>
                        <a:rPr lang="hr-HR" b="0" dirty="0" smtClean="0">
                          <a:solidFill>
                            <a:schemeClr val="tx1"/>
                          </a:solidFill>
                        </a:rPr>
                        <a:t>hire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b="0" dirty="0" err="1" smtClean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hr-HR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r-HR" b="0" dirty="0" err="1" smtClean="0">
                          <a:solidFill>
                            <a:schemeClr val="tx1"/>
                          </a:solidFill>
                        </a:rPr>
                        <a:t>applicants</a:t>
                      </a:r>
                      <a:r>
                        <a:rPr lang="hr-HR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r-HR" b="0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hr-HR" b="0" dirty="0" smtClean="0">
                          <a:solidFill>
                            <a:schemeClr val="tx1"/>
                          </a:solidFill>
                        </a:rPr>
                        <a:t> same </a:t>
                      </a:r>
                      <a:r>
                        <a:rPr lang="hr-HR" b="0" dirty="0" err="1" smtClean="0">
                          <a:solidFill>
                            <a:schemeClr val="tx1"/>
                          </a:solidFill>
                        </a:rPr>
                        <a:t>opportunities</a:t>
                      </a:r>
                      <a:endParaRPr lang="hr-HR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469289"/>
                  </a:ext>
                </a:extLst>
              </a:tr>
              <a:tr h="532189">
                <a:tc>
                  <a:txBody>
                    <a:bodyPr/>
                    <a:lstStyle/>
                    <a:p>
                      <a:r>
                        <a:rPr lang="hr-HR" dirty="0" smtClean="0"/>
                        <a:t>to </a:t>
                      </a:r>
                      <a:r>
                        <a:rPr lang="hr-HR" dirty="0" err="1" smtClean="0"/>
                        <a:t>grant</a:t>
                      </a:r>
                      <a:r>
                        <a:rPr lang="hr-HR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to </a:t>
                      </a:r>
                      <a:r>
                        <a:rPr lang="hr-HR" dirty="0" err="1" smtClean="0"/>
                        <a:t>the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requirements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of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the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different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posts</a:t>
                      </a:r>
                      <a:endParaRPr lang="hr-HR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647323"/>
                  </a:ext>
                </a:extLst>
              </a:tr>
              <a:tr h="532189">
                <a:tc>
                  <a:txBody>
                    <a:bodyPr/>
                    <a:lstStyle/>
                    <a:p>
                      <a:r>
                        <a:rPr lang="hr-HR" dirty="0" smtClean="0"/>
                        <a:t>to </a:t>
                      </a:r>
                      <a:r>
                        <a:rPr lang="hr-HR" dirty="0" err="1" smtClean="0"/>
                        <a:t>subscribe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a </a:t>
                      </a:r>
                      <a:r>
                        <a:rPr lang="hr-HR" dirty="0" err="1" smtClean="0"/>
                        <a:t>neutral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postition</a:t>
                      </a:r>
                      <a:endParaRPr lang="hr-HR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142797"/>
                  </a:ext>
                </a:extLst>
              </a:tr>
              <a:tr h="532189">
                <a:tc>
                  <a:txBody>
                    <a:bodyPr/>
                    <a:lstStyle/>
                    <a:p>
                      <a:r>
                        <a:rPr lang="hr-HR" dirty="0" smtClean="0"/>
                        <a:t>to </a:t>
                      </a:r>
                      <a:r>
                        <a:rPr lang="hr-HR" dirty="0" err="1" smtClean="0"/>
                        <a:t>submit</a:t>
                      </a:r>
                      <a:r>
                        <a:rPr lang="hr-HR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to a post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258968"/>
                  </a:ext>
                </a:extLst>
              </a:tr>
              <a:tr h="532189">
                <a:tc>
                  <a:txBody>
                    <a:bodyPr/>
                    <a:lstStyle/>
                    <a:p>
                      <a:r>
                        <a:rPr lang="hr-HR" dirty="0" smtClean="0"/>
                        <a:t>to </a:t>
                      </a:r>
                      <a:r>
                        <a:rPr lang="hr-HR" dirty="0" err="1" smtClean="0"/>
                        <a:t>maintain</a:t>
                      </a:r>
                      <a:r>
                        <a:rPr lang="hr-HR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err="1" smtClean="0"/>
                        <a:t>the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requirements</a:t>
                      </a:r>
                      <a:endParaRPr lang="hr-HR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790248"/>
                  </a:ext>
                </a:extLst>
              </a:tr>
              <a:tr h="532189">
                <a:tc>
                  <a:txBody>
                    <a:bodyPr/>
                    <a:lstStyle/>
                    <a:p>
                      <a:r>
                        <a:rPr lang="hr-HR" dirty="0" smtClean="0"/>
                        <a:t>to </a:t>
                      </a:r>
                      <a:r>
                        <a:rPr lang="hr-HR" dirty="0" err="1" smtClean="0"/>
                        <a:t>aspire</a:t>
                      </a:r>
                      <a:r>
                        <a:rPr lang="hr-HR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to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dirty="0" smtClean="0"/>
                        <a:t>a </a:t>
                      </a:r>
                      <a:r>
                        <a:rPr lang="hr-HR" dirty="0" err="1" smtClean="0"/>
                        <a:t>contract</a:t>
                      </a:r>
                      <a:endParaRPr lang="hr-HR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243504"/>
                  </a:ext>
                </a:extLst>
              </a:tr>
              <a:tr h="532189">
                <a:tc>
                  <a:txBody>
                    <a:bodyPr/>
                    <a:lstStyle/>
                    <a:p>
                      <a:r>
                        <a:rPr lang="hr-HR" dirty="0" smtClean="0"/>
                        <a:t>to </a:t>
                      </a:r>
                      <a:r>
                        <a:rPr lang="hr-HR" dirty="0" err="1" smtClean="0"/>
                        <a:t>meet</a:t>
                      </a:r>
                      <a:r>
                        <a:rPr lang="hr-HR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err="1" smtClean="0"/>
                        <a:t>decisions</a:t>
                      </a:r>
                      <a:endParaRPr lang="hr-HR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774513"/>
                  </a:ext>
                </a:extLst>
              </a:tr>
              <a:tr h="532189">
                <a:tc>
                  <a:txBody>
                    <a:bodyPr/>
                    <a:lstStyle/>
                    <a:p>
                      <a:r>
                        <a:rPr lang="hr-HR" dirty="0" smtClean="0"/>
                        <a:t>to </a:t>
                      </a:r>
                      <a:r>
                        <a:rPr lang="hr-HR" dirty="0" err="1" smtClean="0"/>
                        <a:t>remain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adapted</a:t>
                      </a:r>
                      <a:r>
                        <a:rPr lang="hr-HR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on </a:t>
                      </a:r>
                      <a:r>
                        <a:rPr lang="hr-HR" dirty="0" err="1" smtClean="0"/>
                        <a:t>professional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merit</a:t>
                      </a:r>
                      <a:endParaRPr lang="hr-HR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72995"/>
                  </a:ext>
                </a:extLst>
              </a:tr>
              <a:tr h="532189">
                <a:tc>
                  <a:txBody>
                    <a:bodyPr/>
                    <a:lstStyle/>
                    <a:p>
                      <a:r>
                        <a:rPr lang="hr-HR" dirty="0" smtClean="0"/>
                        <a:t>to </a:t>
                      </a:r>
                      <a:r>
                        <a:rPr lang="hr-HR" dirty="0" err="1" smtClean="0"/>
                        <a:t>appeal</a:t>
                      </a:r>
                      <a:r>
                        <a:rPr lang="hr-HR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to </a:t>
                      </a:r>
                      <a:r>
                        <a:rPr lang="hr-HR" dirty="0" err="1" smtClean="0"/>
                        <a:t>an</a:t>
                      </a:r>
                      <a:r>
                        <a:rPr lang="hr-HR" dirty="0" smtClean="0"/>
                        <a:t> interview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21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0944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>
                <a:solidFill>
                  <a:srgbClr val="0070C0"/>
                </a:solidFill>
              </a:rPr>
              <a:t>Vocabulary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  <a:r>
              <a:rPr lang="hr-HR" dirty="0" err="1" smtClean="0">
                <a:solidFill>
                  <a:srgbClr val="0070C0"/>
                </a:solidFill>
              </a:rPr>
              <a:t>practice</a:t>
            </a:r>
            <a:r>
              <a:rPr lang="hr-HR" dirty="0" smtClean="0">
                <a:solidFill>
                  <a:srgbClr val="0070C0"/>
                </a:solidFill>
              </a:rPr>
              <a:t> I </a:t>
            </a:r>
            <a:r>
              <a:rPr lang="hr-HR" dirty="0" smtClean="0">
                <a:solidFill>
                  <a:srgbClr val="0070C0"/>
                </a:solidFill>
              </a:rPr>
              <a:t>- </a:t>
            </a:r>
            <a:r>
              <a:rPr lang="hr-HR" dirty="0" err="1" smtClean="0">
                <a:solidFill>
                  <a:srgbClr val="0070C0"/>
                </a:solidFill>
              </a:rPr>
              <a:t>Key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3525"/>
            <a:ext cx="10515600" cy="5105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r-HR" dirty="0" err="1" smtClean="0"/>
              <a:t>Political</a:t>
            </a:r>
            <a:r>
              <a:rPr lang="hr-HR" dirty="0" smtClean="0"/>
              <a:t> </a:t>
            </a:r>
            <a:r>
              <a:rPr lang="hr-HR" dirty="0" err="1" smtClean="0"/>
              <a:t>affiliation</a:t>
            </a:r>
            <a:endParaRPr lang="hr-HR" dirty="0" smtClean="0"/>
          </a:p>
          <a:p>
            <a:pPr marL="0" indent="0">
              <a:buNone/>
            </a:pPr>
            <a:r>
              <a:rPr lang="hr-HR" dirty="0" err="1" smtClean="0"/>
              <a:t>Observation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norms</a:t>
            </a:r>
            <a:endParaRPr lang="hr-HR" dirty="0" smtClean="0"/>
          </a:p>
          <a:p>
            <a:pPr marL="0" indent="0">
              <a:buNone/>
            </a:pPr>
            <a:r>
              <a:rPr lang="hr-HR" dirty="0" err="1" smtClean="0"/>
              <a:t>Strenghtening</a:t>
            </a:r>
            <a:r>
              <a:rPr lang="hr-HR" dirty="0" smtClean="0"/>
              <a:t> </a:t>
            </a:r>
            <a:r>
              <a:rPr lang="hr-HR" dirty="0" err="1" smtClean="0"/>
              <a:t>democratic</a:t>
            </a:r>
            <a:r>
              <a:rPr lang="hr-HR" dirty="0" smtClean="0"/>
              <a:t> </a:t>
            </a:r>
            <a:r>
              <a:rPr lang="hr-HR" dirty="0" err="1" smtClean="0"/>
              <a:t>values</a:t>
            </a:r>
            <a:endParaRPr lang="hr-HR" dirty="0" smtClean="0"/>
          </a:p>
          <a:p>
            <a:pPr marL="0" indent="0">
              <a:buNone/>
            </a:pPr>
            <a:r>
              <a:rPr lang="hr-HR" dirty="0" err="1" smtClean="0"/>
              <a:t>Occupy</a:t>
            </a:r>
            <a:r>
              <a:rPr lang="hr-HR" dirty="0" smtClean="0"/>
              <a:t> </a:t>
            </a:r>
            <a:r>
              <a:rPr lang="hr-HR" dirty="0" err="1" smtClean="0"/>
              <a:t>public</a:t>
            </a:r>
            <a:r>
              <a:rPr lang="hr-HR" dirty="0" smtClean="0"/>
              <a:t> </a:t>
            </a:r>
            <a:r>
              <a:rPr lang="hr-HR" dirty="0" err="1" smtClean="0"/>
              <a:t>posts</a:t>
            </a:r>
            <a:endParaRPr lang="hr-HR" dirty="0" smtClean="0"/>
          </a:p>
          <a:p>
            <a:pPr marL="0" indent="0">
              <a:buNone/>
            </a:pPr>
            <a:r>
              <a:rPr lang="hr-HR" dirty="0" err="1" smtClean="0"/>
              <a:t>The</a:t>
            </a:r>
            <a:r>
              <a:rPr lang="hr-HR" dirty="0" smtClean="0"/>
              <a:t> system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evaluation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sanctions</a:t>
            </a:r>
            <a:endParaRPr lang="hr-HR" dirty="0" smtClean="0"/>
          </a:p>
          <a:p>
            <a:pPr marL="0" indent="0">
              <a:buNone/>
            </a:pPr>
            <a:r>
              <a:rPr lang="hr-HR" dirty="0" err="1" smtClean="0"/>
              <a:t>Labour</a:t>
            </a:r>
            <a:r>
              <a:rPr lang="hr-HR" dirty="0" smtClean="0"/>
              <a:t> </a:t>
            </a:r>
            <a:r>
              <a:rPr lang="hr-HR" dirty="0" err="1" smtClean="0"/>
              <a:t>legislation</a:t>
            </a:r>
            <a:endParaRPr lang="hr-HR" dirty="0" smtClean="0"/>
          </a:p>
          <a:p>
            <a:pPr marL="0" indent="0">
              <a:buNone/>
            </a:pP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recruitment</a:t>
            </a:r>
            <a:r>
              <a:rPr lang="hr-HR" dirty="0" smtClean="0"/>
              <a:t> system</a:t>
            </a:r>
          </a:p>
          <a:p>
            <a:pPr marL="0" indent="0">
              <a:buNone/>
            </a:pPr>
            <a:r>
              <a:rPr lang="hr-HR" dirty="0" err="1" smtClean="0"/>
              <a:t>Requisite</a:t>
            </a:r>
            <a:r>
              <a:rPr lang="hr-HR" dirty="0" smtClean="0"/>
              <a:t> profile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academic</a:t>
            </a:r>
            <a:r>
              <a:rPr lang="hr-HR" dirty="0" smtClean="0"/>
              <a:t> </a:t>
            </a:r>
            <a:r>
              <a:rPr lang="hr-HR" dirty="0" err="1" smtClean="0"/>
              <a:t>qualifications</a:t>
            </a:r>
            <a:endParaRPr lang="hr-HR" dirty="0" smtClean="0"/>
          </a:p>
          <a:p>
            <a:pPr marL="0" indent="0">
              <a:buNone/>
            </a:pPr>
            <a:r>
              <a:rPr lang="hr-HR" dirty="0" err="1" smtClean="0"/>
              <a:t>Pertinentce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evaluations</a:t>
            </a:r>
            <a:endParaRPr lang="hr-HR" dirty="0" smtClean="0"/>
          </a:p>
          <a:p>
            <a:pPr marL="0" indent="0">
              <a:buNone/>
            </a:pPr>
            <a:r>
              <a:rPr lang="hr-HR" dirty="0" err="1" smtClean="0"/>
              <a:t>Strengths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weaknesses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public</a:t>
            </a:r>
            <a:r>
              <a:rPr lang="hr-HR" dirty="0" smtClean="0"/>
              <a:t> management</a:t>
            </a:r>
          </a:p>
          <a:p>
            <a:pPr marL="0" indent="0">
              <a:buNone/>
            </a:pPr>
            <a:r>
              <a:rPr lang="hr-HR" dirty="0" err="1" smtClean="0"/>
              <a:t>Verbal</a:t>
            </a:r>
            <a:r>
              <a:rPr lang="hr-HR" dirty="0" smtClean="0"/>
              <a:t> </a:t>
            </a:r>
            <a:r>
              <a:rPr lang="hr-HR" dirty="0" err="1" smtClean="0"/>
              <a:t>reprimands</a:t>
            </a:r>
            <a:endParaRPr lang="hr-HR" dirty="0" smtClean="0"/>
          </a:p>
          <a:p>
            <a:pPr marL="0" indent="0">
              <a:buNone/>
            </a:pPr>
            <a:r>
              <a:rPr lang="hr-HR" dirty="0" err="1" smtClean="0"/>
              <a:t>Permanent</a:t>
            </a:r>
            <a:r>
              <a:rPr lang="hr-HR" dirty="0" smtClean="0"/>
              <a:t> </a:t>
            </a:r>
            <a:r>
              <a:rPr lang="hr-HR" dirty="0" err="1" smtClean="0"/>
              <a:t>removal</a:t>
            </a:r>
            <a:r>
              <a:rPr lang="hr-HR" dirty="0" smtClean="0"/>
              <a:t> </a:t>
            </a:r>
            <a:r>
              <a:rPr lang="hr-HR" dirty="0" err="1" smtClean="0"/>
              <a:t>from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post</a:t>
            </a:r>
          </a:p>
          <a:p>
            <a:pPr marL="0" indent="0">
              <a:buNone/>
            </a:pPr>
            <a:r>
              <a:rPr lang="hr-HR" dirty="0" err="1" smtClean="0"/>
              <a:t>Evaluating</a:t>
            </a:r>
            <a:r>
              <a:rPr lang="hr-HR" dirty="0" smtClean="0"/>
              <a:t> </a:t>
            </a:r>
            <a:r>
              <a:rPr lang="hr-HR" dirty="0" err="1" smtClean="0"/>
              <a:t>performance</a:t>
            </a:r>
            <a:endParaRPr lang="hr-HR" dirty="0" smtClean="0"/>
          </a:p>
          <a:p>
            <a:pPr marL="0" indent="0">
              <a:buNone/>
            </a:pPr>
            <a:r>
              <a:rPr lang="hr-HR" dirty="0" err="1" smtClean="0"/>
              <a:t>Trial</a:t>
            </a:r>
            <a:r>
              <a:rPr lang="hr-HR" dirty="0" smtClean="0"/>
              <a:t> period</a:t>
            </a:r>
          </a:p>
        </p:txBody>
      </p:sp>
    </p:spTree>
    <p:extLst>
      <p:ext uri="{BB962C8B-B14F-4D97-AF65-F5344CB8AC3E}">
        <p14:creationId xmlns:p14="http://schemas.microsoft.com/office/powerpoint/2010/main" val="1095717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747" y="365125"/>
            <a:ext cx="11236568" cy="1325563"/>
          </a:xfrm>
        </p:spPr>
        <p:txBody>
          <a:bodyPr>
            <a:normAutofit/>
          </a:bodyPr>
          <a:lstStyle/>
          <a:p>
            <a:r>
              <a:rPr lang="hr-HR" dirty="0" err="1" smtClean="0"/>
              <a:t>Vocabulary</a:t>
            </a:r>
            <a:r>
              <a:rPr lang="hr-HR" dirty="0" smtClean="0"/>
              <a:t> </a:t>
            </a:r>
            <a:r>
              <a:rPr lang="hr-HR" dirty="0" err="1" smtClean="0"/>
              <a:t>practice</a:t>
            </a:r>
            <a:r>
              <a:rPr lang="hr-HR" dirty="0" smtClean="0"/>
              <a:t> II - </a:t>
            </a:r>
            <a:r>
              <a:rPr lang="hr-HR" dirty="0" err="1"/>
              <a:t>K</a:t>
            </a:r>
            <a:r>
              <a:rPr lang="hr-HR" dirty="0" err="1" smtClean="0"/>
              <a:t>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/>
              <a:t>t</a:t>
            </a:r>
            <a:r>
              <a:rPr lang="hr-HR" dirty="0" smtClean="0"/>
              <a:t>o </a:t>
            </a:r>
            <a:r>
              <a:rPr lang="hr-HR" dirty="0"/>
              <a:t>hire on </a:t>
            </a:r>
            <a:r>
              <a:rPr lang="hr-HR" dirty="0" err="1"/>
              <a:t>professional</a:t>
            </a:r>
            <a:r>
              <a:rPr lang="hr-HR" dirty="0"/>
              <a:t> </a:t>
            </a:r>
            <a:r>
              <a:rPr lang="hr-HR" dirty="0" err="1" smtClean="0"/>
              <a:t>merit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t</a:t>
            </a:r>
            <a:r>
              <a:rPr lang="hr-HR" dirty="0" smtClean="0"/>
              <a:t>o </a:t>
            </a:r>
            <a:r>
              <a:rPr lang="hr-HR" dirty="0" err="1"/>
              <a:t>meet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 smtClean="0"/>
              <a:t>requirements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t</a:t>
            </a:r>
            <a:r>
              <a:rPr lang="hr-HR" dirty="0" smtClean="0"/>
              <a:t>o </a:t>
            </a:r>
            <a:r>
              <a:rPr lang="hr-HR" dirty="0" err="1"/>
              <a:t>maintain</a:t>
            </a:r>
            <a:r>
              <a:rPr lang="hr-HR" dirty="0"/>
              <a:t> a </a:t>
            </a:r>
            <a:r>
              <a:rPr lang="hr-HR" dirty="0" err="1"/>
              <a:t>neutral</a:t>
            </a:r>
            <a:r>
              <a:rPr lang="hr-HR" dirty="0"/>
              <a:t> </a:t>
            </a:r>
            <a:r>
              <a:rPr lang="hr-HR" dirty="0" err="1"/>
              <a:t>postition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t</a:t>
            </a:r>
            <a:r>
              <a:rPr lang="hr-HR" dirty="0" smtClean="0"/>
              <a:t>o </a:t>
            </a:r>
            <a:r>
              <a:rPr lang="hr-HR" dirty="0" err="1"/>
              <a:t>grant</a:t>
            </a:r>
            <a:r>
              <a:rPr lang="hr-HR" dirty="0"/>
              <a:t> </a:t>
            </a:r>
            <a:r>
              <a:rPr lang="hr-HR" dirty="0" err="1"/>
              <a:t>all</a:t>
            </a:r>
            <a:r>
              <a:rPr lang="hr-HR" dirty="0"/>
              <a:t> </a:t>
            </a:r>
            <a:r>
              <a:rPr lang="hr-HR" dirty="0" err="1"/>
              <a:t>applicants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same </a:t>
            </a:r>
            <a:r>
              <a:rPr lang="hr-HR" dirty="0" err="1" smtClean="0"/>
              <a:t>opportunities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t</a:t>
            </a:r>
            <a:r>
              <a:rPr lang="hr-HR" dirty="0" smtClean="0"/>
              <a:t>o </a:t>
            </a:r>
            <a:r>
              <a:rPr lang="hr-HR" dirty="0" err="1"/>
              <a:t>subscribe</a:t>
            </a:r>
            <a:r>
              <a:rPr lang="hr-HR" dirty="0"/>
              <a:t> to a </a:t>
            </a:r>
            <a:r>
              <a:rPr lang="hr-HR" dirty="0" err="1"/>
              <a:t>contract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t</a:t>
            </a:r>
            <a:r>
              <a:rPr lang="hr-HR" dirty="0" smtClean="0"/>
              <a:t>o </a:t>
            </a:r>
            <a:r>
              <a:rPr lang="hr-HR" dirty="0" err="1"/>
              <a:t>submit</a:t>
            </a:r>
            <a:r>
              <a:rPr lang="hr-HR" dirty="0"/>
              <a:t> to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smtClean="0"/>
              <a:t>interview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t</a:t>
            </a:r>
            <a:r>
              <a:rPr lang="hr-HR" dirty="0" smtClean="0"/>
              <a:t>o </a:t>
            </a:r>
            <a:r>
              <a:rPr lang="hr-HR" dirty="0" err="1"/>
              <a:t>appeal</a:t>
            </a:r>
            <a:r>
              <a:rPr lang="hr-HR" dirty="0"/>
              <a:t> </a:t>
            </a:r>
            <a:r>
              <a:rPr lang="hr-HR" dirty="0" err="1"/>
              <a:t>decisions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t</a:t>
            </a:r>
            <a:r>
              <a:rPr lang="hr-HR" dirty="0" smtClean="0"/>
              <a:t>o </a:t>
            </a:r>
            <a:r>
              <a:rPr lang="hr-HR" dirty="0" err="1"/>
              <a:t>remain</a:t>
            </a:r>
            <a:r>
              <a:rPr lang="hr-HR" dirty="0"/>
              <a:t> </a:t>
            </a:r>
            <a:r>
              <a:rPr lang="hr-HR" dirty="0" err="1"/>
              <a:t>adapted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requirements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different</a:t>
            </a:r>
            <a:r>
              <a:rPr lang="hr-HR" dirty="0"/>
              <a:t> </a:t>
            </a:r>
            <a:r>
              <a:rPr lang="hr-HR" dirty="0" err="1" smtClean="0"/>
              <a:t>posts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t</a:t>
            </a:r>
            <a:r>
              <a:rPr lang="hr-HR" dirty="0" smtClean="0"/>
              <a:t>o </a:t>
            </a:r>
            <a:r>
              <a:rPr lang="hr-HR" dirty="0" err="1" smtClean="0"/>
              <a:t>aspire</a:t>
            </a:r>
            <a:r>
              <a:rPr lang="hr-HR" dirty="0" smtClean="0"/>
              <a:t> to a post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550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Part</a:t>
            </a:r>
            <a:r>
              <a:rPr lang="hr-HR" dirty="0" smtClean="0"/>
              <a:t> </a:t>
            </a:r>
            <a:r>
              <a:rPr lang="hr-HR" dirty="0" err="1" smtClean="0"/>
              <a:t>Two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sz="3600" b="1" dirty="0" err="1" smtClean="0"/>
              <a:t>From</a:t>
            </a:r>
            <a:r>
              <a:rPr lang="hr-HR" sz="3600" b="1" dirty="0" smtClean="0"/>
              <a:t> </a:t>
            </a:r>
            <a:r>
              <a:rPr lang="hr-HR" sz="3600" b="1" i="1" dirty="0" smtClean="0"/>
              <a:t>Civil Service </a:t>
            </a:r>
            <a:r>
              <a:rPr lang="hr-HR" sz="3600" b="1" i="1" dirty="0" err="1" smtClean="0"/>
              <a:t>Competency</a:t>
            </a:r>
            <a:r>
              <a:rPr lang="hr-HR" sz="3600" b="1" i="1" dirty="0" smtClean="0"/>
              <a:t> Framework 2012-2017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err="1" smtClean="0"/>
              <a:t>Read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text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summarize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tasks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competences</a:t>
            </a:r>
            <a:r>
              <a:rPr lang="hr-HR" dirty="0" smtClean="0"/>
              <a:t> as </a:t>
            </a:r>
            <a:r>
              <a:rPr lang="hr-HR" dirty="0" err="1" smtClean="0"/>
              <a:t>required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exercises</a:t>
            </a:r>
            <a:r>
              <a:rPr lang="hr-HR" dirty="0" smtClean="0"/>
              <a:t> III, IV </a:t>
            </a:r>
            <a:r>
              <a:rPr lang="hr-HR" dirty="0" err="1" smtClean="0"/>
              <a:t>and</a:t>
            </a:r>
            <a:r>
              <a:rPr lang="hr-HR" dirty="0" smtClean="0"/>
              <a:t> V on p. 110.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017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>
                <a:solidFill>
                  <a:srgbClr val="0070C0"/>
                </a:solidFill>
              </a:rPr>
              <a:t>The</a:t>
            </a:r>
            <a:r>
              <a:rPr lang="hr-HR" dirty="0" smtClean="0">
                <a:solidFill>
                  <a:srgbClr val="0070C0"/>
                </a:solidFill>
              </a:rPr>
              <a:t> Civil Service - </a:t>
            </a:r>
            <a:r>
              <a:rPr lang="hr-HR" dirty="0" err="1" smtClean="0">
                <a:solidFill>
                  <a:srgbClr val="0070C0"/>
                </a:solidFill>
              </a:rPr>
              <a:t>introduction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10455" cy="4351338"/>
          </a:xfrm>
        </p:spPr>
        <p:txBody>
          <a:bodyPr/>
          <a:lstStyle/>
          <a:p>
            <a:pPr marL="0" indent="0">
              <a:buNone/>
            </a:pPr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a civil </a:t>
            </a:r>
            <a:r>
              <a:rPr lang="hr-HR" dirty="0" err="1" smtClean="0"/>
              <a:t>service</a:t>
            </a:r>
            <a:r>
              <a:rPr lang="hr-HR" dirty="0" smtClean="0"/>
              <a:t>?</a:t>
            </a:r>
          </a:p>
          <a:p>
            <a:pPr marL="0" indent="0">
              <a:buNone/>
            </a:pPr>
            <a:r>
              <a:rPr lang="hr-HR" dirty="0" err="1"/>
              <a:t>Where</a:t>
            </a:r>
            <a:r>
              <a:rPr lang="hr-HR" dirty="0"/>
              <a:t> are civil </a:t>
            </a:r>
            <a:r>
              <a:rPr lang="hr-HR" dirty="0" err="1"/>
              <a:t>servants</a:t>
            </a:r>
            <a:r>
              <a:rPr lang="hr-HR" dirty="0"/>
              <a:t> </a:t>
            </a:r>
            <a:r>
              <a:rPr lang="hr-HR" dirty="0" err="1"/>
              <a:t>employed</a:t>
            </a:r>
            <a:r>
              <a:rPr lang="hr-HR" dirty="0"/>
              <a:t>?</a:t>
            </a:r>
          </a:p>
          <a:p>
            <a:pPr marL="0" indent="0">
              <a:buNone/>
            </a:pPr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qualifications</a:t>
            </a:r>
            <a:r>
              <a:rPr lang="hr-HR" dirty="0" smtClean="0"/>
              <a:t> do civil </a:t>
            </a:r>
            <a:r>
              <a:rPr lang="hr-HR" dirty="0" err="1" smtClean="0"/>
              <a:t>servants</a:t>
            </a:r>
            <a:r>
              <a:rPr lang="hr-HR" dirty="0" smtClean="0"/>
              <a:t> </a:t>
            </a:r>
            <a:r>
              <a:rPr lang="hr-HR" dirty="0" err="1" smtClean="0"/>
              <a:t>need</a:t>
            </a:r>
            <a:r>
              <a:rPr lang="hr-HR" dirty="0" smtClean="0"/>
              <a:t>?</a:t>
            </a:r>
          </a:p>
          <a:p>
            <a:pPr marL="0" indent="0">
              <a:buNone/>
            </a:pPr>
            <a:r>
              <a:rPr lang="hr-HR" dirty="0" err="1" smtClean="0"/>
              <a:t>What</a:t>
            </a:r>
            <a:r>
              <a:rPr lang="hr-HR" dirty="0" smtClean="0"/>
              <a:t> are,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your</a:t>
            </a:r>
            <a:r>
              <a:rPr lang="hr-HR" dirty="0" smtClean="0"/>
              <a:t> </a:t>
            </a:r>
            <a:r>
              <a:rPr lang="hr-HR" dirty="0" err="1" smtClean="0"/>
              <a:t>opinion</a:t>
            </a:r>
            <a:r>
              <a:rPr lang="hr-HR" dirty="0" smtClean="0"/>
              <a:t>,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basic</a:t>
            </a:r>
            <a:r>
              <a:rPr lang="hr-HR" dirty="0" smtClean="0"/>
              <a:t> </a:t>
            </a:r>
            <a:r>
              <a:rPr lang="hr-HR" dirty="0" err="1" smtClean="0"/>
              <a:t>values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a </a:t>
            </a:r>
            <a:r>
              <a:rPr lang="hr-HR" dirty="0" err="1" smtClean="0"/>
              <a:t>democratic</a:t>
            </a:r>
            <a:r>
              <a:rPr lang="hr-HR" dirty="0" smtClean="0"/>
              <a:t> civil </a:t>
            </a:r>
            <a:r>
              <a:rPr lang="hr-HR" dirty="0" err="1" smtClean="0"/>
              <a:t>service</a:t>
            </a:r>
            <a:r>
              <a:rPr lang="hr-HR" dirty="0" smtClean="0"/>
              <a:t>?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94091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Civil </a:t>
            </a:r>
            <a:r>
              <a:rPr lang="hr-HR" dirty="0" err="1" smtClean="0"/>
              <a:t>servant</a:t>
            </a:r>
            <a:r>
              <a:rPr lang="hr-HR" dirty="0" smtClean="0"/>
              <a:t> vs. </a:t>
            </a:r>
            <a:r>
              <a:rPr lang="hr-HR" dirty="0" err="1" smtClean="0"/>
              <a:t>Public</a:t>
            </a:r>
            <a:r>
              <a:rPr lang="hr-HR" dirty="0" smtClean="0"/>
              <a:t> </a:t>
            </a:r>
            <a:r>
              <a:rPr lang="hr-HR" dirty="0" err="1" smtClean="0"/>
              <a:t>servant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1138380"/>
              </p:ext>
            </p:extLst>
          </p:nvPr>
        </p:nvGraphicFramePr>
        <p:xfrm>
          <a:off x="838200" y="1825625"/>
          <a:ext cx="105156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7026923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5071032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Civil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servant</a:t>
                      </a:r>
                      <a:r>
                        <a:rPr lang="hr-HR" baseline="0" dirty="0" smtClean="0"/>
                        <a:t> = državni službenik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Public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servant</a:t>
                      </a:r>
                      <a:r>
                        <a:rPr lang="hr-HR" baseline="0" dirty="0" smtClean="0"/>
                        <a:t> = javni službenik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0117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bureaucrat hired by the government to work for the</a:t>
                      </a:r>
                      <a:r>
                        <a:rPr lang="hr-HR" sz="18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civil </a:t>
                      </a:r>
                      <a:r>
                        <a:rPr lang="hr-HR" sz="1800" b="1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</a:t>
                      </a:r>
                      <a:r>
                        <a:rPr lang="hr-HR" sz="18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(državne službe)</a:t>
                      </a:r>
                    </a:p>
                    <a:p>
                      <a:endParaRPr lang="hr-HR" sz="1800" b="1" i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hr-HR" sz="1800" b="1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</a:t>
                      </a:r>
                      <a:r>
                        <a:rPr lang="hr-HR" sz="18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HR" sz="1800" b="1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administation</a:t>
                      </a:r>
                      <a:endParaRPr lang="hr-HR" sz="1800" b="1" i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hr-HR" sz="1800" b="1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courts</a:t>
                      </a:r>
                      <a:endParaRPr lang="hr-HR" sz="1800" b="1" i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hr-HR" sz="1800" b="1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ombudsmen</a:t>
                      </a:r>
                      <a:endParaRPr lang="hr-HR" sz="1800" b="1" i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hr-HR" sz="18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hr-HR" baseline="0" dirty="0" smtClean="0"/>
                    </a:p>
                    <a:p>
                      <a:endParaRPr lang="hr-HR" baseline="0" dirty="0" smtClean="0"/>
                    </a:p>
                    <a:p>
                      <a:endParaRPr lang="hr-HR" baseline="0" dirty="0" smtClean="0"/>
                    </a:p>
                    <a:p>
                      <a:endParaRPr lang="hr-HR" baseline="0" dirty="0" smtClean="0"/>
                    </a:p>
                    <a:p>
                      <a:r>
                        <a:rPr lang="hr-HR" baseline="0" dirty="0" smtClean="0"/>
                        <a:t>(Civil </a:t>
                      </a:r>
                      <a:r>
                        <a:rPr lang="hr-HR" baseline="0" dirty="0" err="1" smtClean="0"/>
                        <a:t>Servants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Act</a:t>
                      </a:r>
                      <a:r>
                        <a:rPr lang="hr-HR" baseline="0" dirty="0" smtClean="0"/>
                        <a:t> = Zakon o državnim službenicima)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hr-HR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 elected or appointed member of the government for social or public services</a:t>
                      </a:r>
                      <a:r>
                        <a:rPr lang="hr-HR" sz="18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(javne službe)</a:t>
                      </a:r>
                      <a:endParaRPr lang="hr-HR" baseline="0" dirty="0" smtClean="0"/>
                    </a:p>
                    <a:p>
                      <a:endParaRPr lang="hr-HR" dirty="0" smtClean="0"/>
                    </a:p>
                    <a:p>
                      <a:endParaRPr lang="hr-HR" dirty="0" smtClean="0"/>
                    </a:p>
                    <a:p>
                      <a:r>
                        <a:rPr lang="hr-HR" b="1" dirty="0" err="1" smtClean="0"/>
                        <a:t>education</a:t>
                      </a:r>
                      <a:endParaRPr lang="hr-HR" b="1" dirty="0" smtClean="0"/>
                    </a:p>
                    <a:p>
                      <a:r>
                        <a:rPr lang="hr-HR" b="1" dirty="0" err="1" smtClean="0"/>
                        <a:t>health</a:t>
                      </a:r>
                      <a:r>
                        <a:rPr lang="hr-HR" b="1" dirty="0" smtClean="0"/>
                        <a:t> care</a:t>
                      </a:r>
                    </a:p>
                    <a:p>
                      <a:r>
                        <a:rPr lang="hr-HR" b="1" dirty="0" err="1" smtClean="0"/>
                        <a:t>Social</a:t>
                      </a:r>
                      <a:r>
                        <a:rPr lang="hr-HR" b="1" dirty="0" smtClean="0"/>
                        <a:t> care</a:t>
                      </a:r>
                    </a:p>
                    <a:p>
                      <a:r>
                        <a:rPr lang="hr-HR" b="1" dirty="0" smtClean="0"/>
                        <a:t>…</a:t>
                      </a:r>
                    </a:p>
                    <a:p>
                      <a:endParaRPr lang="hr-HR" dirty="0" smtClean="0"/>
                    </a:p>
                    <a:p>
                      <a:r>
                        <a:rPr lang="hr-HR" dirty="0" smtClean="0"/>
                        <a:t>(</a:t>
                      </a:r>
                      <a:r>
                        <a:rPr lang="hr-HR" dirty="0" err="1" smtClean="0"/>
                        <a:t>Institutions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Act</a:t>
                      </a:r>
                      <a:r>
                        <a:rPr lang="hr-HR" dirty="0" smtClean="0"/>
                        <a:t> = Zakon</a:t>
                      </a:r>
                      <a:r>
                        <a:rPr lang="hr-HR" baseline="0" dirty="0" smtClean="0"/>
                        <a:t> o ustanovama)</a:t>
                      </a:r>
                      <a:endParaRPr lang="hr-HR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2388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3257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>
                <a:solidFill>
                  <a:srgbClr val="0070C0"/>
                </a:solidFill>
              </a:rPr>
              <a:t>The</a:t>
            </a:r>
            <a:r>
              <a:rPr lang="hr-HR" dirty="0" smtClean="0">
                <a:solidFill>
                  <a:srgbClr val="0070C0"/>
                </a:solidFill>
              </a:rPr>
              <a:t> civil </a:t>
            </a:r>
            <a:r>
              <a:rPr lang="hr-HR" dirty="0" err="1" smtClean="0">
                <a:solidFill>
                  <a:srgbClr val="0070C0"/>
                </a:solidFill>
              </a:rPr>
              <a:t>service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6860"/>
            <a:ext cx="10515600" cy="5151119"/>
          </a:xfrm>
        </p:spPr>
        <p:txBody>
          <a:bodyPr>
            <a:normAutofit/>
          </a:bodyPr>
          <a:lstStyle/>
          <a:p>
            <a:r>
              <a:rPr lang="hr-HR" dirty="0" smtClean="0"/>
              <a:t>a </a:t>
            </a:r>
            <a:r>
              <a:rPr lang="hr-HR" dirty="0" err="1" smtClean="0"/>
              <a:t>sector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government</a:t>
            </a:r>
            <a:r>
              <a:rPr lang="hr-HR" dirty="0" smtClean="0"/>
              <a:t> </a:t>
            </a:r>
            <a:r>
              <a:rPr lang="hr-HR" dirty="0" err="1" smtClean="0"/>
              <a:t>or</a:t>
            </a:r>
            <a:r>
              <a:rPr lang="hr-HR" dirty="0" smtClean="0"/>
              <a:t> </a:t>
            </a:r>
            <a:r>
              <a:rPr lang="hr-HR" dirty="0" err="1" smtClean="0"/>
              <a:t>an</a:t>
            </a:r>
            <a:r>
              <a:rPr lang="hr-HR" dirty="0" smtClean="0"/>
              <a:t> </a:t>
            </a:r>
            <a:r>
              <a:rPr lang="hr-HR" dirty="0" err="1" smtClean="0"/>
              <a:t>international</a:t>
            </a:r>
            <a:r>
              <a:rPr lang="hr-HR" dirty="0" smtClean="0"/>
              <a:t> agency </a:t>
            </a:r>
            <a:r>
              <a:rPr lang="hr-HR" dirty="0" err="1"/>
              <a:t>c</a:t>
            </a:r>
            <a:r>
              <a:rPr lang="hr-HR" dirty="0" err="1" smtClean="0"/>
              <a:t>omposed</a:t>
            </a:r>
            <a:r>
              <a:rPr lang="hr-HR" dirty="0" smtClean="0"/>
              <a:t> </a:t>
            </a:r>
            <a:r>
              <a:rPr lang="hr-HR" dirty="0" err="1" smtClean="0"/>
              <a:t>mainly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b="1" dirty="0" err="1" smtClean="0"/>
              <a:t>career</a:t>
            </a:r>
            <a:r>
              <a:rPr lang="hr-HR" b="1" dirty="0" smtClean="0"/>
              <a:t> </a:t>
            </a:r>
            <a:r>
              <a:rPr lang="hr-HR" b="1" dirty="0" err="1" smtClean="0"/>
              <a:t>bureaucrats</a:t>
            </a:r>
            <a:r>
              <a:rPr lang="hr-HR" b="1" dirty="0" smtClean="0"/>
              <a:t> </a:t>
            </a:r>
            <a:r>
              <a:rPr lang="hr-HR" dirty="0" err="1" smtClean="0"/>
              <a:t>hired</a:t>
            </a:r>
            <a:r>
              <a:rPr lang="hr-HR" dirty="0" smtClean="0"/>
              <a:t> on </a:t>
            </a:r>
            <a:r>
              <a:rPr lang="hr-HR" dirty="0" err="1" smtClean="0"/>
              <a:t>professional</a:t>
            </a:r>
            <a:r>
              <a:rPr lang="hr-HR" dirty="0" smtClean="0"/>
              <a:t> </a:t>
            </a:r>
            <a:r>
              <a:rPr lang="hr-HR" dirty="0" err="1" smtClean="0"/>
              <a:t>merit</a:t>
            </a:r>
            <a:endParaRPr lang="hr-HR" dirty="0" smtClean="0"/>
          </a:p>
          <a:p>
            <a:r>
              <a:rPr lang="hr-HR" b="1" dirty="0" err="1"/>
              <a:t>q</a:t>
            </a:r>
            <a:r>
              <a:rPr lang="hr-HR" b="1" dirty="0" err="1" smtClean="0"/>
              <a:t>ualifications</a:t>
            </a:r>
            <a:r>
              <a:rPr lang="hr-HR" b="1" dirty="0" smtClean="0"/>
              <a:t> </a:t>
            </a:r>
            <a:r>
              <a:rPr lang="hr-HR" b="1" dirty="0" err="1" smtClean="0"/>
              <a:t>and</a:t>
            </a:r>
            <a:r>
              <a:rPr lang="hr-HR" b="1" dirty="0" smtClean="0"/>
              <a:t> </a:t>
            </a:r>
            <a:r>
              <a:rPr lang="hr-HR" b="1" dirty="0" err="1" smtClean="0"/>
              <a:t>skills</a:t>
            </a:r>
            <a:r>
              <a:rPr lang="hr-HR" b="1" dirty="0" smtClean="0"/>
              <a:t> </a:t>
            </a:r>
            <a:r>
              <a:rPr lang="hr-HR" b="1" dirty="0" err="1" smtClean="0"/>
              <a:t>of</a:t>
            </a:r>
            <a:r>
              <a:rPr lang="hr-HR" b="1" dirty="0" smtClean="0"/>
              <a:t> </a:t>
            </a:r>
            <a:r>
              <a:rPr lang="hr-HR" b="1" dirty="0" err="1" smtClean="0"/>
              <a:t>employees</a:t>
            </a:r>
            <a:r>
              <a:rPr lang="hr-HR" b="1" dirty="0" smtClean="0"/>
              <a:t> </a:t>
            </a:r>
            <a:r>
              <a:rPr lang="hr-HR" dirty="0" smtClean="0"/>
              <a:t>are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importance</a:t>
            </a:r>
            <a:endParaRPr lang="hr-HR" dirty="0" smtClean="0"/>
          </a:p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institutional</a:t>
            </a:r>
            <a:r>
              <a:rPr lang="hr-HR" dirty="0" smtClean="0"/>
              <a:t> </a:t>
            </a:r>
            <a:r>
              <a:rPr lang="hr-HR" dirty="0" err="1" smtClean="0"/>
              <a:t>framework</a:t>
            </a:r>
            <a:r>
              <a:rPr lang="hr-HR" dirty="0" smtClean="0"/>
              <a:t> </a:t>
            </a:r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b="1" dirty="0" err="1" smtClean="0"/>
              <a:t>enables</a:t>
            </a:r>
            <a:r>
              <a:rPr lang="hr-HR" b="1" dirty="0" smtClean="0"/>
              <a:t> </a:t>
            </a:r>
            <a:r>
              <a:rPr lang="hr-HR" b="1" dirty="0" err="1" smtClean="0"/>
              <a:t>the</a:t>
            </a:r>
            <a:r>
              <a:rPr lang="hr-HR" b="1" dirty="0" smtClean="0"/>
              <a:t> </a:t>
            </a:r>
            <a:r>
              <a:rPr lang="hr-HR" b="1" dirty="0" err="1" smtClean="0"/>
              <a:t>governments</a:t>
            </a:r>
            <a:r>
              <a:rPr lang="hr-HR" b="1" dirty="0" smtClean="0"/>
              <a:t> to </a:t>
            </a:r>
            <a:r>
              <a:rPr lang="hr-HR" b="1" dirty="0" err="1" smtClean="0"/>
              <a:t>employ</a:t>
            </a:r>
            <a:r>
              <a:rPr lang="hr-HR" b="1" dirty="0" smtClean="0"/>
              <a:t> </a:t>
            </a:r>
            <a:r>
              <a:rPr lang="hr-HR" b="1" dirty="0" err="1" smtClean="0"/>
              <a:t>the</a:t>
            </a:r>
            <a:r>
              <a:rPr lang="hr-HR" b="1" dirty="0" smtClean="0"/>
              <a:t> </a:t>
            </a:r>
            <a:r>
              <a:rPr lang="hr-HR" b="1" dirty="0" err="1" smtClean="0"/>
              <a:t>best</a:t>
            </a:r>
            <a:r>
              <a:rPr lang="hr-HR" b="1" dirty="0" smtClean="0"/>
              <a:t> </a:t>
            </a:r>
            <a:r>
              <a:rPr lang="hr-HR" b="1" dirty="0" err="1" smtClean="0"/>
              <a:t>people</a:t>
            </a:r>
            <a:endParaRPr lang="hr-HR" b="1" dirty="0" smtClean="0"/>
          </a:p>
          <a:p>
            <a:r>
              <a:rPr lang="hr-HR" b="1" dirty="0" err="1"/>
              <a:t>w</a:t>
            </a:r>
            <a:r>
              <a:rPr lang="hr-HR" b="1" dirty="0" err="1" smtClean="0"/>
              <a:t>ork</a:t>
            </a:r>
            <a:r>
              <a:rPr lang="hr-HR" b="1" dirty="0" smtClean="0"/>
              <a:t> on </a:t>
            </a:r>
            <a:r>
              <a:rPr lang="hr-HR" b="1" dirty="0" err="1" smtClean="0"/>
              <a:t>projects</a:t>
            </a:r>
            <a:r>
              <a:rPr lang="hr-HR" b="1" dirty="0" smtClean="0"/>
              <a:t> put </a:t>
            </a:r>
            <a:r>
              <a:rPr lang="hr-HR" b="1" dirty="0" err="1" smtClean="0"/>
              <a:t>forward</a:t>
            </a:r>
            <a:r>
              <a:rPr lang="hr-HR" b="1" dirty="0" smtClean="0"/>
              <a:t> </a:t>
            </a:r>
            <a:r>
              <a:rPr lang="hr-HR" b="1" dirty="0" err="1" smtClean="0"/>
              <a:t>by</a:t>
            </a:r>
            <a:r>
              <a:rPr lang="hr-HR" b="1" dirty="0" smtClean="0"/>
              <a:t> </a:t>
            </a:r>
            <a:r>
              <a:rPr lang="hr-HR" b="1" dirty="0" err="1" smtClean="0"/>
              <a:t>their</a:t>
            </a:r>
            <a:r>
              <a:rPr lang="hr-HR" b="1" dirty="0" smtClean="0"/>
              <a:t> </a:t>
            </a:r>
            <a:r>
              <a:rPr lang="hr-HR" b="1" dirty="0" err="1" smtClean="0"/>
              <a:t>governments</a:t>
            </a:r>
            <a:r>
              <a:rPr lang="hr-HR" b="1" dirty="0" smtClean="0"/>
              <a:t> </a:t>
            </a:r>
            <a:r>
              <a:rPr lang="hr-HR" dirty="0" smtClean="0"/>
              <a:t>(</a:t>
            </a:r>
            <a:r>
              <a:rPr lang="hr-HR" dirty="0" err="1" smtClean="0"/>
              <a:t>regardless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their</a:t>
            </a:r>
            <a:r>
              <a:rPr lang="hr-HR" dirty="0" smtClean="0"/>
              <a:t> </a:t>
            </a:r>
            <a:r>
              <a:rPr lang="hr-HR" dirty="0" err="1" smtClean="0"/>
              <a:t>political</a:t>
            </a:r>
            <a:r>
              <a:rPr lang="hr-HR" dirty="0" smtClean="0"/>
              <a:t> </a:t>
            </a:r>
            <a:r>
              <a:rPr lang="hr-HR" dirty="0" err="1" smtClean="0"/>
              <a:t>affiliation</a:t>
            </a:r>
            <a:r>
              <a:rPr lang="hr-HR" dirty="0" smtClean="0"/>
              <a:t>)</a:t>
            </a:r>
            <a:endParaRPr lang="hr-HR" dirty="0"/>
          </a:p>
          <a:p>
            <a:r>
              <a:rPr lang="hr-HR" dirty="0" err="1" smtClean="0"/>
              <a:t>the</a:t>
            </a:r>
            <a:r>
              <a:rPr lang="hr-HR" dirty="0" smtClean="0"/>
              <a:t> civil </a:t>
            </a:r>
            <a:r>
              <a:rPr lang="hr-HR" dirty="0" err="1" smtClean="0"/>
              <a:t>service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regulated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b="1" dirty="0" err="1" smtClean="0"/>
              <a:t>statutes</a:t>
            </a:r>
            <a:r>
              <a:rPr lang="hr-HR" b="1" dirty="0" smtClean="0"/>
              <a:t>, </a:t>
            </a:r>
            <a:r>
              <a:rPr lang="hr-HR" b="1" dirty="0" err="1" smtClean="0"/>
              <a:t>laws</a:t>
            </a:r>
            <a:r>
              <a:rPr lang="hr-HR" b="1" dirty="0" smtClean="0"/>
              <a:t>, </a:t>
            </a:r>
            <a:r>
              <a:rPr lang="hr-HR" b="1" dirty="0" err="1" smtClean="0"/>
              <a:t>or</a:t>
            </a:r>
            <a:r>
              <a:rPr lang="hr-HR" b="1" dirty="0" smtClean="0"/>
              <a:t> </a:t>
            </a:r>
            <a:r>
              <a:rPr lang="hr-HR" b="1" dirty="0" err="1" smtClean="0"/>
              <a:t>regulations</a:t>
            </a:r>
            <a:endParaRPr lang="hr-HR" b="1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78804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4055"/>
          </a:xfrm>
        </p:spPr>
        <p:txBody>
          <a:bodyPr>
            <a:normAutofit fontScale="90000"/>
          </a:bodyPr>
          <a:lstStyle/>
          <a:p>
            <a:r>
              <a:rPr lang="hr-HR" dirty="0" err="1" smtClean="0">
                <a:solidFill>
                  <a:srgbClr val="0070C0"/>
                </a:solidFill>
              </a:rPr>
              <a:t>Fundamental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  <a:r>
              <a:rPr lang="hr-HR" dirty="0" err="1" smtClean="0">
                <a:solidFill>
                  <a:srgbClr val="0070C0"/>
                </a:solidFill>
              </a:rPr>
              <a:t>values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6820"/>
            <a:ext cx="10515600" cy="528828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arenR"/>
            </a:pPr>
            <a:r>
              <a:rPr lang="hr-HR" b="1" dirty="0" smtClean="0">
                <a:solidFill>
                  <a:srgbClr val="002060"/>
                </a:solidFill>
              </a:rPr>
              <a:t>MERIT</a:t>
            </a:r>
            <a:r>
              <a:rPr lang="hr-HR" dirty="0" smtClean="0"/>
              <a:t> –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recruitment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based</a:t>
            </a:r>
            <a:r>
              <a:rPr lang="hr-HR" dirty="0" smtClean="0"/>
              <a:t> on </a:t>
            </a:r>
            <a:r>
              <a:rPr lang="hr-HR" dirty="0" err="1" smtClean="0"/>
              <a:t>merit</a:t>
            </a: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 marL="514350" indent="-514350">
              <a:buAutoNum type="arabicParenR" startAt="2"/>
            </a:pPr>
            <a:r>
              <a:rPr lang="hr-HR" b="1" dirty="0" smtClean="0">
                <a:solidFill>
                  <a:srgbClr val="002060"/>
                </a:solidFill>
              </a:rPr>
              <a:t>EQUALITY</a:t>
            </a:r>
            <a:r>
              <a:rPr lang="hr-HR" dirty="0" smtClean="0"/>
              <a:t> – </a:t>
            </a:r>
            <a:r>
              <a:rPr lang="hr-HR" dirty="0" err="1" smtClean="0"/>
              <a:t>anyone</a:t>
            </a:r>
            <a:r>
              <a:rPr lang="hr-HR" dirty="0" smtClean="0"/>
              <a:t> </a:t>
            </a:r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participate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competition</a:t>
            </a:r>
            <a:r>
              <a:rPr lang="hr-HR" dirty="0" smtClean="0"/>
              <a:t> to </a:t>
            </a:r>
            <a:r>
              <a:rPr lang="hr-HR" dirty="0" err="1" smtClean="0"/>
              <a:t>occupy</a:t>
            </a:r>
            <a:r>
              <a:rPr lang="hr-HR" dirty="0" smtClean="0"/>
              <a:t> </a:t>
            </a:r>
            <a:r>
              <a:rPr lang="hr-HR" dirty="0" err="1" smtClean="0"/>
              <a:t>posts</a:t>
            </a:r>
            <a:r>
              <a:rPr lang="hr-HR" dirty="0" smtClean="0"/>
              <a:t>, </a:t>
            </a:r>
            <a:r>
              <a:rPr lang="hr-HR" dirty="0" err="1" smtClean="0"/>
              <a:t>if</a:t>
            </a:r>
            <a:r>
              <a:rPr lang="hr-HR" dirty="0" smtClean="0"/>
              <a:t> </a:t>
            </a:r>
            <a:r>
              <a:rPr lang="hr-HR" dirty="0" err="1" smtClean="0"/>
              <a:t>they</a:t>
            </a:r>
            <a:r>
              <a:rPr lang="hr-HR" dirty="0" smtClean="0"/>
              <a:t> </a:t>
            </a:r>
            <a:r>
              <a:rPr lang="hr-HR" dirty="0" err="1" smtClean="0"/>
              <a:t>meet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requirements</a:t>
            </a:r>
            <a:r>
              <a:rPr lang="hr-HR" dirty="0" smtClean="0"/>
              <a:t> </a:t>
            </a:r>
            <a:r>
              <a:rPr lang="hr-HR" dirty="0" err="1" smtClean="0"/>
              <a:t>established</a:t>
            </a:r>
            <a:r>
              <a:rPr lang="hr-HR" dirty="0" smtClean="0"/>
              <a:t> for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position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question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err="1" smtClean="0"/>
              <a:t>Once</a:t>
            </a:r>
            <a:r>
              <a:rPr lang="hr-HR" dirty="0" smtClean="0"/>
              <a:t> </a:t>
            </a:r>
            <a:r>
              <a:rPr lang="hr-HR" dirty="0" err="1" smtClean="0"/>
              <a:t>employed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civil </a:t>
            </a:r>
            <a:r>
              <a:rPr lang="hr-HR" dirty="0" err="1" smtClean="0"/>
              <a:t>service</a:t>
            </a:r>
            <a:r>
              <a:rPr lang="hr-HR" dirty="0" smtClean="0"/>
              <a:t>, </a:t>
            </a:r>
            <a:r>
              <a:rPr lang="hr-HR" dirty="0" err="1" smtClean="0"/>
              <a:t>the</a:t>
            </a:r>
            <a:r>
              <a:rPr lang="hr-HR" dirty="0" smtClean="0"/>
              <a:t> system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evaluation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sanctioning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comparable</a:t>
            </a:r>
            <a:r>
              <a:rPr lang="hr-HR" dirty="0" smtClean="0"/>
              <a:t> for </a:t>
            </a:r>
            <a:r>
              <a:rPr lang="hr-HR" dirty="0" err="1" smtClean="0"/>
              <a:t>all</a:t>
            </a:r>
            <a:r>
              <a:rPr lang="hr-HR" dirty="0" smtClean="0"/>
              <a:t> </a:t>
            </a:r>
            <a:r>
              <a:rPr lang="hr-HR" dirty="0" err="1" smtClean="0"/>
              <a:t>functionaries</a:t>
            </a: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 marL="514350" indent="-514350">
              <a:buAutoNum type="arabicParenR" startAt="3"/>
            </a:pPr>
            <a:r>
              <a:rPr lang="hr-HR" b="1" dirty="0" smtClean="0">
                <a:solidFill>
                  <a:srgbClr val="002060"/>
                </a:solidFill>
              </a:rPr>
              <a:t>IMPARTIALITY </a:t>
            </a:r>
            <a:r>
              <a:rPr lang="hr-HR" dirty="0" smtClean="0"/>
              <a:t>– </a:t>
            </a:r>
            <a:r>
              <a:rPr lang="hr-HR" dirty="0" err="1" smtClean="0"/>
              <a:t>guarantees</a:t>
            </a:r>
            <a:r>
              <a:rPr lang="hr-HR" dirty="0" smtClean="0"/>
              <a:t>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civil </a:t>
            </a:r>
            <a:r>
              <a:rPr lang="hr-HR" dirty="0" err="1" smtClean="0"/>
              <a:t>servants</a:t>
            </a:r>
            <a:r>
              <a:rPr lang="hr-HR" dirty="0" smtClean="0"/>
              <a:t> </a:t>
            </a:r>
            <a:r>
              <a:rPr lang="hr-HR" dirty="0" err="1" smtClean="0"/>
              <a:t>whould</a:t>
            </a:r>
            <a:r>
              <a:rPr lang="hr-HR" dirty="0" smtClean="0"/>
              <a:t> </a:t>
            </a:r>
          </a:p>
          <a:p>
            <a:pPr marL="0" indent="0">
              <a:buNone/>
            </a:pPr>
            <a:r>
              <a:rPr lang="hr-HR" dirty="0" smtClean="0"/>
              <a:t>       </a:t>
            </a:r>
            <a:r>
              <a:rPr lang="hr-HR" dirty="0" err="1" smtClean="0"/>
              <a:t>maintain</a:t>
            </a:r>
            <a:r>
              <a:rPr lang="hr-HR" dirty="0" smtClean="0"/>
              <a:t> a </a:t>
            </a:r>
            <a:r>
              <a:rPr lang="hr-HR" dirty="0" err="1" smtClean="0"/>
              <a:t>neutral</a:t>
            </a:r>
            <a:r>
              <a:rPr lang="hr-HR" dirty="0" smtClean="0"/>
              <a:t> </a:t>
            </a:r>
            <a:r>
              <a:rPr lang="hr-HR" dirty="0" err="1" smtClean="0"/>
              <a:t>position</a:t>
            </a:r>
            <a:r>
              <a:rPr lang="hr-HR" dirty="0" smtClean="0"/>
              <a:t> </a:t>
            </a:r>
            <a:r>
              <a:rPr lang="hr-HR" dirty="0" err="1" smtClean="0"/>
              <a:t>toward</a:t>
            </a:r>
            <a:r>
              <a:rPr lang="hr-HR" dirty="0" smtClean="0"/>
              <a:t> </a:t>
            </a:r>
            <a:r>
              <a:rPr lang="hr-HR" dirty="0" err="1" smtClean="0"/>
              <a:t>political</a:t>
            </a:r>
            <a:r>
              <a:rPr lang="hr-HR" dirty="0" smtClean="0"/>
              <a:t> </a:t>
            </a:r>
            <a:r>
              <a:rPr lang="hr-HR" dirty="0" err="1" smtClean="0"/>
              <a:t>parties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err="1"/>
              <a:t>a</a:t>
            </a:r>
            <a:r>
              <a:rPr lang="hr-HR" dirty="0" err="1" smtClean="0"/>
              <a:t>ll</a:t>
            </a:r>
            <a:r>
              <a:rPr lang="hr-HR" dirty="0" smtClean="0"/>
              <a:t> </a:t>
            </a:r>
            <a:r>
              <a:rPr lang="hr-HR" dirty="0" err="1" smtClean="0"/>
              <a:t>applicants</a:t>
            </a:r>
            <a:r>
              <a:rPr lang="hr-HR" dirty="0" smtClean="0"/>
              <a:t> </a:t>
            </a:r>
            <a:r>
              <a:rPr lang="hr-HR" dirty="0" err="1" smtClean="0"/>
              <a:t>should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given</a:t>
            </a:r>
            <a:r>
              <a:rPr lang="hr-HR" dirty="0" smtClean="0"/>
              <a:t> </a:t>
            </a:r>
            <a:r>
              <a:rPr lang="hr-HR" dirty="0" err="1" smtClean="0"/>
              <a:t>equal</a:t>
            </a:r>
            <a:r>
              <a:rPr lang="hr-HR" dirty="0" smtClean="0"/>
              <a:t> </a:t>
            </a:r>
            <a:r>
              <a:rPr lang="hr-HR" dirty="0" err="1" smtClean="0"/>
              <a:t>opportunities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err="1"/>
              <a:t>t</a:t>
            </a:r>
            <a:r>
              <a:rPr lang="hr-HR" dirty="0" err="1" smtClean="0"/>
              <a:t>hey</a:t>
            </a:r>
            <a:r>
              <a:rPr lang="hr-HR" dirty="0" smtClean="0"/>
              <a:t> </a:t>
            </a:r>
            <a:r>
              <a:rPr lang="hr-HR" dirty="0" err="1" smtClean="0"/>
              <a:t>should</a:t>
            </a:r>
            <a:r>
              <a:rPr lang="hr-HR" dirty="0" smtClean="0"/>
              <a:t> provide </a:t>
            </a:r>
            <a:r>
              <a:rPr lang="hr-HR" dirty="0" err="1" smtClean="0"/>
              <a:t>the</a:t>
            </a:r>
            <a:r>
              <a:rPr lang="hr-HR" dirty="0" smtClean="0"/>
              <a:t> same </a:t>
            </a:r>
            <a:r>
              <a:rPr lang="hr-HR" dirty="0" err="1" smtClean="0"/>
              <a:t>attention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quality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services</a:t>
            </a:r>
            <a:r>
              <a:rPr lang="hr-HR" dirty="0" smtClean="0"/>
              <a:t> </a:t>
            </a:r>
            <a:r>
              <a:rPr lang="hr-HR" dirty="0" err="1" smtClean="0"/>
              <a:t>offered</a:t>
            </a:r>
            <a:r>
              <a:rPr lang="hr-HR" dirty="0" smtClean="0"/>
              <a:t> to </a:t>
            </a:r>
            <a:r>
              <a:rPr lang="hr-HR" dirty="0" err="1" smtClean="0"/>
              <a:t>citizens</a:t>
            </a:r>
            <a:r>
              <a:rPr lang="hr-H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921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2367"/>
          </a:xfrm>
        </p:spPr>
        <p:txBody>
          <a:bodyPr>
            <a:normAutofit fontScale="90000"/>
          </a:bodyPr>
          <a:lstStyle/>
          <a:p>
            <a:r>
              <a:rPr lang="hr-HR" dirty="0" err="1" smtClean="0">
                <a:solidFill>
                  <a:srgbClr val="7030A0"/>
                </a:solidFill>
              </a:rPr>
              <a:t>The</a:t>
            </a:r>
            <a:r>
              <a:rPr lang="hr-HR" dirty="0" smtClean="0">
                <a:solidFill>
                  <a:srgbClr val="7030A0"/>
                </a:solidFill>
              </a:rPr>
              <a:t> </a:t>
            </a:r>
            <a:r>
              <a:rPr lang="hr-HR" dirty="0" err="1" smtClean="0">
                <a:solidFill>
                  <a:srgbClr val="7030A0"/>
                </a:solidFill>
              </a:rPr>
              <a:t>recruitment</a:t>
            </a:r>
            <a:r>
              <a:rPr lang="hr-HR" dirty="0" smtClean="0">
                <a:solidFill>
                  <a:srgbClr val="7030A0"/>
                </a:solidFill>
              </a:rPr>
              <a:t> system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6686"/>
            <a:ext cx="10515600" cy="484773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r-HR" b="1" dirty="0" smtClean="0">
                <a:solidFill>
                  <a:srgbClr val="0070C0"/>
                </a:solidFill>
              </a:rPr>
              <a:t>CIVIL SERVANTS </a:t>
            </a:r>
            <a:r>
              <a:rPr lang="hr-HR" dirty="0" smtClean="0"/>
              <a:t>= </a:t>
            </a:r>
            <a:r>
              <a:rPr lang="hr-HR" dirty="0" err="1" smtClean="0"/>
              <a:t>career</a:t>
            </a:r>
            <a:r>
              <a:rPr lang="hr-HR" dirty="0" smtClean="0"/>
              <a:t> </a:t>
            </a:r>
            <a:r>
              <a:rPr lang="hr-HR" dirty="0" err="1" smtClean="0"/>
              <a:t>public</a:t>
            </a:r>
            <a:r>
              <a:rPr lang="hr-HR" dirty="0" smtClean="0"/>
              <a:t> </a:t>
            </a:r>
            <a:r>
              <a:rPr lang="hr-HR" dirty="0" err="1" smtClean="0"/>
              <a:t>servants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err="1"/>
              <a:t>c</a:t>
            </a:r>
            <a:r>
              <a:rPr lang="hr-HR" dirty="0" err="1" smtClean="0"/>
              <a:t>an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employed</a:t>
            </a:r>
            <a:r>
              <a:rPr lang="hr-HR" dirty="0" smtClean="0"/>
              <a:t> at </a:t>
            </a:r>
            <a:r>
              <a:rPr lang="hr-HR" dirty="0" err="1" smtClean="0"/>
              <a:t>any</a:t>
            </a:r>
            <a:r>
              <a:rPr lang="hr-HR" dirty="0" smtClean="0"/>
              <a:t> </a:t>
            </a:r>
            <a:r>
              <a:rPr lang="hr-HR" dirty="0" err="1" smtClean="0"/>
              <a:t>level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government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err="1"/>
              <a:t>r</a:t>
            </a:r>
            <a:r>
              <a:rPr lang="hr-HR" dirty="0" err="1" smtClean="0"/>
              <a:t>egulated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laws</a:t>
            </a:r>
            <a:r>
              <a:rPr lang="hr-HR" dirty="0" smtClean="0"/>
              <a:t> </a:t>
            </a:r>
            <a:r>
              <a:rPr lang="hr-HR" dirty="0" err="1" smtClean="0"/>
              <a:t>or</a:t>
            </a:r>
            <a:r>
              <a:rPr lang="hr-HR" dirty="0" smtClean="0"/>
              <a:t> </a:t>
            </a:r>
            <a:r>
              <a:rPr lang="hr-HR" dirty="0" err="1" smtClean="0"/>
              <a:t>statutes</a:t>
            </a:r>
            <a:r>
              <a:rPr lang="hr-HR" dirty="0" smtClean="0"/>
              <a:t>                       </a:t>
            </a:r>
            <a:r>
              <a:rPr lang="hr-HR" dirty="0" err="1" smtClean="0"/>
              <a:t>remain</a:t>
            </a:r>
            <a:r>
              <a:rPr lang="hr-HR" dirty="0" smtClean="0"/>
              <a:t> separate </a:t>
            </a:r>
            <a:r>
              <a:rPr lang="hr-HR" dirty="0" err="1" smtClean="0"/>
              <a:t>from</a:t>
            </a:r>
            <a:r>
              <a:rPr lang="hr-HR" dirty="0" smtClean="0"/>
              <a:t> </a:t>
            </a:r>
            <a:r>
              <a:rPr lang="hr-HR" dirty="0" err="1" smtClean="0"/>
              <a:t>other</a:t>
            </a:r>
            <a:r>
              <a:rPr lang="hr-HR" dirty="0" smtClean="0"/>
              <a:t> </a:t>
            </a:r>
            <a:r>
              <a:rPr lang="hr-HR" dirty="0" err="1" smtClean="0"/>
              <a:t>public</a:t>
            </a:r>
            <a:r>
              <a:rPr lang="hr-HR" dirty="0" smtClean="0"/>
              <a:t> </a:t>
            </a:r>
            <a:r>
              <a:rPr lang="hr-HR" dirty="0" err="1" smtClean="0"/>
              <a:t>employees</a:t>
            </a:r>
            <a:endParaRPr lang="hr-HR" dirty="0" smtClean="0"/>
          </a:p>
          <a:p>
            <a:pPr marL="0" indent="0">
              <a:buNone/>
            </a:pPr>
            <a:endParaRPr lang="hr-HR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hr-HR" b="1" dirty="0" smtClean="0">
                <a:solidFill>
                  <a:srgbClr val="0070C0"/>
                </a:solidFill>
              </a:rPr>
              <a:t>THE RECRUITMENT SYSTEM </a:t>
            </a:r>
            <a:r>
              <a:rPr lang="hr-HR" dirty="0" smtClean="0"/>
              <a:t>– </a:t>
            </a:r>
            <a:r>
              <a:rPr lang="hr-HR" dirty="0" err="1" smtClean="0"/>
              <a:t>establishes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selection</a:t>
            </a:r>
            <a:r>
              <a:rPr lang="hr-HR" dirty="0" smtClean="0"/>
              <a:t> </a:t>
            </a:r>
            <a:r>
              <a:rPr lang="hr-HR" dirty="0" err="1" smtClean="0"/>
              <a:t>procedures</a:t>
            </a:r>
            <a:r>
              <a:rPr lang="hr-HR" dirty="0" smtClean="0"/>
              <a:t> for a </a:t>
            </a:r>
            <a:r>
              <a:rPr lang="hr-HR" dirty="0" err="1" smtClean="0"/>
              <a:t>position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a civil </a:t>
            </a:r>
            <a:r>
              <a:rPr lang="hr-HR" dirty="0" err="1" smtClean="0"/>
              <a:t>servant</a:t>
            </a:r>
            <a:r>
              <a:rPr lang="hr-HR" dirty="0" smtClean="0"/>
              <a:t>; </a:t>
            </a:r>
            <a:r>
              <a:rPr lang="hr-HR" dirty="0" err="1" smtClean="0"/>
              <a:t>determines</a:t>
            </a:r>
            <a:r>
              <a:rPr lang="hr-HR" dirty="0" smtClean="0"/>
              <a:t> </a:t>
            </a:r>
          </a:p>
          <a:p>
            <a:pPr>
              <a:buFontTx/>
              <a:buChar char="-"/>
            </a:pPr>
            <a:r>
              <a:rPr lang="hr-HR" dirty="0" err="1" smtClean="0"/>
              <a:t>if</a:t>
            </a:r>
            <a:r>
              <a:rPr lang="hr-HR" dirty="0" smtClean="0"/>
              <a:t> </a:t>
            </a:r>
            <a:r>
              <a:rPr lang="hr-HR" dirty="0" err="1" smtClean="0"/>
              <a:t>contest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public</a:t>
            </a:r>
            <a:r>
              <a:rPr lang="hr-HR" dirty="0" smtClean="0"/>
              <a:t> </a:t>
            </a:r>
            <a:r>
              <a:rPr lang="hr-HR" dirty="0" err="1" smtClean="0"/>
              <a:t>or</a:t>
            </a:r>
            <a:r>
              <a:rPr lang="hr-HR" dirty="0" smtClean="0"/>
              <a:t> </a:t>
            </a:r>
            <a:r>
              <a:rPr lang="hr-HR" dirty="0" err="1" smtClean="0"/>
              <a:t>closed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err="1"/>
              <a:t>t</a:t>
            </a:r>
            <a:r>
              <a:rPr lang="hr-HR" dirty="0" err="1" smtClean="0"/>
              <a:t>he</a:t>
            </a:r>
            <a:r>
              <a:rPr lang="hr-HR" dirty="0" smtClean="0"/>
              <a:t> </a:t>
            </a:r>
            <a:r>
              <a:rPr lang="hr-HR" dirty="0" err="1" smtClean="0"/>
              <a:t>type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exams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study</a:t>
            </a:r>
            <a:r>
              <a:rPr lang="hr-HR" dirty="0" smtClean="0"/>
              <a:t> </a:t>
            </a:r>
            <a:r>
              <a:rPr lang="hr-HR" dirty="0" err="1" smtClean="0"/>
              <a:t>guides</a:t>
            </a:r>
            <a:endParaRPr lang="hr-HR" dirty="0"/>
          </a:p>
          <a:p>
            <a:pPr>
              <a:buFontTx/>
              <a:buChar char="-"/>
            </a:pPr>
            <a:r>
              <a:rPr lang="hr-HR" dirty="0" err="1"/>
              <a:t>t</a:t>
            </a:r>
            <a:r>
              <a:rPr lang="hr-HR" dirty="0" err="1" smtClean="0"/>
              <a:t>he</a:t>
            </a:r>
            <a:r>
              <a:rPr lang="hr-HR" dirty="0" smtClean="0"/>
              <a:t> </a:t>
            </a:r>
            <a:r>
              <a:rPr lang="hr-HR" dirty="0" err="1" smtClean="0"/>
              <a:t>type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interviews</a:t>
            </a:r>
            <a:r>
              <a:rPr lang="hr-HR" dirty="0" smtClean="0"/>
              <a:t> </a:t>
            </a:r>
          </a:p>
          <a:p>
            <a:pPr>
              <a:buFontTx/>
              <a:buChar char="-"/>
            </a:pPr>
            <a:r>
              <a:rPr lang="hr-HR" dirty="0" err="1"/>
              <a:t>r</a:t>
            </a:r>
            <a:r>
              <a:rPr lang="hr-HR" dirty="0" err="1" smtClean="0"/>
              <a:t>equisite</a:t>
            </a:r>
            <a:r>
              <a:rPr lang="hr-HR" dirty="0" smtClean="0"/>
              <a:t> profile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academic</a:t>
            </a:r>
            <a:r>
              <a:rPr lang="hr-HR" dirty="0" smtClean="0"/>
              <a:t> </a:t>
            </a:r>
            <a:r>
              <a:rPr lang="hr-HR" dirty="0" err="1" smtClean="0"/>
              <a:t>qualifications</a:t>
            </a:r>
            <a:r>
              <a:rPr lang="hr-HR" dirty="0" smtClean="0"/>
              <a:t>, </a:t>
            </a:r>
            <a:r>
              <a:rPr lang="hr-HR" dirty="0" err="1" smtClean="0"/>
              <a:t>experienece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err="1"/>
              <a:t>s</a:t>
            </a:r>
            <a:r>
              <a:rPr lang="hr-HR" dirty="0" err="1" smtClean="0"/>
              <a:t>amples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work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/>
              <a:t>p</a:t>
            </a:r>
            <a:r>
              <a:rPr lang="hr-HR" dirty="0" smtClean="0"/>
              <a:t>ersonal </a:t>
            </a:r>
            <a:r>
              <a:rPr lang="hr-HR" dirty="0" err="1" smtClean="0"/>
              <a:t>references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candidates</a:t>
            </a:r>
            <a:endParaRPr lang="hr-HR" dirty="0" smtClean="0"/>
          </a:p>
          <a:p>
            <a:pPr marL="0" indent="0">
              <a:buNone/>
            </a:pPr>
            <a:r>
              <a:rPr lang="hr-HR" dirty="0" err="1" smtClean="0"/>
              <a:t>Establishes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contract</a:t>
            </a:r>
            <a:r>
              <a:rPr lang="hr-HR" dirty="0" smtClean="0"/>
              <a:t> </a:t>
            </a:r>
            <a:r>
              <a:rPr lang="hr-HR" dirty="0" err="1" smtClean="0"/>
              <a:t>under</a:t>
            </a:r>
            <a:r>
              <a:rPr lang="hr-HR" dirty="0" smtClean="0"/>
              <a:t> </a:t>
            </a:r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they</a:t>
            </a:r>
            <a:r>
              <a:rPr lang="hr-HR" dirty="0" smtClean="0"/>
              <a:t> </a:t>
            </a:r>
            <a:r>
              <a:rPr lang="hr-HR" dirty="0" err="1" smtClean="0"/>
              <a:t>should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integrated</a:t>
            </a:r>
            <a:r>
              <a:rPr lang="hr-HR" dirty="0" smtClean="0"/>
              <a:t> </a:t>
            </a:r>
            <a:r>
              <a:rPr lang="hr-HR" dirty="0" err="1" smtClean="0"/>
              <a:t>into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public</a:t>
            </a:r>
            <a:r>
              <a:rPr lang="hr-HR" dirty="0" smtClean="0"/>
              <a:t> </a:t>
            </a:r>
            <a:r>
              <a:rPr lang="hr-HR" dirty="0" err="1" smtClean="0"/>
              <a:t>sector</a:t>
            </a:r>
            <a:r>
              <a:rPr lang="hr-HR" dirty="0" smtClean="0"/>
              <a:t> (</a:t>
            </a:r>
            <a:r>
              <a:rPr lang="hr-HR" dirty="0" err="1" smtClean="0"/>
              <a:t>salary</a:t>
            </a:r>
            <a:r>
              <a:rPr lang="hr-HR" dirty="0" smtClean="0"/>
              <a:t>, </a:t>
            </a:r>
            <a:r>
              <a:rPr lang="hr-HR" dirty="0" err="1" smtClean="0"/>
              <a:t>if</a:t>
            </a:r>
            <a:r>
              <a:rPr lang="hr-HR" dirty="0" smtClean="0"/>
              <a:t> a </a:t>
            </a:r>
            <a:r>
              <a:rPr lang="hr-HR" dirty="0" err="1" smtClean="0"/>
              <a:t>trial</a:t>
            </a:r>
            <a:r>
              <a:rPr lang="hr-HR" dirty="0" smtClean="0"/>
              <a:t> period, </a:t>
            </a:r>
            <a:r>
              <a:rPr lang="hr-HR" dirty="0" err="1" smtClean="0"/>
              <a:t>type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evaluation</a:t>
            </a:r>
            <a:r>
              <a:rPr lang="hr-HR" dirty="0" smtClean="0"/>
              <a:t> …)</a:t>
            </a:r>
          </a:p>
          <a:p>
            <a:pPr>
              <a:buFontTx/>
              <a:buChar char="-"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5011615" y="2303584"/>
            <a:ext cx="404446" cy="1494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472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>
                <a:solidFill>
                  <a:srgbClr val="7030A0"/>
                </a:solidFill>
              </a:rPr>
              <a:t>The</a:t>
            </a:r>
            <a:r>
              <a:rPr lang="hr-HR" dirty="0" smtClean="0">
                <a:solidFill>
                  <a:srgbClr val="7030A0"/>
                </a:solidFill>
              </a:rPr>
              <a:t> </a:t>
            </a:r>
            <a:r>
              <a:rPr lang="hr-HR" dirty="0" err="1">
                <a:solidFill>
                  <a:srgbClr val="7030A0"/>
                </a:solidFill>
              </a:rPr>
              <a:t>r</a:t>
            </a:r>
            <a:r>
              <a:rPr lang="hr-HR" dirty="0" err="1" smtClean="0">
                <a:solidFill>
                  <a:srgbClr val="7030A0"/>
                </a:solidFill>
              </a:rPr>
              <a:t>ecruitment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err="1" smtClean="0"/>
              <a:t>Steps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recruitment</a:t>
            </a:r>
            <a:r>
              <a:rPr lang="hr-HR" dirty="0" smtClean="0"/>
              <a:t> procedure:</a:t>
            </a:r>
          </a:p>
          <a:p>
            <a:pPr marL="0" indent="0">
              <a:buNone/>
            </a:pPr>
            <a:endParaRPr lang="hr-HR" dirty="0"/>
          </a:p>
          <a:p>
            <a:pPr marL="514350" indent="-514350">
              <a:buAutoNum type="arabicParenR"/>
            </a:pPr>
            <a:r>
              <a:rPr lang="hr-HR" dirty="0" err="1"/>
              <a:t>Revision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 smtClean="0"/>
              <a:t>applicant’s</a:t>
            </a:r>
            <a:r>
              <a:rPr lang="hr-HR" dirty="0" smtClean="0"/>
              <a:t> </a:t>
            </a:r>
            <a:r>
              <a:rPr lang="hr-HR" dirty="0"/>
              <a:t>CV</a:t>
            </a:r>
          </a:p>
          <a:p>
            <a:pPr marL="514350" indent="-514350">
              <a:buAutoNum type="arabicParenR"/>
            </a:pPr>
            <a:r>
              <a:rPr lang="hr-HR" dirty="0" err="1"/>
              <a:t>Undergoing</a:t>
            </a:r>
            <a:r>
              <a:rPr lang="hr-HR" dirty="0"/>
              <a:t> </a:t>
            </a:r>
            <a:r>
              <a:rPr lang="hr-HR" dirty="0" err="1"/>
              <a:t>examinationa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psychometric</a:t>
            </a:r>
            <a:r>
              <a:rPr lang="hr-HR" dirty="0"/>
              <a:t> </a:t>
            </a:r>
            <a:r>
              <a:rPr lang="hr-HR" dirty="0" err="1"/>
              <a:t>tests</a:t>
            </a:r>
            <a:endParaRPr lang="hr-HR" dirty="0"/>
          </a:p>
          <a:p>
            <a:pPr marL="514350" indent="-514350">
              <a:buAutoNum type="arabicParenR"/>
            </a:pPr>
            <a:r>
              <a:rPr lang="hr-HR" dirty="0" err="1"/>
              <a:t>Submission</a:t>
            </a:r>
            <a:r>
              <a:rPr lang="hr-HR" dirty="0"/>
              <a:t> to </a:t>
            </a:r>
            <a:r>
              <a:rPr lang="hr-HR" dirty="0" err="1"/>
              <a:t>an</a:t>
            </a:r>
            <a:r>
              <a:rPr lang="hr-HR" dirty="0"/>
              <a:t> interview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err="1" smtClean="0"/>
              <a:t>Possibility</a:t>
            </a:r>
            <a:r>
              <a:rPr lang="hr-HR" dirty="0" smtClean="0"/>
              <a:t> to </a:t>
            </a:r>
            <a:r>
              <a:rPr lang="hr-HR" dirty="0" err="1" smtClean="0"/>
              <a:t>appeal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decision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728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/>
          <a:lstStyle/>
          <a:p>
            <a:r>
              <a:rPr lang="hr-HR" dirty="0" smtClean="0">
                <a:solidFill>
                  <a:srgbClr val="7030A0"/>
                </a:solidFill>
              </a:rPr>
              <a:t>Training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" y="1318260"/>
            <a:ext cx="10873740" cy="51511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endParaRPr lang="hr-HR" dirty="0" smtClean="0"/>
          </a:p>
          <a:p>
            <a:pPr marL="514350" indent="-514350">
              <a:buAutoNum type="alphaLcParenR"/>
            </a:pPr>
            <a:r>
              <a:rPr lang="hr-HR" dirty="0" smtClean="0">
                <a:solidFill>
                  <a:srgbClr val="0070C0"/>
                </a:solidFill>
              </a:rPr>
              <a:t>INITIAL EDUCATION </a:t>
            </a:r>
            <a:r>
              <a:rPr lang="hr-HR" dirty="0" smtClean="0"/>
              <a:t>– </a:t>
            </a:r>
            <a:r>
              <a:rPr lang="hr-HR" dirty="0" err="1" smtClean="0"/>
              <a:t>allows</a:t>
            </a:r>
            <a:r>
              <a:rPr lang="hr-HR" dirty="0" smtClean="0"/>
              <a:t> for </a:t>
            </a:r>
            <a:r>
              <a:rPr lang="hr-HR" dirty="0" err="1" smtClean="0"/>
              <a:t>the</a:t>
            </a:r>
            <a:r>
              <a:rPr lang="hr-HR" dirty="0" smtClean="0"/>
              <a:t> development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competences</a:t>
            </a:r>
            <a:r>
              <a:rPr lang="hr-HR" dirty="0" smtClean="0"/>
              <a:t> </a:t>
            </a:r>
            <a:r>
              <a:rPr lang="hr-HR" dirty="0" err="1" smtClean="0"/>
              <a:t>relevant</a:t>
            </a:r>
            <a:r>
              <a:rPr lang="hr-HR" dirty="0" smtClean="0"/>
              <a:t> to </a:t>
            </a:r>
            <a:r>
              <a:rPr lang="hr-HR" dirty="0" err="1" smtClean="0"/>
              <a:t>the</a:t>
            </a:r>
            <a:r>
              <a:rPr lang="hr-HR" dirty="0" smtClean="0"/>
              <a:t> post </a:t>
            </a:r>
            <a:r>
              <a:rPr lang="hr-HR" dirty="0" err="1" smtClean="0"/>
              <a:t>aspired</a:t>
            </a:r>
            <a:r>
              <a:rPr lang="hr-HR" dirty="0" smtClean="0"/>
              <a:t> to </a:t>
            </a:r>
            <a:r>
              <a:rPr lang="hr-HR" dirty="0" err="1" smtClean="0"/>
              <a:t>which</a:t>
            </a:r>
            <a:r>
              <a:rPr lang="hr-HR" dirty="0" smtClean="0"/>
              <a:t> had </a:t>
            </a:r>
            <a:r>
              <a:rPr lang="hr-HR" dirty="0" err="1" smtClean="0"/>
              <a:t>not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acquired</a:t>
            </a:r>
            <a:r>
              <a:rPr lang="hr-HR" dirty="0" smtClean="0"/>
              <a:t> </a:t>
            </a:r>
            <a:r>
              <a:rPr lang="hr-HR" dirty="0" err="1" smtClean="0"/>
              <a:t>during</a:t>
            </a:r>
            <a:r>
              <a:rPr lang="hr-HR" dirty="0" smtClean="0"/>
              <a:t> </a:t>
            </a:r>
            <a:r>
              <a:rPr lang="hr-HR" dirty="0" err="1" smtClean="0"/>
              <a:t>professional</a:t>
            </a:r>
            <a:r>
              <a:rPr lang="hr-HR" dirty="0" smtClean="0"/>
              <a:t> </a:t>
            </a:r>
            <a:r>
              <a:rPr lang="hr-HR" dirty="0" err="1" smtClean="0"/>
              <a:t>education</a:t>
            </a:r>
            <a:r>
              <a:rPr lang="hr-HR" dirty="0" smtClean="0"/>
              <a:t> </a:t>
            </a:r>
          </a:p>
          <a:p>
            <a:pPr marL="514350" indent="-514350">
              <a:buAutoNum type="alphaLcParenR"/>
            </a:pPr>
            <a:r>
              <a:rPr lang="hr-HR" dirty="0" smtClean="0">
                <a:solidFill>
                  <a:srgbClr val="0070C0"/>
                </a:solidFill>
              </a:rPr>
              <a:t>CONTINUOUS EDUCATION </a:t>
            </a:r>
            <a:r>
              <a:rPr lang="hr-HR" dirty="0" smtClean="0"/>
              <a:t>– </a:t>
            </a:r>
            <a:r>
              <a:rPr lang="hr-HR" dirty="0" err="1" smtClean="0"/>
              <a:t>responds</a:t>
            </a:r>
            <a:r>
              <a:rPr lang="hr-HR" dirty="0" smtClean="0"/>
              <a:t> to </a:t>
            </a:r>
          </a:p>
          <a:p>
            <a:pPr marL="0" indent="0">
              <a:buNone/>
            </a:pPr>
            <a:r>
              <a:rPr lang="hr-HR" dirty="0" smtClean="0"/>
              <a:t>         -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demands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public</a:t>
            </a:r>
            <a:r>
              <a:rPr lang="hr-HR" dirty="0" smtClean="0"/>
              <a:t> </a:t>
            </a:r>
            <a:r>
              <a:rPr lang="hr-HR" dirty="0" err="1" smtClean="0"/>
              <a:t>or</a:t>
            </a:r>
            <a:r>
              <a:rPr lang="hr-HR" dirty="0" smtClean="0"/>
              <a:t> 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         -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modification</a:t>
            </a:r>
            <a:r>
              <a:rPr lang="hr-HR" dirty="0" smtClean="0"/>
              <a:t> </a:t>
            </a:r>
            <a:r>
              <a:rPr lang="hr-HR" dirty="0" err="1" smtClean="0"/>
              <a:t>or</a:t>
            </a:r>
            <a:r>
              <a:rPr lang="hr-HR" dirty="0" smtClean="0"/>
              <a:t> </a:t>
            </a:r>
            <a:r>
              <a:rPr lang="hr-HR" dirty="0" err="1" smtClean="0"/>
              <a:t>updating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forms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procedures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</a:t>
            </a:r>
            <a:r>
              <a:rPr lang="hr-HR" dirty="0" err="1" smtClean="0"/>
              <a:t>different</a:t>
            </a:r>
            <a:r>
              <a:rPr lang="hr-HR" dirty="0" smtClean="0"/>
              <a:t> </a:t>
            </a:r>
            <a:r>
              <a:rPr lang="hr-HR" dirty="0" err="1" smtClean="0"/>
              <a:t>administrations</a:t>
            </a:r>
            <a:r>
              <a:rPr lang="hr-HR" dirty="0" smtClean="0"/>
              <a:t> </a:t>
            </a:r>
            <a:r>
              <a:rPr lang="hr-HR" dirty="0" err="1" smtClean="0"/>
              <a:t>or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-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incorporation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new</a:t>
            </a:r>
            <a:r>
              <a:rPr lang="hr-HR" dirty="0" smtClean="0"/>
              <a:t> </a:t>
            </a:r>
            <a:r>
              <a:rPr lang="hr-HR" dirty="0" err="1" smtClean="0"/>
              <a:t>values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face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changes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/>
              <a:t> </a:t>
            </a:r>
            <a:r>
              <a:rPr lang="hr-HR" dirty="0" smtClean="0"/>
              <a:t>              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</a:t>
            </a:r>
            <a:r>
              <a:rPr lang="hr-HR" dirty="0" err="1" smtClean="0"/>
              <a:t>organizational</a:t>
            </a:r>
            <a:r>
              <a:rPr lang="hr-HR" dirty="0" smtClean="0"/>
              <a:t> </a:t>
            </a:r>
            <a:r>
              <a:rPr lang="hr-HR" dirty="0" err="1" smtClean="0"/>
              <a:t>culture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>
                <a:solidFill>
                  <a:srgbClr val="0070C0"/>
                </a:solidFill>
              </a:rPr>
              <a:t>c)    A COMBINATION OF BOTH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574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>
                <a:solidFill>
                  <a:srgbClr val="7030A0"/>
                </a:solidFill>
              </a:rPr>
              <a:t>Evaluation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6992" y="1690688"/>
            <a:ext cx="10515600" cy="4796571"/>
          </a:xfrm>
        </p:spPr>
        <p:txBody>
          <a:bodyPr>
            <a:normAutofit lnSpcReduction="10000"/>
          </a:bodyPr>
          <a:lstStyle/>
          <a:p>
            <a:r>
              <a:rPr lang="hr-HR" dirty="0" err="1" smtClean="0"/>
              <a:t>Seeks</a:t>
            </a:r>
            <a:r>
              <a:rPr lang="hr-HR" dirty="0" smtClean="0"/>
              <a:t> to </a:t>
            </a:r>
            <a:r>
              <a:rPr lang="hr-HR" dirty="0" err="1" smtClean="0"/>
              <a:t>identify</a:t>
            </a:r>
            <a:r>
              <a:rPr lang="hr-HR" dirty="0" smtClean="0"/>
              <a:t> </a:t>
            </a:r>
            <a:r>
              <a:rPr lang="hr-HR" dirty="0" err="1" smtClean="0"/>
              <a:t>strengths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weaknesses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public</a:t>
            </a:r>
            <a:r>
              <a:rPr lang="hr-HR" dirty="0" smtClean="0"/>
              <a:t> management</a:t>
            </a:r>
          </a:p>
          <a:p>
            <a:r>
              <a:rPr lang="hr-HR" b="1" dirty="0" smtClean="0">
                <a:solidFill>
                  <a:srgbClr val="0070C0"/>
                </a:solidFill>
              </a:rPr>
              <a:t>SANCTIONS    +     SALARIES, BONUSES</a:t>
            </a:r>
          </a:p>
          <a:p>
            <a:endParaRPr lang="hr-HR" dirty="0"/>
          </a:p>
          <a:p>
            <a:pPr marL="0" indent="0">
              <a:buNone/>
            </a:pPr>
            <a:r>
              <a:rPr lang="hr-HR" b="1" dirty="0" smtClean="0">
                <a:solidFill>
                  <a:srgbClr val="0070C0"/>
                </a:solidFill>
              </a:rPr>
              <a:t>SANCTIONS</a:t>
            </a:r>
          </a:p>
          <a:p>
            <a:pPr marL="0" indent="0" algn="ctr">
              <a:buNone/>
            </a:pPr>
            <a:r>
              <a:rPr lang="hr-HR" dirty="0" err="1" smtClean="0"/>
              <a:t>Verbal</a:t>
            </a:r>
            <a:r>
              <a:rPr lang="hr-HR" dirty="0" smtClean="0"/>
              <a:t> </a:t>
            </a:r>
            <a:r>
              <a:rPr lang="hr-HR" dirty="0" err="1" smtClean="0"/>
              <a:t>reprimands</a:t>
            </a:r>
            <a:endParaRPr lang="hr-HR" dirty="0" smtClean="0"/>
          </a:p>
          <a:p>
            <a:pPr marL="0" indent="0" algn="ctr">
              <a:buNone/>
            </a:pPr>
            <a:endParaRPr lang="hr-HR" dirty="0" smtClean="0"/>
          </a:p>
          <a:p>
            <a:pPr marL="0" indent="0" algn="ctr">
              <a:buNone/>
            </a:pPr>
            <a:r>
              <a:rPr lang="hr-HR" dirty="0" err="1" smtClean="0"/>
              <a:t>Permanent</a:t>
            </a:r>
            <a:r>
              <a:rPr lang="hr-HR" dirty="0" smtClean="0"/>
              <a:t> </a:t>
            </a:r>
            <a:r>
              <a:rPr lang="hr-HR" dirty="0" err="1" smtClean="0"/>
              <a:t>removal</a:t>
            </a:r>
            <a:r>
              <a:rPr lang="hr-HR" dirty="0" smtClean="0"/>
              <a:t> </a:t>
            </a:r>
            <a:r>
              <a:rPr lang="hr-HR" dirty="0" err="1" smtClean="0"/>
              <a:t>from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post</a:t>
            </a:r>
          </a:p>
          <a:p>
            <a:pPr marL="0" indent="0" algn="ctr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- </a:t>
            </a:r>
            <a:r>
              <a:rPr lang="hr-HR" dirty="0" err="1" smtClean="0"/>
              <a:t>Assessment</a:t>
            </a:r>
            <a:r>
              <a:rPr lang="hr-HR" dirty="0" smtClean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performances</a:t>
            </a:r>
            <a:r>
              <a:rPr lang="hr-HR" dirty="0"/>
              <a:t>  - a </a:t>
            </a:r>
            <a:r>
              <a:rPr lang="hr-HR" dirty="0" err="1"/>
              <a:t>relation</a:t>
            </a:r>
            <a:r>
              <a:rPr lang="hr-HR" dirty="0"/>
              <a:t> </a:t>
            </a:r>
            <a:r>
              <a:rPr lang="hr-HR" dirty="0" err="1"/>
              <a:t>between</a:t>
            </a:r>
            <a:r>
              <a:rPr lang="hr-HR" dirty="0"/>
              <a:t> </a:t>
            </a:r>
            <a:r>
              <a:rPr lang="hr-HR" dirty="0" err="1"/>
              <a:t>salaries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bonuses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relation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goals</a:t>
            </a:r>
            <a:r>
              <a:rPr lang="hr-HR" dirty="0"/>
              <a:t> set, </a:t>
            </a:r>
            <a:r>
              <a:rPr lang="hr-HR" dirty="0" err="1"/>
              <a:t>and</a:t>
            </a:r>
            <a:r>
              <a:rPr lang="hr-HR" dirty="0"/>
              <a:t> to </a:t>
            </a:r>
            <a:r>
              <a:rPr lang="hr-HR" dirty="0" err="1"/>
              <a:t>outstanding</a:t>
            </a:r>
            <a:r>
              <a:rPr lang="hr-HR" dirty="0"/>
              <a:t> </a:t>
            </a:r>
            <a:r>
              <a:rPr lang="hr-HR" dirty="0" err="1" smtClean="0"/>
              <a:t>performance</a:t>
            </a:r>
            <a:endParaRPr lang="hr-HR" dirty="0" smtClean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5955323" y="4009293"/>
            <a:ext cx="149469" cy="5451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467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1776</TotalTime>
  <Words>846</Words>
  <Application>Microsoft Office PowerPoint</Application>
  <PresentationFormat>Widescreen</PresentationFormat>
  <Paragraphs>181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Unit 14  The Civil Service</vt:lpstr>
      <vt:lpstr>The Civil Service - introduction</vt:lpstr>
      <vt:lpstr>Civil servant vs. Public servant</vt:lpstr>
      <vt:lpstr>The civil service</vt:lpstr>
      <vt:lpstr>Fundamental values</vt:lpstr>
      <vt:lpstr>The recruitment system</vt:lpstr>
      <vt:lpstr>The recruitment</vt:lpstr>
      <vt:lpstr>Training</vt:lpstr>
      <vt:lpstr>Evaluation</vt:lpstr>
      <vt:lpstr>Evaluation</vt:lpstr>
      <vt:lpstr>Promotions</vt:lpstr>
      <vt:lpstr>Vocabulary practice I Find the English equivalents for the following Croatian terms and expressions. </vt:lpstr>
      <vt:lpstr>Vocabulary practice II  Match verbs with nouns and translate into Croatian.</vt:lpstr>
      <vt:lpstr>Vocabulary practice I - Key</vt:lpstr>
      <vt:lpstr>Vocabulary practice II - Key</vt:lpstr>
      <vt:lpstr>Part Two From Civil Service Competency Framework 2012-2017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7 Toward a European Administrative Space</dc:title>
  <dc:creator>Admin</dc:creator>
  <cp:lastModifiedBy>Windows User</cp:lastModifiedBy>
  <cp:revision>92</cp:revision>
  <dcterms:created xsi:type="dcterms:W3CDTF">2018-02-24T11:13:03Z</dcterms:created>
  <dcterms:modified xsi:type="dcterms:W3CDTF">2019-11-03T15:29:49Z</dcterms:modified>
</cp:coreProperties>
</file>