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5" r:id="rId4"/>
    <p:sldId id="291" r:id="rId5"/>
    <p:sldId id="282" r:id="rId6"/>
    <p:sldId id="286" r:id="rId7"/>
    <p:sldId id="287" r:id="rId8"/>
    <p:sldId id="289" r:id="rId9"/>
    <p:sldId id="288" r:id="rId10"/>
    <p:sldId id="295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4" autoAdjust="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8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5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3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3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F12C-70C4-4F44-802F-F0D6C47040A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615854" cy="2387600"/>
          </a:xfrm>
        </p:spPr>
        <p:txBody>
          <a:bodyPr>
            <a:normAutofit fontScale="90000"/>
          </a:bodyPr>
          <a:lstStyle/>
          <a:p>
            <a:r>
              <a:rPr lang="hr-HR" sz="4900" dirty="0" err="1" smtClean="0"/>
              <a:t>Unit</a:t>
            </a:r>
            <a:r>
              <a:rPr lang="hr-HR" sz="4900" dirty="0" smtClean="0"/>
              <a:t> 15</a:t>
            </a:r>
            <a:br>
              <a:rPr lang="hr-HR" sz="4900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b="1" i="1" dirty="0" err="1" smtClean="0"/>
              <a:t>Administrative</a:t>
            </a:r>
            <a:r>
              <a:rPr lang="hr-HR" b="1" i="1" dirty="0" smtClean="0"/>
              <a:t> </a:t>
            </a:r>
            <a:r>
              <a:rPr lang="hr-HR" b="1" i="1" dirty="0" err="1" smtClean="0"/>
              <a:t>Ethics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2260"/>
          </a:xfrm>
        </p:spPr>
        <p:txBody>
          <a:bodyPr>
            <a:normAutofit fontScale="4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sz="3500" dirty="0" smtClean="0"/>
              <a:t>English for </a:t>
            </a:r>
            <a:r>
              <a:rPr lang="hr-HR" sz="3500" dirty="0" err="1" smtClean="0"/>
              <a:t>Public</a:t>
            </a:r>
            <a:r>
              <a:rPr lang="hr-HR" sz="3500" dirty="0" smtClean="0"/>
              <a:t> </a:t>
            </a:r>
            <a:r>
              <a:rPr lang="hr-HR" sz="3500" dirty="0" err="1" smtClean="0"/>
              <a:t>Administration</a:t>
            </a:r>
            <a:r>
              <a:rPr lang="hr-HR" sz="3500" dirty="0" smtClean="0"/>
              <a:t> IV</a:t>
            </a:r>
          </a:p>
          <a:p>
            <a:r>
              <a:rPr lang="hr-HR" sz="3500" dirty="0" smtClean="0"/>
              <a:t>Snježana Husinec, </a:t>
            </a:r>
            <a:r>
              <a:rPr lang="hr-HR" sz="3500" dirty="0" err="1" smtClean="0"/>
              <a:t>PhD</a:t>
            </a:r>
            <a:r>
              <a:rPr lang="hr-HR" sz="3500" dirty="0" smtClean="0"/>
              <a:t>., shusinec@pravo.hr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84456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397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0070C0"/>
                </a:solidFill>
              </a:rPr>
              <a:t>Accountability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and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integrity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1522"/>
            <a:ext cx="10515600" cy="5135441"/>
          </a:xfrm>
        </p:spPr>
        <p:txBody>
          <a:bodyPr/>
          <a:lstStyle/>
          <a:p>
            <a:pPr algn="ctr"/>
            <a:r>
              <a:rPr lang="hr-HR" dirty="0" smtClean="0"/>
              <a:t>ASMINISTRATIVE ETHICS</a:t>
            </a:r>
          </a:p>
          <a:p>
            <a:pPr algn="ctr"/>
            <a:endParaRPr lang="hr-HR" dirty="0" smtClean="0"/>
          </a:p>
          <a:p>
            <a:pPr algn="ctr">
              <a:buFont typeface="Wingdings" panose="05000000000000000000" pitchFamily="2" charset="2"/>
              <a:buChar char="q"/>
            </a:pPr>
            <a:r>
              <a:rPr lang="hr-HR" dirty="0" err="1"/>
              <a:t>provides</a:t>
            </a:r>
            <a:r>
              <a:rPr lang="hr-HR" b="1" dirty="0" err="1" smtClean="0">
                <a:solidFill>
                  <a:srgbClr val="0070C0"/>
                </a:solidFill>
              </a:rPr>
              <a:t>ACCOUNTABILITY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endParaRPr lang="hr-HR" dirty="0" smtClean="0"/>
          </a:p>
          <a:p>
            <a:pPr marL="514350" indent="-514350" algn="ctr">
              <a:buAutoNum type="alphaLcParenR"/>
            </a:pPr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              </a:t>
            </a:r>
            <a:r>
              <a:rPr lang="hr-HR" dirty="0"/>
              <a:t> </a:t>
            </a:r>
            <a:r>
              <a:rPr lang="hr-HR" dirty="0" smtClean="0"/>
              <a:t>b) </a:t>
            </a:r>
            <a:r>
              <a:rPr lang="hr-HR" dirty="0" err="1" smtClean="0"/>
              <a:t>administration</a:t>
            </a: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err="1" smtClean="0"/>
              <a:t>ensures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receives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needs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fair </a:t>
            </a:r>
            <a:r>
              <a:rPr lang="hr-HR" dirty="0" err="1" smtClean="0"/>
              <a:t>manner</a:t>
            </a:r>
            <a:endParaRPr lang="hr-HR" dirty="0" smtClean="0"/>
          </a:p>
          <a:p>
            <a:pPr marL="0" indent="0" algn="ctr">
              <a:buNone/>
            </a:pPr>
            <a:endParaRPr lang="hr-HR" dirty="0" smtClean="0"/>
          </a:p>
          <a:p>
            <a:pPr algn="ctr">
              <a:buFont typeface="Wingdings" panose="05000000000000000000" pitchFamily="2" charset="2"/>
              <a:buChar char="q"/>
            </a:pPr>
            <a:r>
              <a:rPr lang="hr-HR" dirty="0" err="1" smtClean="0"/>
              <a:t>gives</a:t>
            </a:r>
            <a:r>
              <a:rPr lang="hr-HR" dirty="0" smtClean="0"/>
              <a:t> </a:t>
            </a:r>
            <a:r>
              <a:rPr lang="hr-HR" dirty="0" err="1" smtClean="0"/>
              <a:t>guidelines</a:t>
            </a:r>
            <a:r>
              <a:rPr lang="hr-HR" dirty="0" smtClean="0"/>
              <a:t> for </a:t>
            </a:r>
            <a:r>
              <a:rPr lang="hr-HR" b="1" dirty="0" smtClean="0">
                <a:solidFill>
                  <a:srgbClr val="0070C0"/>
                </a:solidFill>
              </a:rPr>
              <a:t>INTEGRITY</a:t>
            </a:r>
          </a:p>
          <a:p>
            <a:pPr algn="ctr">
              <a:buFont typeface="Wingdings" panose="05000000000000000000" pitchFamily="2" charset="2"/>
              <a:buChar char="q"/>
            </a:pPr>
            <a:endParaRPr lang="hr-HR" dirty="0"/>
          </a:p>
          <a:p>
            <a:pPr marL="0" indent="0" algn="ctr">
              <a:buNone/>
            </a:pPr>
            <a:r>
              <a:rPr lang="hr-HR" dirty="0" err="1"/>
              <a:t>f</a:t>
            </a:r>
            <a:r>
              <a:rPr lang="hr-HR" dirty="0" err="1" smtClean="0"/>
              <a:t>osters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trust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community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477607" y="2708030"/>
            <a:ext cx="817684" cy="1846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754564" y="2800349"/>
            <a:ext cx="263769" cy="896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886448" y="5187462"/>
            <a:ext cx="209552" cy="3516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37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Transparency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>
            <a:normAutofit/>
          </a:bodyPr>
          <a:lstStyle/>
          <a:p>
            <a:r>
              <a:rPr lang="hr-HR" dirty="0" err="1" smtClean="0"/>
              <a:t>Outcome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ethics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/>
              <a:t> </a:t>
            </a:r>
            <a:r>
              <a:rPr lang="hr-HR" dirty="0" smtClean="0"/>
              <a:t>     </a:t>
            </a:r>
            <a:r>
              <a:rPr lang="hr-HR" dirty="0" err="1" smtClean="0"/>
              <a:t>timely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informative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community</a:t>
            </a:r>
            <a:endParaRPr lang="hr-HR" dirty="0" smtClean="0"/>
          </a:p>
          <a:p>
            <a:r>
              <a:rPr lang="hr-HR" dirty="0" err="1" smtClean="0"/>
              <a:t>com</a:t>
            </a:r>
            <a:endParaRPr lang="hr-HR" dirty="0" smtClean="0"/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70C0"/>
                </a:solidFill>
              </a:rPr>
              <a:t>TRANSPARENCY </a:t>
            </a:r>
          </a:p>
          <a:p>
            <a:pPr>
              <a:buFontTx/>
              <a:buChar char="-"/>
            </a:pPr>
            <a:r>
              <a:rPr lang="hr-HR" dirty="0" err="1"/>
              <a:t>b</a:t>
            </a:r>
            <a:r>
              <a:rPr lang="hr-HR" dirty="0" err="1" smtClean="0"/>
              <a:t>uilds</a:t>
            </a:r>
            <a:r>
              <a:rPr lang="hr-HR" dirty="0" smtClean="0"/>
              <a:t> trust</a:t>
            </a:r>
          </a:p>
          <a:p>
            <a:pPr>
              <a:buFontTx/>
              <a:buChar char="-"/>
            </a:pPr>
            <a:r>
              <a:rPr lang="hr-HR" dirty="0" err="1"/>
              <a:t>p</a:t>
            </a:r>
            <a:r>
              <a:rPr lang="hr-HR" dirty="0" err="1" smtClean="0"/>
              <a:t>revents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minimizes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potential</a:t>
            </a:r>
            <a:r>
              <a:rPr lang="hr-HR" dirty="0" smtClean="0"/>
              <a:t> </a:t>
            </a:r>
            <a:r>
              <a:rPr lang="hr-HR" dirty="0" err="1" smtClean="0"/>
              <a:t>issues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arise</a:t>
            </a:r>
            <a:r>
              <a:rPr lang="hr-HR" dirty="0" smtClean="0"/>
              <a:t> </a:t>
            </a:r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divulged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outside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i</a:t>
            </a:r>
            <a:r>
              <a:rPr lang="hr-HR" dirty="0" err="1" smtClean="0"/>
              <a:t>nformation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importance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must </a:t>
            </a:r>
            <a:r>
              <a:rPr lang="hr-HR" dirty="0" err="1" smtClean="0"/>
              <a:t>come</a:t>
            </a:r>
            <a:r>
              <a:rPr lang="hr-HR" dirty="0" smtClean="0"/>
              <a:t> </a:t>
            </a:r>
            <a:r>
              <a:rPr lang="hr-HR" dirty="0" err="1" smtClean="0"/>
              <a:t>directly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leaders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>
                <a:solidFill>
                  <a:srgbClr val="00B050"/>
                </a:solidFill>
              </a:rPr>
              <a:t>GOOD COMMUNICATION </a:t>
            </a:r>
            <a:r>
              <a:rPr lang="hr-HR" dirty="0" smtClean="0"/>
              <a:t>– </a:t>
            </a:r>
            <a:r>
              <a:rPr lang="hr-HR" dirty="0" err="1" smtClean="0"/>
              <a:t>ensures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community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engage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leaders</a:t>
            </a:r>
            <a:r>
              <a:rPr lang="hr-HR" dirty="0" smtClean="0"/>
              <a:t> on </a:t>
            </a:r>
            <a:r>
              <a:rPr lang="hr-HR" dirty="0" err="1" smtClean="0"/>
              <a:t>important</a:t>
            </a:r>
            <a:r>
              <a:rPr lang="hr-HR" dirty="0" smtClean="0"/>
              <a:t> </a:t>
            </a:r>
            <a:r>
              <a:rPr lang="hr-HR" dirty="0" err="1" smtClean="0"/>
              <a:t>issues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376160" y="1257300"/>
            <a:ext cx="327660" cy="144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897880" y="2004060"/>
            <a:ext cx="304800" cy="358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solidFill>
                  <a:srgbClr val="0070C0"/>
                </a:solidFill>
              </a:rPr>
              <a:t>I</a:t>
            </a:r>
            <a:r>
              <a:rPr lang="hr-HR" dirty="0" err="1" smtClean="0">
                <a:solidFill>
                  <a:srgbClr val="0070C0"/>
                </a:solidFill>
              </a:rPr>
              <a:t>ntroduction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825625"/>
            <a:ext cx="8229600" cy="4351338"/>
          </a:xfrm>
        </p:spPr>
        <p:txBody>
          <a:bodyPr/>
          <a:lstStyle/>
          <a:p>
            <a:pPr marL="514350" indent="-514350">
              <a:buAutoNum type="arabicPeriod"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opinion</a:t>
            </a:r>
            <a:r>
              <a:rPr lang="hr-HR" dirty="0" smtClean="0"/>
              <a:t> </a:t>
            </a:r>
            <a:r>
              <a:rPr lang="hr-HR" dirty="0" err="1" smtClean="0"/>
              <a:t>ethics</a:t>
            </a:r>
            <a:r>
              <a:rPr lang="hr-HR" dirty="0" smtClean="0"/>
              <a:t>?</a:t>
            </a:r>
          </a:p>
          <a:p>
            <a:pPr marL="514350" indent="-514350">
              <a:buAutoNum type="arabicPeriod"/>
            </a:pP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views</a:t>
            </a:r>
            <a:r>
              <a:rPr lang="hr-HR" dirty="0" smtClean="0"/>
              <a:t> on </a:t>
            </a:r>
            <a:r>
              <a:rPr lang="hr-HR" dirty="0" err="1" smtClean="0"/>
              <a:t>morality</a:t>
            </a:r>
            <a:r>
              <a:rPr lang="hr-HR" dirty="0" smtClean="0"/>
              <a:t> </a:t>
            </a:r>
            <a:r>
              <a:rPr lang="hr-HR" dirty="0" err="1" smtClean="0"/>
              <a:t>changed</a:t>
            </a:r>
            <a:r>
              <a:rPr lang="hr-HR" dirty="0" smtClean="0"/>
              <a:t> </a:t>
            </a:r>
            <a:r>
              <a:rPr lang="hr-HR" dirty="0" err="1" smtClean="0"/>
              <a:t>significantly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recent</a:t>
            </a:r>
            <a:r>
              <a:rPr lang="hr-HR" dirty="0" smtClean="0"/>
              <a:t> </a:t>
            </a:r>
            <a:r>
              <a:rPr lang="hr-HR" dirty="0" err="1" smtClean="0"/>
              <a:t>years</a:t>
            </a:r>
            <a:r>
              <a:rPr lang="hr-HR" dirty="0" smtClean="0"/>
              <a:t>?</a:t>
            </a:r>
          </a:p>
          <a:p>
            <a:pPr marL="514350" indent="-514350"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moral </a:t>
            </a:r>
            <a:r>
              <a:rPr lang="hr-HR" dirty="0" err="1" smtClean="0"/>
              <a:t>principles</a:t>
            </a:r>
            <a:r>
              <a:rPr lang="hr-HR" dirty="0" smtClean="0"/>
              <a:t> are </a:t>
            </a:r>
            <a:r>
              <a:rPr lang="hr-HR" dirty="0" err="1" smtClean="0"/>
              <a:t>particularly</a:t>
            </a:r>
            <a:r>
              <a:rPr lang="hr-HR" dirty="0" smtClean="0"/>
              <a:t> </a:t>
            </a:r>
            <a:r>
              <a:rPr lang="hr-HR" dirty="0" err="1" smtClean="0"/>
              <a:t>important</a:t>
            </a:r>
            <a:r>
              <a:rPr lang="hr-HR" dirty="0" smtClean="0"/>
              <a:t> for civil </a:t>
            </a:r>
            <a:r>
              <a:rPr lang="hr-HR" dirty="0" err="1" smtClean="0"/>
              <a:t>servants</a:t>
            </a:r>
            <a:r>
              <a:rPr lang="hr-HR" dirty="0" smtClean="0"/>
              <a:t>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409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6860"/>
            <a:ext cx="10515600" cy="51511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r-HR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r-HR" sz="4400" dirty="0" err="1" smtClean="0">
                <a:solidFill>
                  <a:srgbClr val="0070C0"/>
                </a:solidFill>
              </a:rPr>
              <a:t>Definitions</a:t>
            </a:r>
            <a:r>
              <a:rPr lang="hr-HR" sz="4400" dirty="0">
                <a:solidFill>
                  <a:srgbClr val="0070C0"/>
                </a:solidFill>
              </a:rPr>
              <a:t>, </a:t>
            </a:r>
            <a:r>
              <a:rPr lang="hr-HR" sz="4400" dirty="0" err="1">
                <a:solidFill>
                  <a:srgbClr val="0070C0"/>
                </a:solidFill>
              </a:rPr>
              <a:t>Values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and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Principles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endParaRPr lang="hr-HR" sz="44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r-HR" sz="4400" dirty="0" err="1" smtClean="0">
                <a:solidFill>
                  <a:srgbClr val="0070C0"/>
                </a:solidFill>
              </a:rPr>
              <a:t>of</a:t>
            </a:r>
            <a:r>
              <a:rPr lang="hr-HR" sz="4400" dirty="0" smtClean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Administrative</a:t>
            </a:r>
            <a:r>
              <a:rPr lang="hr-HR" sz="4400" dirty="0">
                <a:solidFill>
                  <a:srgbClr val="0070C0"/>
                </a:solidFill>
              </a:rPr>
              <a:t> </a:t>
            </a:r>
            <a:r>
              <a:rPr lang="hr-HR" sz="4400" dirty="0" err="1">
                <a:solidFill>
                  <a:srgbClr val="0070C0"/>
                </a:solidFill>
              </a:rPr>
              <a:t>Ethichs</a:t>
            </a:r>
            <a:endParaRPr lang="en-US" sz="4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880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055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0070C0"/>
                </a:solidFill>
              </a:rPr>
              <a:t>Ethics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6820"/>
            <a:ext cx="10515600" cy="5288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a) a </a:t>
            </a:r>
            <a:r>
              <a:rPr lang="hr-HR" dirty="0" err="1" smtClean="0"/>
              <a:t>branch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philosopy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seeks</a:t>
            </a:r>
            <a:r>
              <a:rPr lang="hr-HR" dirty="0" smtClean="0"/>
              <a:t> to </a:t>
            </a:r>
            <a:r>
              <a:rPr lang="hr-HR" dirty="0" err="1" smtClean="0"/>
              <a:t>address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morality</a:t>
            </a:r>
            <a:r>
              <a:rPr lang="hr-HR" dirty="0" smtClean="0"/>
              <a:t>, </a:t>
            </a:r>
            <a:r>
              <a:rPr lang="hr-HR" dirty="0" err="1" smtClean="0"/>
              <a:t>or</a:t>
            </a:r>
            <a:r>
              <a:rPr lang="hr-HR" dirty="0"/>
              <a:t>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b) </a:t>
            </a:r>
            <a:r>
              <a:rPr lang="hr-HR" dirty="0" err="1" smtClean="0"/>
              <a:t>rules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define</a:t>
            </a:r>
            <a:r>
              <a:rPr lang="hr-HR" dirty="0" smtClean="0"/>
              <a:t> moral </a:t>
            </a:r>
            <a:r>
              <a:rPr lang="hr-HR" dirty="0" err="1" smtClean="0"/>
              <a:t>conduct</a:t>
            </a:r>
            <a:r>
              <a:rPr lang="hr-HR" dirty="0" smtClean="0"/>
              <a:t> </a:t>
            </a:r>
            <a:r>
              <a:rPr lang="hr-HR" dirty="0" err="1" smtClean="0"/>
              <a:t>according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ideology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group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= </a:t>
            </a:r>
            <a:r>
              <a:rPr lang="hr-HR" dirty="0" err="1" smtClean="0"/>
              <a:t>well-based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0070C0"/>
                </a:solidFill>
              </a:rPr>
              <a:t>standards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of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right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and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wrong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prescribe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r>
              <a:rPr lang="hr-HR" dirty="0" smtClean="0"/>
              <a:t> </a:t>
            </a:r>
            <a:r>
              <a:rPr lang="hr-HR" dirty="0" err="1" smtClean="0"/>
              <a:t>ought</a:t>
            </a:r>
            <a:r>
              <a:rPr lang="hr-HR" dirty="0" smtClean="0"/>
              <a:t> to do (</a:t>
            </a:r>
            <a:r>
              <a:rPr lang="hr-HR" dirty="0" err="1" smtClean="0"/>
              <a:t>duties</a:t>
            </a:r>
            <a:r>
              <a:rPr lang="hr-HR" dirty="0" smtClean="0"/>
              <a:t>, </a:t>
            </a:r>
            <a:r>
              <a:rPr lang="hr-HR" dirty="0" err="1" smtClean="0"/>
              <a:t>principles</a:t>
            </a:r>
            <a:r>
              <a:rPr lang="hr-HR" dirty="0" smtClean="0"/>
              <a:t>,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virtues</a:t>
            </a:r>
            <a:r>
              <a:rPr lang="hr-HR" dirty="0" smtClean="0"/>
              <a:t>,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benefits</a:t>
            </a:r>
            <a:r>
              <a:rPr lang="hr-HR" dirty="0" smtClean="0"/>
              <a:t> to </a:t>
            </a:r>
            <a:r>
              <a:rPr lang="hr-HR" dirty="0" err="1" smtClean="0"/>
              <a:t>society</a:t>
            </a:r>
            <a:r>
              <a:rPr lang="hr-HR" dirty="0" smtClean="0"/>
              <a:t>)</a:t>
            </a:r>
          </a:p>
          <a:p>
            <a:pPr marL="0" indent="0">
              <a:buNone/>
            </a:pPr>
            <a:endParaRPr lang="hr-H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0070C0"/>
                </a:solidFill>
              </a:rPr>
              <a:t>GOOD </a:t>
            </a:r>
          </a:p>
          <a:p>
            <a:pPr marL="0" indent="0" algn="ctr">
              <a:buNone/>
            </a:pPr>
            <a:r>
              <a:rPr lang="hr-HR" dirty="0" smtClean="0">
                <a:solidFill>
                  <a:srgbClr val="0070C0"/>
                </a:solidFill>
              </a:rPr>
              <a:t>for</a:t>
            </a:r>
          </a:p>
          <a:p>
            <a:pPr marL="0" indent="0" algn="ctr">
              <a:buNone/>
            </a:pPr>
            <a:endParaRPr lang="hr-H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r-HR" dirty="0" smtClean="0">
                <a:solidFill>
                  <a:srgbClr val="FF0000"/>
                </a:solidFill>
              </a:rPr>
              <a:t>a) INDIVIDUALS                                    b) SOCIETY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018084" y="5064369"/>
            <a:ext cx="1696915" cy="501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435969" y="5037992"/>
            <a:ext cx="2215661" cy="527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921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367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7030A0"/>
                </a:solidFill>
              </a:rPr>
              <a:t>Ethics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6686"/>
            <a:ext cx="10943492" cy="4847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= PERSONS </a:t>
            </a:r>
            <a:r>
              <a:rPr lang="hr-HR" dirty="0" err="1" smtClean="0"/>
              <a:t>who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>
                <a:solidFill>
                  <a:srgbClr val="0070C0"/>
                </a:solidFill>
              </a:rPr>
              <a:t> GOVERNMENT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0070C0"/>
                </a:solidFill>
              </a:rPr>
              <a:t>NON-PROFIT ORGANIZATIONS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>
                <a:solidFill>
                  <a:srgbClr val="0070C0"/>
                </a:solidFill>
              </a:rPr>
              <a:t>MUST</a:t>
            </a:r>
          </a:p>
          <a:p>
            <a:pPr marL="0" indent="0"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dirty="0" err="1">
                <a:solidFill>
                  <a:srgbClr val="C00000"/>
                </a:solidFill>
              </a:rPr>
              <a:t>s</a:t>
            </a:r>
            <a:r>
              <a:rPr lang="hr-HR" dirty="0" err="1" smtClean="0">
                <a:solidFill>
                  <a:srgbClr val="C00000"/>
                </a:solidFill>
              </a:rPr>
              <a:t>erve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the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public</a:t>
            </a:r>
            <a:endParaRPr lang="hr-HR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hr-HR" dirty="0" err="1">
                <a:solidFill>
                  <a:srgbClr val="C00000"/>
                </a:solidFill>
              </a:rPr>
              <a:t>f</a:t>
            </a:r>
            <a:r>
              <a:rPr lang="hr-HR" dirty="0" err="1" smtClean="0">
                <a:solidFill>
                  <a:srgbClr val="C00000"/>
                </a:solidFill>
              </a:rPr>
              <a:t>ulfil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the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expectations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of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public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office</a:t>
            </a:r>
            <a:endParaRPr lang="hr-HR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hr-HR" dirty="0" err="1">
                <a:solidFill>
                  <a:srgbClr val="C00000"/>
                </a:solidFill>
              </a:rPr>
              <a:t>b</a:t>
            </a:r>
            <a:r>
              <a:rPr lang="hr-HR" dirty="0" err="1" smtClean="0">
                <a:solidFill>
                  <a:srgbClr val="C00000"/>
                </a:solidFill>
              </a:rPr>
              <a:t>e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trustees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of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public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resources</a:t>
            </a:r>
            <a:endParaRPr lang="hr-H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7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690"/>
          </a:xfrm>
        </p:spPr>
        <p:txBody>
          <a:bodyPr>
            <a:normAutofit fontScale="90000"/>
          </a:bodyPr>
          <a:lstStyle/>
          <a:p>
            <a:r>
              <a:rPr lang="hr-HR" dirty="0" err="1" smtClean="0">
                <a:solidFill>
                  <a:srgbClr val="7030A0"/>
                </a:solidFill>
              </a:rPr>
              <a:t>Public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administration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ethics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9908"/>
            <a:ext cx="11092962" cy="58380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/>
              <a:t>= </a:t>
            </a:r>
            <a:r>
              <a:rPr lang="hr-HR" sz="2400" dirty="0" err="1" smtClean="0"/>
              <a:t>rooted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duty</a:t>
            </a:r>
            <a:r>
              <a:rPr lang="hr-HR" sz="2400" dirty="0" smtClean="0"/>
              <a:t>  = </a:t>
            </a:r>
            <a:r>
              <a:rPr lang="hr-HR" sz="2400" dirty="0" smtClean="0">
                <a:solidFill>
                  <a:srgbClr val="C00000"/>
                </a:solidFill>
              </a:rPr>
              <a:t>DUTY BASED ETHICS</a:t>
            </a:r>
          </a:p>
          <a:p>
            <a:pPr marL="0" indent="0">
              <a:buNone/>
            </a:pPr>
            <a:r>
              <a:rPr lang="hr-HR" sz="2400" dirty="0" smtClean="0">
                <a:solidFill>
                  <a:srgbClr val="0070C0"/>
                </a:solidFill>
              </a:rPr>
              <a:t>PUBLIC SERVICE MOTIVATION </a:t>
            </a:r>
          </a:p>
          <a:p>
            <a:pPr marL="0" indent="0">
              <a:buNone/>
            </a:pPr>
            <a:r>
              <a:rPr lang="hr-HR" sz="2400" dirty="0" smtClean="0"/>
              <a:t>- </a:t>
            </a:r>
            <a:r>
              <a:rPr lang="hr-HR" sz="2400" dirty="0" err="1" smtClean="0"/>
              <a:t>Persons</a:t>
            </a:r>
            <a:r>
              <a:rPr lang="hr-HR" sz="2400" dirty="0" smtClean="0"/>
              <a:t> </a:t>
            </a:r>
            <a:r>
              <a:rPr lang="hr-HR" sz="2400" dirty="0" err="1" smtClean="0"/>
              <a:t>who</a:t>
            </a:r>
            <a:r>
              <a:rPr lang="hr-HR" sz="2400" dirty="0" smtClean="0"/>
              <a:t> </a:t>
            </a:r>
            <a:r>
              <a:rPr lang="hr-HR" sz="2400" dirty="0" err="1" smtClean="0"/>
              <a:t>seek</a:t>
            </a:r>
            <a:r>
              <a:rPr lang="hr-HR" sz="2400" dirty="0" smtClean="0"/>
              <a:t> </a:t>
            </a:r>
            <a:r>
              <a:rPr lang="hr-HR" sz="2400" dirty="0" err="1" smtClean="0"/>
              <a:t>positions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government</a:t>
            </a:r>
            <a:r>
              <a:rPr lang="hr-HR" sz="2400" dirty="0" smtClean="0"/>
              <a:t> </a:t>
            </a:r>
            <a:r>
              <a:rPr lang="hr-HR" sz="2400" dirty="0" err="1" smtClean="0"/>
              <a:t>or</a:t>
            </a:r>
            <a:r>
              <a:rPr lang="hr-HR" sz="2400" dirty="0" smtClean="0"/>
              <a:t> </a:t>
            </a:r>
            <a:r>
              <a:rPr lang="hr-HR" sz="2400" dirty="0" err="1" smtClean="0"/>
              <a:t>non</a:t>
            </a:r>
            <a:r>
              <a:rPr lang="hr-HR" sz="2400" dirty="0" smtClean="0"/>
              <a:t>-profit </a:t>
            </a:r>
            <a:r>
              <a:rPr lang="hr-HR" sz="2400" dirty="0" err="1" smtClean="0"/>
              <a:t>organizations</a:t>
            </a:r>
            <a:r>
              <a:rPr lang="hr-HR" sz="2400" dirty="0" smtClean="0"/>
              <a:t> are </a:t>
            </a:r>
            <a:r>
              <a:rPr lang="hr-HR" sz="2400" dirty="0" err="1" smtClean="0"/>
              <a:t>commonly</a:t>
            </a:r>
            <a:r>
              <a:rPr lang="hr-HR" sz="2400" dirty="0" smtClean="0"/>
              <a:t> </a:t>
            </a:r>
            <a:r>
              <a:rPr lang="hr-HR" sz="2400" dirty="0" err="1" smtClean="0"/>
              <a:t>motivated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a </a:t>
            </a:r>
            <a:r>
              <a:rPr lang="hr-HR" sz="2400" dirty="0" err="1" smtClean="0"/>
              <a:t>sense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>
                <a:solidFill>
                  <a:srgbClr val="0070C0"/>
                </a:solidFill>
              </a:rPr>
              <a:t>duty</a:t>
            </a:r>
            <a:r>
              <a:rPr lang="hr-HR" sz="2400" dirty="0" smtClean="0">
                <a:solidFill>
                  <a:srgbClr val="0070C0"/>
                </a:solidFill>
              </a:rPr>
              <a:t> to </a:t>
            </a:r>
            <a:r>
              <a:rPr lang="hr-HR" sz="2400" dirty="0" err="1" smtClean="0">
                <a:solidFill>
                  <a:srgbClr val="0070C0"/>
                </a:solidFill>
              </a:rPr>
              <a:t>serve</a:t>
            </a:r>
            <a:r>
              <a:rPr lang="hr-HR" sz="2400" dirty="0" smtClean="0">
                <a:solidFill>
                  <a:srgbClr val="0070C0"/>
                </a:solidFill>
              </a:rPr>
              <a:t> </a:t>
            </a:r>
            <a:r>
              <a:rPr lang="hr-HR" sz="2400" dirty="0" smtClean="0"/>
              <a:t>–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 smtClean="0"/>
              <a:t>to </a:t>
            </a:r>
            <a:r>
              <a:rPr lang="hr-HR" sz="2400" dirty="0" err="1" smtClean="0"/>
              <a:t>help</a:t>
            </a:r>
            <a:r>
              <a:rPr lang="hr-HR" sz="2400" dirty="0" smtClean="0"/>
              <a:t> </a:t>
            </a:r>
            <a:r>
              <a:rPr lang="hr-HR" sz="2400" dirty="0" err="1" smtClean="0"/>
              <a:t>others</a:t>
            </a:r>
            <a:r>
              <a:rPr lang="hr-HR" sz="2400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 smtClean="0"/>
              <a:t>to </a:t>
            </a:r>
            <a:r>
              <a:rPr lang="hr-HR" sz="2400" dirty="0" err="1" smtClean="0"/>
              <a:t>benefit</a:t>
            </a:r>
            <a:r>
              <a:rPr lang="hr-HR" sz="2400" dirty="0" smtClean="0"/>
              <a:t> </a:t>
            </a:r>
            <a:r>
              <a:rPr lang="hr-HR" sz="2400" dirty="0" err="1" smtClean="0"/>
              <a:t>society</a:t>
            </a:r>
            <a:r>
              <a:rPr lang="hr-HR" sz="2400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 smtClean="0"/>
              <a:t>to </a:t>
            </a:r>
            <a:r>
              <a:rPr lang="hr-HR" sz="2400" dirty="0" err="1" smtClean="0"/>
              <a:t>serve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public</a:t>
            </a:r>
            <a:r>
              <a:rPr lang="hr-HR" sz="2400" dirty="0" smtClean="0"/>
              <a:t> </a:t>
            </a:r>
            <a:r>
              <a:rPr lang="hr-HR" sz="2400" dirty="0" err="1" smtClean="0"/>
              <a:t>interest</a:t>
            </a: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>
                <a:solidFill>
                  <a:srgbClr val="0070C0"/>
                </a:solidFill>
              </a:rPr>
              <a:t>INDICATORS </a:t>
            </a:r>
            <a:r>
              <a:rPr lang="hr-HR" sz="2400" dirty="0" err="1" smtClean="0">
                <a:solidFill>
                  <a:srgbClr val="0070C0"/>
                </a:solidFill>
              </a:rPr>
              <a:t>of</a:t>
            </a:r>
            <a:r>
              <a:rPr lang="hr-HR" sz="2400" dirty="0" smtClean="0">
                <a:solidFill>
                  <a:srgbClr val="0070C0"/>
                </a:solidFill>
              </a:rPr>
              <a:t> PUBLIC SERVICE MOTIVATION </a:t>
            </a:r>
            <a:endParaRPr lang="hr-HR" sz="800" dirty="0"/>
          </a:p>
          <a:p>
            <a:pPr>
              <a:buFontTx/>
              <a:buChar char="-"/>
            </a:pPr>
            <a:r>
              <a:rPr lang="hr-HR" sz="2400" dirty="0" err="1"/>
              <a:t>a</a:t>
            </a:r>
            <a:r>
              <a:rPr lang="hr-HR" sz="2400" dirty="0" err="1" smtClean="0"/>
              <a:t>ttraction</a:t>
            </a:r>
            <a:r>
              <a:rPr lang="hr-HR" sz="2400" dirty="0" smtClean="0"/>
              <a:t> to </a:t>
            </a:r>
            <a:r>
              <a:rPr lang="hr-HR" sz="2400" dirty="0" err="1" smtClean="0"/>
              <a:t>policy</a:t>
            </a:r>
            <a:r>
              <a:rPr lang="hr-HR" sz="2400" dirty="0" smtClean="0"/>
              <a:t> </a:t>
            </a:r>
            <a:r>
              <a:rPr lang="hr-HR" sz="2400" dirty="0" err="1" smtClean="0"/>
              <a:t>making</a:t>
            </a:r>
            <a:endParaRPr lang="hr-HR" sz="2400" dirty="0" smtClean="0"/>
          </a:p>
          <a:p>
            <a:pPr>
              <a:buFontTx/>
              <a:buChar char="-"/>
            </a:pPr>
            <a:r>
              <a:rPr lang="hr-HR" sz="2400" dirty="0" err="1"/>
              <a:t>c</a:t>
            </a:r>
            <a:r>
              <a:rPr lang="hr-HR" sz="2400" dirty="0" err="1" smtClean="0"/>
              <a:t>ommitment</a:t>
            </a:r>
            <a:r>
              <a:rPr lang="hr-HR" sz="2400" dirty="0" smtClean="0"/>
              <a:t> to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public</a:t>
            </a:r>
            <a:r>
              <a:rPr lang="hr-HR" sz="2400" dirty="0" smtClean="0"/>
              <a:t> </a:t>
            </a:r>
            <a:r>
              <a:rPr lang="hr-HR" sz="2400" dirty="0" err="1" smtClean="0"/>
              <a:t>interest</a:t>
            </a:r>
            <a:r>
              <a:rPr lang="hr-HR" sz="2400" dirty="0" smtClean="0"/>
              <a:t>/civil </a:t>
            </a:r>
            <a:r>
              <a:rPr lang="hr-HR" sz="2400" dirty="0" err="1" smtClean="0"/>
              <a:t>duty</a:t>
            </a:r>
            <a:endParaRPr lang="hr-HR" sz="2400" dirty="0" smtClean="0"/>
          </a:p>
          <a:p>
            <a:pPr>
              <a:buFontTx/>
              <a:buChar char="-"/>
            </a:pPr>
            <a:r>
              <a:rPr lang="hr-HR" sz="2400" dirty="0" err="1"/>
              <a:t>c</a:t>
            </a:r>
            <a:r>
              <a:rPr lang="hr-HR" sz="2400" dirty="0" err="1" smtClean="0"/>
              <a:t>ompassion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self-sacrifice</a:t>
            </a:r>
            <a:r>
              <a:rPr lang="hr-HR" sz="2400" dirty="0" smtClean="0"/>
              <a:t> </a:t>
            </a:r>
          </a:p>
          <a:p>
            <a:pPr marL="0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(</a:t>
            </a:r>
            <a:r>
              <a:rPr lang="hr-HR" sz="2400" dirty="0" err="1" smtClean="0"/>
              <a:t>working</a:t>
            </a:r>
            <a:r>
              <a:rPr lang="hr-HR" sz="2400" dirty="0" smtClean="0"/>
              <a:t> for a </a:t>
            </a:r>
            <a:r>
              <a:rPr lang="hr-HR" sz="2400" dirty="0" err="1" smtClean="0"/>
              <a:t>cause</a:t>
            </a:r>
            <a:r>
              <a:rPr lang="hr-HR" sz="2400" dirty="0" smtClean="0"/>
              <a:t> </a:t>
            </a:r>
            <a:r>
              <a:rPr lang="hr-HR" sz="2400" dirty="0" err="1" smtClean="0"/>
              <a:t>bigger</a:t>
            </a:r>
            <a:r>
              <a:rPr lang="hr-HR" sz="2400" dirty="0" smtClean="0"/>
              <a:t> </a:t>
            </a:r>
            <a:r>
              <a:rPr lang="hr-HR" sz="2400" dirty="0" err="1" smtClean="0"/>
              <a:t>than</a:t>
            </a:r>
            <a:r>
              <a:rPr lang="hr-HR" sz="2400" dirty="0" smtClean="0"/>
              <a:t> </a:t>
            </a:r>
            <a:r>
              <a:rPr lang="hr-HR" sz="2400" dirty="0" err="1" smtClean="0"/>
              <a:t>myself</a:t>
            </a:r>
            <a:r>
              <a:rPr lang="hr-HR" sz="2400" dirty="0" smtClean="0"/>
              <a:t>; for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good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society</a:t>
            </a:r>
            <a:r>
              <a:rPr lang="hr-HR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272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91" y="365125"/>
            <a:ext cx="11157439" cy="701675"/>
          </a:xfrm>
        </p:spPr>
        <p:txBody>
          <a:bodyPr>
            <a:noAutofit/>
          </a:bodyPr>
          <a:lstStyle/>
          <a:p>
            <a:r>
              <a:rPr lang="hr-HR" sz="3600" dirty="0" err="1" smtClean="0">
                <a:solidFill>
                  <a:srgbClr val="7030A0"/>
                </a:solidFill>
              </a:rPr>
              <a:t>Indicators</a:t>
            </a:r>
            <a:r>
              <a:rPr lang="hr-HR" sz="3600" dirty="0" smtClean="0">
                <a:solidFill>
                  <a:srgbClr val="7030A0"/>
                </a:solidFill>
              </a:rPr>
              <a:t> provide </a:t>
            </a:r>
            <a:r>
              <a:rPr lang="hr-HR" sz="3600" dirty="0" err="1" smtClean="0">
                <a:solidFill>
                  <a:srgbClr val="7030A0"/>
                </a:solidFill>
              </a:rPr>
              <a:t>the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basis</a:t>
            </a:r>
            <a:r>
              <a:rPr lang="hr-HR" sz="3600" dirty="0" smtClean="0">
                <a:solidFill>
                  <a:srgbClr val="7030A0"/>
                </a:solidFill>
              </a:rPr>
              <a:t> for </a:t>
            </a:r>
            <a:r>
              <a:rPr lang="hr-HR" sz="3600" dirty="0" err="1" smtClean="0">
                <a:solidFill>
                  <a:srgbClr val="7030A0"/>
                </a:solidFill>
              </a:rPr>
              <a:t>ethical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values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rooted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in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duty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" y="1318260"/>
            <a:ext cx="11626948" cy="51511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err="1" smtClean="0">
                <a:solidFill>
                  <a:srgbClr val="0070C0"/>
                </a:solidFill>
              </a:rPr>
              <a:t>Handling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key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relationships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guided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by</a:t>
            </a:r>
            <a:r>
              <a:rPr lang="hr-HR" dirty="0" smtClean="0">
                <a:solidFill>
                  <a:srgbClr val="00B050"/>
                </a:solidFill>
              </a:rPr>
              <a:t> </a:t>
            </a:r>
            <a:r>
              <a:rPr lang="hr-HR" dirty="0" err="1" smtClean="0">
                <a:solidFill>
                  <a:srgbClr val="00B050"/>
                </a:solidFill>
              </a:rPr>
              <a:t>duty</a:t>
            </a:r>
            <a:r>
              <a:rPr lang="hr-HR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hr-HR" dirty="0">
                <a:solidFill>
                  <a:srgbClr val="0070C0"/>
                </a:solidFill>
              </a:rPr>
              <a:t>-</a:t>
            </a:r>
            <a:r>
              <a:rPr lang="hr-HR" dirty="0" smtClean="0">
                <a:solidFill>
                  <a:srgbClr val="0070C0"/>
                </a:solidFill>
              </a:rPr>
              <a:t>  </a:t>
            </a:r>
            <a:r>
              <a:rPr lang="hr-HR" dirty="0" err="1" smtClean="0">
                <a:solidFill>
                  <a:srgbClr val="0070C0"/>
                </a:solidFill>
              </a:rPr>
              <a:t>interaction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with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the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public</a:t>
            </a:r>
            <a:endParaRPr lang="hr-HR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hr-HR" dirty="0" err="1" smtClean="0">
                <a:solidFill>
                  <a:srgbClr val="0070C0"/>
                </a:solidFill>
              </a:rPr>
              <a:t>interaction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with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the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organization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in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which</a:t>
            </a:r>
            <a:r>
              <a:rPr lang="hr-HR" dirty="0" smtClean="0">
                <a:solidFill>
                  <a:srgbClr val="0070C0"/>
                </a:solidFill>
              </a:rPr>
              <a:t> one </a:t>
            </a:r>
            <a:r>
              <a:rPr lang="hr-HR" dirty="0" err="1" smtClean="0">
                <a:solidFill>
                  <a:srgbClr val="0070C0"/>
                </a:solidFill>
              </a:rPr>
              <a:t>is</a:t>
            </a:r>
            <a:r>
              <a:rPr lang="hr-HR" dirty="0" smtClean="0">
                <a:solidFill>
                  <a:srgbClr val="0070C0"/>
                </a:solidFill>
              </a:rPr>
              <a:t> a </a:t>
            </a:r>
            <a:r>
              <a:rPr lang="hr-HR" dirty="0" err="1" smtClean="0">
                <a:solidFill>
                  <a:srgbClr val="0070C0"/>
                </a:solidFill>
              </a:rPr>
              <a:t>part</a:t>
            </a:r>
            <a:endParaRPr lang="hr-HR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hr-HR" dirty="0" err="1" smtClean="0">
                <a:solidFill>
                  <a:srgbClr val="0070C0"/>
                </a:solidFill>
              </a:rPr>
              <a:t>interaction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with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political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superiors</a:t>
            </a:r>
            <a:r>
              <a:rPr lang="hr-HR" dirty="0" smtClean="0">
                <a:solidFill>
                  <a:srgbClr val="0070C0"/>
                </a:solidFill>
              </a:rPr>
              <a:t> (</a:t>
            </a:r>
            <a:r>
              <a:rPr lang="hr-HR" dirty="0" err="1" smtClean="0">
                <a:solidFill>
                  <a:srgbClr val="0070C0"/>
                </a:solidFill>
              </a:rPr>
              <a:t>government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officials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or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boards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of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non</a:t>
            </a:r>
            <a:r>
              <a:rPr lang="hr-HR" dirty="0" smtClean="0">
                <a:solidFill>
                  <a:srgbClr val="0070C0"/>
                </a:solidFill>
              </a:rPr>
              <a:t>-profit </a:t>
            </a:r>
            <a:r>
              <a:rPr lang="hr-HR" dirty="0" err="1" smtClean="0">
                <a:solidFill>
                  <a:srgbClr val="0070C0"/>
                </a:solidFill>
              </a:rPr>
              <a:t>organizations</a:t>
            </a:r>
            <a:r>
              <a:rPr lang="hr-HR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endParaRPr lang="hr-H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70C0"/>
                </a:solidFill>
              </a:rPr>
              <a:t>PUBLIC OFFICIALS     </a:t>
            </a:r>
            <a:r>
              <a:rPr lang="hr-HR" dirty="0" err="1" smtClean="0">
                <a:solidFill>
                  <a:srgbClr val="0070C0"/>
                </a:solidFill>
              </a:rPr>
              <a:t>should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a) </a:t>
            </a:r>
            <a:r>
              <a:rPr lang="hr-HR" dirty="0" err="1" smtClean="0">
                <a:solidFill>
                  <a:srgbClr val="C00000"/>
                </a:solidFill>
              </a:rPr>
              <a:t>not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lie</a:t>
            </a:r>
            <a:r>
              <a:rPr lang="hr-HR" dirty="0" smtClean="0">
                <a:solidFill>
                  <a:srgbClr val="C00000"/>
                </a:solidFill>
              </a:rPr>
              <a:t>; b) </a:t>
            </a:r>
            <a:r>
              <a:rPr lang="hr-HR" dirty="0" err="1" smtClean="0">
                <a:solidFill>
                  <a:srgbClr val="C00000"/>
                </a:solidFill>
              </a:rPr>
              <a:t>withhold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information</a:t>
            </a:r>
            <a:r>
              <a:rPr lang="hr-HR" dirty="0" smtClean="0">
                <a:solidFill>
                  <a:srgbClr val="C00000"/>
                </a:solidFill>
              </a:rPr>
              <a:t>; c) put </a:t>
            </a:r>
            <a:r>
              <a:rPr lang="hr-HR" dirty="0" err="1" smtClean="0">
                <a:solidFill>
                  <a:srgbClr val="C00000"/>
                </a:solidFill>
              </a:rPr>
              <a:t>their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own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interest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above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serving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the</a:t>
            </a:r>
            <a:r>
              <a:rPr lang="hr-HR" dirty="0" smtClean="0">
                <a:solidFill>
                  <a:srgbClr val="C00000"/>
                </a:solidFill>
              </a:rPr>
              <a:t> </a:t>
            </a:r>
            <a:r>
              <a:rPr lang="hr-HR" dirty="0" err="1" smtClean="0">
                <a:solidFill>
                  <a:srgbClr val="C00000"/>
                </a:solidFill>
              </a:rPr>
              <a:t>public</a:t>
            </a:r>
            <a:endParaRPr lang="hr-HR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0070C0"/>
                </a:solidFill>
              </a:rPr>
              <a:t>       </a:t>
            </a:r>
            <a:r>
              <a:rPr lang="hr-HR" dirty="0" err="1" smtClean="0">
                <a:solidFill>
                  <a:srgbClr val="0070C0"/>
                </a:solidFill>
              </a:rPr>
              <a:t>should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be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smtClean="0">
                <a:solidFill>
                  <a:srgbClr val="00B050"/>
                </a:solidFill>
              </a:rPr>
              <a:t>ACCOUNTABLE</a:t>
            </a:r>
            <a:r>
              <a:rPr lang="hr-HR" dirty="0" smtClean="0">
                <a:solidFill>
                  <a:srgbClr val="0070C0"/>
                </a:solidFill>
              </a:rPr>
              <a:t> to</a:t>
            </a:r>
          </a:p>
          <a:p>
            <a:pPr>
              <a:buFontTx/>
              <a:buChar char="-"/>
            </a:pPr>
            <a:r>
              <a:rPr lang="hr-HR" dirty="0" smtClean="0">
                <a:solidFill>
                  <a:srgbClr val="0070C0"/>
                </a:solidFill>
              </a:rPr>
              <a:t>SUPERIORS</a:t>
            </a:r>
          </a:p>
          <a:p>
            <a:pPr>
              <a:buFontTx/>
              <a:buChar char="-"/>
            </a:pPr>
            <a:r>
              <a:rPr lang="hr-HR" dirty="0" smtClean="0">
                <a:solidFill>
                  <a:srgbClr val="0070C0"/>
                </a:solidFill>
              </a:rPr>
              <a:t>PUBLIC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06969" y="3974123"/>
            <a:ext cx="272562" cy="158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68215" y="4879731"/>
            <a:ext cx="342900" cy="167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7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rgbClr val="7030A0"/>
                </a:solidFill>
              </a:rPr>
              <a:t>Code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of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ethics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992" y="1690688"/>
            <a:ext cx="10515600" cy="4796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 = </a:t>
            </a:r>
            <a:r>
              <a:rPr lang="hr-HR" dirty="0" err="1" smtClean="0"/>
              <a:t>creates</a:t>
            </a:r>
            <a:r>
              <a:rPr lang="hr-HR" dirty="0" smtClean="0"/>
              <a:t> </a:t>
            </a:r>
            <a:r>
              <a:rPr lang="hr-HR" dirty="0" err="1" smtClean="0">
                <a:solidFill>
                  <a:srgbClr val="0070C0"/>
                </a:solidFill>
              </a:rPr>
              <a:t>standards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of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>
                <a:solidFill>
                  <a:srgbClr val="0070C0"/>
                </a:solidFill>
              </a:rPr>
              <a:t>professionalism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co-workers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sector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expect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each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err="1" smtClean="0">
                <a:solidFill>
                  <a:srgbClr val="7030A0"/>
                </a:solidFill>
              </a:rPr>
              <a:t>Strong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code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of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err="1" smtClean="0">
                <a:solidFill>
                  <a:srgbClr val="7030A0"/>
                </a:solidFill>
              </a:rPr>
              <a:t>ethics</a:t>
            </a:r>
            <a:r>
              <a:rPr lang="hr-HR" dirty="0" smtClean="0">
                <a:solidFill>
                  <a:srgbClr val="7030A0"/>
                </a:solidFill>
              </a:rPr>
              <a:t>        </a:t>
            </a:r>
            <a:r>
              <a:rPr lang="hr-HR" dirty="0" err="1" smtClean="0"/>
              <a:t>guidelines</a:t>
            </a:r>
            <a:r>
              <a:rPr lang="hr-HR" dirty="0" smtClean="0"/>
              <a:t> to </a:t>
            </a:r>
            <a:r>
              <a:rPr lang="hr-HR" dirty="0" err="1" smtClean="0"/>
              <a:t>leaders</a:t>
            </a:r>
            <a:r>
              <a:rPr lang="hr-HR" dirty="0" smtClean="0"/>
              <a:t> </a:t>
            </a:r>
            <a:r>
              <a:rPr lang="hr-HR" dirty="0" err="1" smtClean="0"/>
              <a:t>needed</a:t>
            </a:r>
            <a:r>
              <a:rPr lang="hr-HR" dirty="0" smtClean="0"/>
              <a:t> to </a:t>
            </a:r>
            <a:r>
              <a:rPr lang="hr-HR" dirty="0" err="1" smtClean="0"/>
              <a:t>carry</a:t>
            </a:r>
            <a:r>
              <a:rPr lang="hr-HR" dirty="0" smtClean="0"/>
              <a:t> </a:t>
            </a:r>
            <a:r>
              <a:rPr lang="hr-HR" dirty="0" err="1" smtClean="0"/>
              <a:t>out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tasks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inspire</a:t>
            </a:r>
            <a:r>
              <a:rPr lang="hr-HR" dirty="0" smtClean="0"/>
              <a:t> </a:t>
            </a:r>
            <a:r>
              <a:rPr lang="hr-HR" dirty="0" err="1" smtClean="0"/>
              <a:t>employees</a:t>
            </a:r>
            <a:r>
              <a:rPr lang="hr-HR" dirty="0" smtClean="0"/>
              <a:t> to </a:t>
            </a:r>
            <a:r>
              <a:rPr lang="hr-HR" dirty="0" err="1" smtClean="0"/>
              <a:t>enforce</a:t>
            </a:r>
            <a:r>
              <a:rPr lang="hr-HR" dirty="0" smtClean="0"/>
              <a:t> </a:t>
            </a:r>
            <a:r>
              <a:rPr lang="hr-HR" dirty="0" err="1" smtClean="0"/>
              <a:t>laws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professional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equitable</a:t>
            </a:r>
            <a:r>
              <a:rPr lang="hr-HR" dirty="0" smtClean="0"/>
              <a:t> </a:t>
            </a:r>
            <a:r>
              <a:rPr lang="hr-HR" dirty="0" err="1" smtClean="0"/>
              <a:t>manner</a:t>
            </a: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114800" y="3244362"/>
            <a:ext cx="263769" cy="1934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67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365125"/>
            <a:ext cx="10889396" cy="1683483"/>
          </a:xfrm>
        </p:spPr>
        <p:txBody>
          <a:bodyPr>
            <a:normAutofit/>
          </a:bodyPr>
          <a:lstStyle/>
          <a:p>
            <a:r>
              <a:rPr lang="hr-HR" sz="3600" dirty="0" err="1" smtClean="0">
                <a:solidFill>
                  <a:srgbClr val="7030A0"/>
                </a:solidFill>
              </a:rPr>
              <a:t>Qualities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of</a:t>
            </a:r>
            <a:r>
              <a:rPr lang="hr-HR" sz="3600" dirty="0" smtClean="0">
                <a:solidFill>
                  <a:srgbClr val="7030A0"/>
                </a:solidFill>
              </a:rPr>
              <a:t> civil </a:t>
            </a:r>
            <a:r>
              <a:rPr lang="hr-HR" sz="3600" dirty="0" err="1" smtClean="0">
                <a:solidFill>
                  <a:srgbClr val="7030A0"/>
                </a:solidFill>
              </a:rPr>
              <a:t>sevants</a:t>
            </a:r>
            <a:r>
              <a:rPr lang="hr-HR" sz="3600" dirty="0" smtClean="0">
                <a:solidFill>
                  <a:srgbClr val="7030A0"/>
                </a:solidFill>
              </a:rPr>
              <a:t>      </a:t>
            </a:r>
            <a:r>
              <a:rPr lang="hr-HR" sz="3600" dirty="0" err="1" smtClean="0">
                <a:solidFill>
                  <a:srgbClr val="7030A0"/>
                </a:solidFill>
              </a:rPr>
              <a:t>expand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duty-based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ethics</a:t>
            </a:r>
            <a:r>
              <a:rPr lang="hr-HR" sz="3600" dirty="0">
                <a:solidFill>
                  <a:srgbClr val="7030A0"/>
                </a:solidFill>
              </a:rPr>
              <a:t/>
            </a:r>
            <a:br>
              <a:rPr lang="hr-HR" sz="3600" dirty="0">
                <a:solidFill>
                  <a:srgbClr val="7030A0"/>
                </a:solidFill>
              </a:rPr>
            </a:br>
            <a:r>
              <a:rPr lang="hr-HR" sz="3600" dirty="0" smtClean="0">
                <a:solidFill>
                  <a:srgbClr val="7030A0"/>
                </a:solidFill>
              </a:rPr>
              <a:t/>
            </a:r>
            <a:br>
              <a:rPr lang="hr-HR" sz="3600" dirty="0" smtClean="0">
                <a:solidFill>
                  <a:srgbClr val="7030A0"/>
                </a:solidFill>
              </a:rPr>
            </a:br>
            <a:r>
              <a:rPr lang="hr-HR" sz="3600" dirty="0" err="1" smtClean="0">
                <a:solidFill>
                  <a:srgbClr val="7030A0"/>
                </a:solidFill>
              </a:rPr>
              <a:t>Other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dimensions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of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administrative</a:t>
            </a:r>
            <a:r>
              <a:rPr lang="hr-HR" sz="3600" dirty="0" smtClean="0">
                <a:solidFill>
                  <a:srgbClr val="7030A0"/>
                </a:solidFill>
              </a:rPr>
              <a:t> </a:t>
            </a:r>
            <a:r>
              <a:rPr lang="hr-HR" sz="3600" dirty="0" err="1" smtClean="0">
                <a:solidFill>
                  <a:srgbClr val="7030A0"/>
                </a:solidFill>
              </a:rPr>
              <a:t>ethics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5992" y="1681163"/>
            <a:ext cx="5531583" cy="823912"/>
          </a:xfrm>
        </p:spPr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VIRTUES </a:t>
            </a:r>
            <a:r>
              <a:rPr lang="hr-HR" dirty="0" smtClean="0"/>
              <a:t>-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5992" y="2505075"/>
            <a:ext cx="5531583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honest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independent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competent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committed</a:t>
            </a:r>
            <a:r>
              <a:rPr lang="hr-HR" dirty="0" smtClean="0"/>
              <a:t> to </a:t>
            </a:r>
            <a:r>
              <a:rPr lang="hr-HR" dirty="0" err="1" smtClean="0"/>
              <a:t>doing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best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smtClean="0">
                <a:solidFill>
                  <a:srgbClr val="0070C0"/>
                </a:solidFill>
              </a:rPr>
              <a:t>BENEFICIAL CONSEQUENCE </a:t>
            </a:r>
            <a:r>
              <a:rPr lang="hr-HR" dirty="0" smtClean="0"/>
              <a:t>– </a:t>
            </a:r>
            <a:r>
              <a:rPr lang="hr-HR" dirty="0" err="1" smtClean="0"/>
              <a:t>should</a:t>
            </a:r>
            <a:endParaRPr lang="hr-HR" dirty="0" smtClean="0"/>
          </a:p>
          <a:p>
            <a:pPr marL="0" indent="0">
              <a:buNone/>
            </a:pPr>
            <a:r>
              <a:rPr lang="hr-HR" dirty="0" err="1"/>
              <a:t>t</a:t>
            </a:r>
            <a:r>
              <a:rPr lang="hr-HR" dirty="0" err="1" smtClean="0"/>
              <a:t>ry</a:t>
            </a:r>
            <a:r>
              <a:rPr lang="hr-HR" dirty="0" smtClean="0"/>
              <a:t> to </a:t>
            </a:r>
            <a:r>
              <a:rPr lang="hr-HR" dirty="0" err="1" smtClean="0"/>
              <a:t>achieve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greatest</a:t>
            </a:r>
            <a:r>
              <a:rPr lang="hr-HR" dirty="0" smtClean="0"/>
              <a:t> </a:t>
            </a:r>
            <a:r>
              <a:rPr lang="hr-HR" dirty="0" err="1" smtClean="0"/>
              <a:t>good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PRINCIPLES</a:t>
            </a:r>
            <a:r>
              <a:rPr lang="hr-HR" dirty="0" smtClean="0"/>
              <a:t> - </a:t>
            </a:r>
            <a:r>
              <a:rPr lang="hr-HR" dirty="0" err="1" smtClean="0"/>
              <a:t>should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demonstrate</a:t>
            </a:r>
            <a:r>
              <a:rPr lang="hr-HR" dirty="0" smtClean="0"/>
              <a:t> </a:t>
            </a:r>
            <a:r>
              <a:rPr lang="hr-HR" dirty="0" err="1"/>
              <a:t>integrity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treat</a:t>
            </a:r>
            <a:r>
              <a:rPr lang="hr-HR" dirty="0" smtClean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fairly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equally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 smtClean="0"/>
              <a:t>observe</a:t>
            </a:r>
            <a:r>
              <a:rPr lang="hr-HR" dirty="0" smtClean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law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err="1"/>
              <a:t>f</a:t>
            </a:r>
            <a:r>
              <a:rPr lang="hr-HR" dirty="0" err="1" smtClean="0"/>
              <a:t>ollow</a:t>
            </a:r>
            <a:r>
              <a:rPr lang="hr-HR" dirty="0" smtClean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directions</a:t>
            </a:r>
            <a:r>
              <a:rPr lang="hr-HR" dirty="0"/>
              <a:t> set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leaders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organizations</a:t>
            </a:r>
            <a:endParaRPr lang="hr-HR" dirty="0"/>
          </a:p>
          <a:p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064369" y="664552"/>
            <a:ext cx="369277" cy="1582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57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496</Words>
  <Application>Microsoft Office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Unit 15  Administrative Ethics</vt:lpstr>
      <vt:lpstr>Introduction</vt:lpstr>
      <vt:lpstr>PowerPoint Presentation</vt:lpstr>
      <vt:lpstr>Ethics</vt:lpstr>
      <vt:lpstr>Ethics </vt:lpstr>
      <vt:lpstr>Public administration ethics</vt:lpstr>
      <vt:lpstr>Indicators provide the basis for ethical values rooted in duty</vt:lpstr>
      <vt:lpstr>Code of ethics</vt:lpstr>
      <vt:lpstr>Qualities of civil sevants      expand duty-based ethics  Other dimensions of administrative ethics</vt:lpstr>
      <vt:lpstr>Accountability and integrity</vt:lpstr>
      <vt:lpstr>Transparency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Toward a European Administrative Space</dc:title>
  <dc:creator>Admin</dc:creator>
  <cp:lastModifiedBy>Windows User</cp:lastModifiedBy>
  <cp:revision>111</cp:revision>
  <dcterms:created xsi:type="dcterms:W3CDTF">2018-02-24T11:13:03Z</dcterms:created>
  <dcterms:modified xsi:type="dcterms:W3CDTF">2019-11-12T19:54:00Z</dcterms:modified>
</cp:coreProperties>
</file>