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57" r:id="rId4"/>
    <p:sldId id="258" r:id="rId5"/>
    <p:sldId id="272" r:id="rId6"/>
    <p:sldId id="275" r:id="rId7"/>
    <p:sldId id="273" r:id="rId8"/>
    <p:sldId id="260" r:id="rId9"/>
    <p:sldId id="262" r:id="rId10"/>
    <p:sldId id="263" r:id="rId11"/>
    <p:sldId id="264" r:id="rId12"/>
    <p:sldId id="265" r:id="rId13"/>
    <p:sldId id="261" r:id="rId14"/>
    <p:sldId id="277" r:id="rId15"/>
    <p:sldId id="271" r:id="rId16"/>
    <p:sldId id="276" r:id="rId17"/>
    <p:sldId id="267" r:id="rId18"/>
    <p:sldId id="270" r:id="rId19"/>
    <p:sldId id="268" r:id="rId20"/>
    <p:sldId id="266" r:id="rId21"/>
    <p:sldId id="274"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20" d="100"/>
          <a:sy n="120" d="100"/>
        </p:scale>
        <p:origin x="120" y="252"/>
      </p:cViewPr>
      <p:guideLst/>
    </p:cSldViewPr>
  </p:slideViewPr>
  <p:notesTextViewPr>
    <p:cViewPr>
      <p:scale>
        <a:sx n="1" d="1"/>
        <a:sy n="1" d="1"/>
      </p:scale>
      <p:origin x="0" y="0"/>
    </p:cViewPr>
  </p:notesTextViewPr>
  <p:sorterViewPr>
    <p:cViewPr>
      <p:scale>
        <a:sx n="100" d="100"/>
        <a:sy n="100" d="100"/>
      </p:scale>
      <p:origin x="0" y="-19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10/29/2018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10/29/2018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10/29/2018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10/29/2018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10/29/2018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10/29/2018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10/29/2018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10/29/2018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en.wikipedia.org/wiki/Image:Grapevinesnail_01.jp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4994564"/>
          </a:xfrm>
        </p:spPr>
        <p:txBody>
          <a:bodyPr/>
          <a:lstStyle/>
          <a:p>
            <a:pPr algn="ctr"/>
            <a:r>
              <a:rPr lang="hr-HR" dirty="0" err="1" smtClean="0"/>
              <a:t>Unit</a:t>
            </a:r>
            <a:r>
              <a:rPr lang="hr-HR" dirty="0" smtClean="0"/>
              <a:t> 15</a:t>
            </a:r>
            <a:br>
              <a:rPr lang="hr-HR" dirty="0" smtClean="0"/>
            </a:br>
            <a:r>
              <a:rPr lang="hr-HR" dirty="0" err="1" smtClean="0"/>
              <a:t>The</a:t>
            </a:r>
            <a:r>
              <a:rPr lang="hr-HR" dirty="0" smtClean="0"/>
              <a:t> </a:t>
            </a:r>
            <a:r>
              <a:rPr lang="hr-HR" dirty="0" err="1" smtClean="0"/>
              <a:t>Law</a:t>
            </a:r>
            <a:r>
              <a:rPr lang="hr-HR" dirty="0" smtClean="0"/>
              <a:t> </a:t>
            </a:r>
            <a:r>
              <a:rPr lang="hr-HR" dirty="0" err="1" smtClean="0"/>
              <a:t>of</a:t>
            </a:r>
            <a:r>
              <a:rPr lang="hr-HR" dirty="0" smtClean="0"/>
              <a:t> </a:t>
            </a:r>
            <a:r>
              <a:rPr lang="hr-HR" dirty="0" err="1" smtClean="0"/>
              <a:t>Torts</a:t>
            </a:r>
            <a:r>
              <a:rPr lang="hr-HR" dirty="0" smtClean="0"/>
              <a:t/>
            </a:r>
            <a:br>
              <a:rPr lang="hr-HR" dirty="0" smtClean="0"/>
            </a:br>
            <a:r>
              <a:rPr lang="hr-HR" dirty="0" smtClean="0"/>
              <a:t/>
            </a:r>
            <a:br>
              <a:rPr lang="hr-HR" dirty="0" smtClean="0"/>
            </a:br>
            <a:r>
              <a:rPr lang="hr-HR" dirty="0" smtClean="0"/>
              <a:t/>
            </a:r>
            <a:br>
              <a:rPr lang="hr-HR" dirty="0" smtClean="0"/>
            </a:br>
            <a:r>
              <a:rPr lang="hr-HR" sz="1600" dirty="0" smtClean="0"/>
              <a:t>Snježana Husinec, </a:t>
            </a:r>
            <a:r>
              <a:rPr lang="hr-HR" sz="1600" dirty="0" err="1" smtClean="0"/>
              <a:t>PhD</a:t>
            </a:r>
            <a:r>
              <a:rPr lang="hr-HR" sz="1600" dirty="0" smtClean="0"/>
              <a:t/>
            </a:r>
            <a:br>
              <a:rPr lang="hr-HR" sz="1600" dirty="0" smtClean="0"/>
            </a:br>
            <a:r>
              <a:rPr lang="hr-HR" sz="1600" dirty="0" smtClean="0"/>
              <a:t>shusinec@pravo.hr</a:t>
            </a:r>
            <a:endParaRPr lang="en-US" sz="1600" dirty="0"/>
          </a:p>
        </p:txBody>
      </p:sp>
      <p:sp>
        <p:nvSpPr>
          <p:cNvPr id="3" name="Subtitle 2"/>
          <p:cNvSpPr>
            <a:spLocks noGrp="1"/>
          </p:cNvSpPr>
          <p:nvPr>
            <p:ph type="subTitle" idx="1"/>
          </p:nvPr>
        </p:nvSpPr>
        <p:spPr/>
        <p:txBody>
          <a:bodyPr/>
          <a:lstStyle/>
          <a:p>
            <a:endParaRPr lang="hr-HR" dirty="0" smtClean="0"/>
          </a:p>
          <a:p>
            <a:endParaRPr lang="en-US" dirty="0"/>
          </a:p>
        </p:txBody>
      </p:sp>
    </p:spTree>
    <p:extLst>
      <p:ext uri="{BB962C8B-B14F-4D97-AF65-F5344CB8AC3E}">
        <p14:creationId xmlns:p14="http://schemas.microsoft.com/office/powerpoint/2010/main" val="1058149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Negligence</a:t>
            </a:r>
            <a:endParaRPr lang="en-US"/>
          </a:p>
        </p:txBody>
      </p:sp>
      <p:sp>
        <p:nvSpPr>
          <p:cNvPr id="3" name="Content Placeholder 2"/>
          <p:cNvSpPr>
            <a:spLocks noGrp="1"/>
          </p:cNvSpPr>
          <p:nvPr>
            <p:ph idx="1"/>
          </p:nvPr>
        </p:nvSpPr>
        <p:spPr>
          <a:xfrm>
            <a:off x="1645920" y="2052918"/>
            <a:ext cx="8403933" cy="4195481"/>
          </a:xfrm>
        </p:spPr>
        <p:txBody>
          <a:bodyPr/>
          <a:lstStyle/>
          <a:p>
            <a:pPr>
              <a:buFont typeface="Wingdings" panose="05000000000000000000" pitchFamily="2" charset="2"/>
              <a:buChar char="§"/>
            </a:pPr>
            <a:r>
              <a:rPr lang="en-US" altLang="en-US" sz="2400" dirty="0">
                <a:solidFill>
                  <a:srgbClr val="FF0066"/>
                </a:solidFill>
              </a:rPr>
              <a:t>failure</a:t>
            </a:r>
            <a:r>
              <a:rPr lang="en-US" altLang="en-US" sz="2400" dirty="0"/>
              <a:t> to exercise the </a:t>
            </a:r>
            <a:r>
              <a:rPr lang="en-US" altLang="en-US" sz="2400" dirty="0">
                <a:solidFill>
                  <a:schemeClr val="accent1"/>
                </a:solidFill>
              </a:rPr>
              <a:t>care</a:t>
            </a:r>
            <a:r>
              <a:rPr lang="en-US" altLang="en-US" sz="2400" dirty="0"/>
              <a:t> toward </a:t>
            </a:r>
            <a:r>
              <a:rPr lang="en-US" altLang="en-US" sz="2400" dirty="0" err="1" smtClean="0"/>
              <a:t>othe</a:t>
            </a:r>
            <a:r>
              <a:rPr lang="hr-HR" altLang="en-US" sz="2400" dirty="0" err="1" smtClean="0"/>
              <a:t>rs</a:t>
            </a:r>
            <a:r>
              <a:rPr lang="hr-HR" altLang="en-US" sz="2400" dirty="0" smtClean="0"/>
              <a:t> </a:t>
            </a:r>
            <a:r>
              <a:rPr lang="en-US" altLang="en-US" sz="2400" dirty="0" smtClean="0"/>
              <a:t>which </a:t>
            </a:r>
            <a:r>
              <a:rPr lang="en-US" altLang="en-US" sz="2400" dirty="0"/>
              <a:t>a </a:t>
            </a:r>
            <a:r>
              <a:rPr lang="en-US" altLang="en-US" sz="2400" dirty="0">
                <a:solidFill>
                  <a:srgbClr val="FF6600"/>
                </a:solidFill>
              </a:rPr>
              <a:t>reasonable or prudent </a:t>
            </a:r>
            <a:r>
              <a:rPr lang="en-US" altLang="en-US" sz="2400" dirty="0" smtClean="0">
                <a:solidFill>
                  <a:srgbClr val="FF6600"/>
                </a:solidFill>
              </a:rPr>
              <a:t>person</a:t>
            </a:r>
            <a:r>
              <a:rPr lang="hr-HR" altLang="en-US" sz="2400" dirty="0" smtClean="0"/>
              <a:t> </a:t>
            </a:r>
            <a:r>
              <a:rPr lang="en-US" altLang="en-US" sz="2400" dirty="0" smtClean="0"/>
              <a:t>would </a:t>
            </a:r>
            <a:r>
              <a:rPr lang="en-US" altLang="en-US" sz="2400" dirty="0"/>
              <a:t>do in the circumstances, </a:t>
            </a:r>
            <a:r>
              <a:rPr lang="en-US" altLang="en-US" sz="2400" dirty="0" smtClean="0"/>
              <a:t>or </a:t>
            </a:r>
            <a:r>
              <a:rPr lang="en-US" altLang="en-US" sz="2400" dirty="0">
                <a:solidFill>
                  <a:srgbClr val="00FF00"/>
                </a:solidFill>
              </a:rPr>
              <a:t>taking action</a:t>
            </a:r>
            <a:r>
              <a:rPr lang="en-US" altLang="en-US" sz="2400" dirty="0"/>
              <a:t> which such a reasonable person would not</a:t>
            </a:r>
          </a:p>
          <a:p>
            <a:pPr algn="ctr">
              <a:buNone/>
            </a:pPr>
            <a:endParaRPr lang="en-US" altLang="en-US" dirty="0"/>
          </a:p>
          <a:p>
            <a:pPr algn="ctr">
              <a:buNone/>
            </a:pPr>
            <a:endParaRPr lang="en-US" altLang="en-US" dirty="0"/>
          </a:p>
          <a:p>
            <a:pPr algn="ctr">
              <a:buNone/>
            </a:pPr>
            <a:endParaRPr lang="en-US" altLang="en-US" dirty="0"/>
          </a:p>
          <a:p>
            <a:pPr>
              <a:buNone/>
            </a:pPr>
            <a:endParaRPr lang="en-US" altLang="en-US" sz="1400" dirty="0"/>
          </a:p>
          <a:p>
            <a:pPr algn="ctr">
              <a:buNone/>
            </a:pPr>
            <a:r>
              <a:rPr lang="en-US" altLang="en-US" sz="1200" i="1" dirty="0"/>
              <a:t>Donoghue vs. Stevenson (1932)</a:t>
            </a:r>
          </a:p>
          <a:p>
            <a:endParaRPr lang="en-US" dirty="0"/>
          </a:p>
        </p:txBody>
      </p:sp>
      <p:pic>
        <p:nvPicPr>
          <p:cNvPr id="4" name="Picture 5" descr="A decomposed snail in Scotland was the humble beginning of the modern English law of negligence">
            <a:hlinkClick r:id="rId2" tooltip="A decomposed snail in Scotland was the humble beginning of the modern English law of negligenc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136" y="3778443"/>
            <a:ext cx="28575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4812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Elements</a:t>
            </a:r>
            <a:r>
              <a:rPr lang="hr-HR" dirty="0" smtClean="0"/>
              <a:t> </a:t>
            </a:r>
            <a:r>
              <a:rPr lang="hr-HR" dirty="0" err="1" smtClean="0"/>
              <a:t>of</a:t>
            </a:r>
            <a:r>
              <a:rPr lang="hr-HR" dirty="0" smtClean="0"/>
              <a:t> a </a:t>
            </a:r>
            <a:r>
              <a:rPr lang="hr-HR" err="1" smtClean="0"/>
              <a:t>negligence</a:t>
            </a:r>
            <a:r>
              <a:rPr lang="hr-HR" smtClean="0"/>
              <a:t> claim</a:t>
            </a:r>
            <a:endParaRPr lang="en-US"/>
          </a:p>
        </p:txBody>
      </p:sp>
      <p:sp>
        <p:nvSpPr>
          <p:cNvPr id="3" name="Content Placeholder 2"/>
          <p:cNvSpPr>
            <a:spLocks noGrp="1"/>
          </p:cNvSpPr>
          <p:nvPr>
            <p:ph idx="1"/>
          </p:nvPr>
        </p:nvSpPr>
        <p:spPr>
          <a:xfrm>
            <a:off x="1103312" y="1720736"/>
            <a:ext cx="8946541" cy="4527664"/>
          </a:xfrm>
        </p:spPr>
        <p:txBody>
          <a:bodyPr>
            <a:normAutofit lnSpcReduction="10000"/>
          </a:bodyPr>
          <a:lstStyle/>
          <a:p>
            <a:pPr marL="0" indent="0">
              <a:buNone/>
            </a:pPr>
            <a:r>
              <a:rPr lang="hr-HR" altLang="en-US" sz="2800" i="1" dirty="0" err="1" smtClean="0"/>
              <a:t>Liability</a:t>
            </a:r>
            <a:r>
              <a:rPr lang="hr-HR" altLang="en-US" sz="2800" i="1" dirty="0" smtClean="0"/>
              <a:t> </a:t>
            </a:r>
            <a:r>
              <a:rPr lang="hr-HR" altLang="en-US" sz="2800" i="1" dirty="0"/>
              <a:t>for </a:t>
            </a:r>
            <a:r>
              <a:rPr lang="hr-HR" altLang="en-US" sz="2800" i="1" dirty="0" err="1"/>
              <a:t>negligence</a:t>
            </a:r>
            <a:r>
              <a:rPr lang="hr-HR" altLang="en-US" sz="2800" i="1" dirty="0"/>
              <a:t> </a:t>
            </a:r>
            <a:r>
              <a:rPr lang="hr-HR" altLang="en-US" sz="2800" i="1" dirty="0" err="1"/>
              <a:t>can</a:t>
            </a:r>
            <a:r>
              <a:rPr lang="hr-HR" altLang="en-US" sz="2800" i="1" dirty="0"/>
              <a:t> </a:t>
            </a:r>
            <a:r>
              <a:rPr lang="hr-HR" altLang="en-US" sz="2800" i="1" dirty="0" err="1"/>
              <a:t>be</a:t>
            </a:r>
            <a:r>
              <a:rPr lang="hr-HR" altLang="en-US" sz="2800" i="1" dirty="0"/>
              <a:t> </a:t>
            </a:r>
            <a:r>
              <a:rPr lang="hr-HR" altLang="en-US" sz="2800" i="1" dirty="0" err="1"/>
              <a:t>proved</a:t>
            </a:r>
            <a:r>
              <a:rPr lang="hr-HR" altLang="en-US" sz="2800" i="1" dirty="0"/>
              <a:t> </a:t>
            </a:r>
            <a:r>
              <a:rPr lang="hr-HR" altLang="en-US" sz="2800" i="1" dirty="0" err="1"/>
              <a:t>only</a:t>
            </a:r>
            <a:r>
              <a:rPr lang="hr-HR" altLang="en-US" sz="2800" i="1" dirty="0"/>
              <a:t> </a:t>
            </a:r>
            <a:r>
              <a:rPr lang="hr-HR" altLang="en-US" sz="2800" i="1" dirty="0" err="1"/>
              <a:t>if</a:t>
            </a:r>
            <a:r>
              <a:rPr lang="hr-HR" altLang="en-US" sz="2800" i="1" dirty="0"/>
              <a:t> the </a:t>
            </a:r>
            <a:r>
              <a:rPr lang="hr-HR" altLang="en-US" sz="2800" i="1" dirty="0" err="1" smtClean="0"/>
              <a:t>following</a:t>
            </a:r>
            <a:r>
              <a:rPr lang="hr-HR" altLang="en-US" sz="2800" i="1" dirty="0" smtClean="0"/>
              <a:t> </a:t>
            </a:r>
            <a:r>
              <a:rPr lang="hr-HR" altLang="en-US" sz="2800" i="1" dirty="0" err="1"/>
              <a:t>elements</a:t>
            </a:r>
            <a:r>
              <a:rPr lang="hr-HR" altLang="en-US" sz="2800" i="1" dirty="0"/>
              <a:t> are </a:t>
            </a:r>
            <a:r>
              <a:rPr lang="hr-HR" altLang="en-US" sz="2800" i="1" dirty="0" err="1" smtClean="0"/>
              <a:t>identified</a:t>
            </a:r>
            <a:r>
              <a:rPr lang="hr-HR" altLang="en-US" sz="2800" i="1" dirty="0" smtClean="0"/>
              <a:t>:</a:t>
            </a:r>
          </a:p>
          <a:p>
            <a:pPr marL="0" indent="0">
              <a:buNone/>
            </a:pPr>
            <a:endParaRPr lang="en-US" altLang="en-US" sz="2800" dirty="0"/>
          </a:p>
          <a:p>
            <a:pPr marL="552450" indent="-552450">
              <a:buFont typeface="Wingdings" panose="05000000000000000000" pitchFamily="2" charset="2"/>
              <a:buAutoNum type="alphaUcParenR"/>
            </a:pPr>
            <a:r>
              <a:rPr lang="en-US" altLang="en-US" sz="2800" dirty="0" smtClean="0">
                <a:solidFill>
                  <a:srgbClr val="00CC66"/>
                </a:solidFill>
              </a:rPr>
              <a:t>Duty </a:t>
            </a:r>
            <a:r>
              <a:rPr lang="en-US" altLang="en-US" sz="2800" dirty="0">
                <a:solidFill>
                  <a:srgbClr val="00CC66"/>
                </a:solidFill>
              </a:rPr>
              <a:t>of care</a:t>
            </a:r>
            <a:r>
              <a:rPr lang="en-US" altLang="en-US" sz="2800" dirty="0"/>
              <a:t> (towards a plaintiff/claimant)</a:t>
            </a:r>
          </a:p>
          <a:p>
            <a:pPr marL="552450" indent="-552450">
              <a:buFont typeface="Wingdings" panose="05000000000000000000" pitchFamily="2" charset="2"/>
              <a:buAutoNum type="alphaUcParenR"/>
            </a:pPr>
            <a:r>
              <a:rPr lang="en-US" altLang="en-US" sz="2800" dirty="0">
                <a:solidFill>
                  <a:srgbClr val="FF6600"/>
                </a:solidFill>
              </a:rPr>
              <a:t>Breach of duty</a:t>
            </a:r>
            <a:r>
              <a:rPr lang="en-US" altLang="en-US" sz="2800" dirty="0"/>
              <a:t> (on the part of the defendant)</a:t>
            </a:r>
          </a:p>
          <a:p>
            <a:pPr marL="552450" indent="-552450">
              <a:buFont typeface="Wingdings" panose="05000000000000000000" pitchFamily="2" charset="2"/>
              <a:buAutoNum type="alphaUcParenR"/>
            </a:pPr>
            <a:r>
              <a:rPr lang="en-US" altLang="en-US" sz="2800" dirty="0">
                <a:solidFill>
                  <a:schemeClr val="accent1"/>
                </a:solidFill>
              </a:rPr>
              <a:t>Causation</a:t>
            </a:r>
            <a:r>
              <a:rPr lang="en-US" altLang="en-US" sz="2800" dirty="0"/>
              <a:t> (cause and effect connection between the breach and the harm)</a:t>
            </a:r>
          </a:p>
          <a:p>
            <a:pPr marL="552450" indent="-552450">
              <a:buFont typeface="Wingdings" panose="05000000000000000000" pitchFamily="2" charset="2"/>
              <a:buAutoNum type="alphaUcParenR"/>
            </a:pPr>
            <a:r>
              <a:rPr lang="en-US" altLang="en-US" sz="2800" dirty="0">
                <a:solidFill>
                  <a:srgbClr val="FF0066"/>
                </a:solidFill>
              </a:rPr>
              <a:t>Damage</a:t>
            </a:r>
            <a:r>
              <a:rPr lang="en-US" altLang="en-US" sz="2800" dirty="0"/>
              <a:t> (injury or harm as a consequence of the breach</a:t>
            </a:r>
            <a:r>
              <a:rPr lang="en-US" altLang="en-US" sz="2800" dirty="0" smtClean="0"/>
              <a:t>)</a:t>
            </a:r>
            <a:endParaRPr lang="hr-HR" altLang="en-US" sz="2800" dirty="0" smtClean="0"/>
          </a:p>
          <a:p>
            <a:pPr marL="0" indent="0">
              <a:buNone/>
            </a:pPr>
            <a:endParaRPr lang="en-US" dirty="0"/>
          </a:p>
        </p:txBody>
      </p:sp>
    </p:spTree>
    <p:extLst>
      <p:ext uri="{BB962C8B-B14F-4D97-AF65-F5344CB8AC3E}">
        <p14:creationId xmlns:p14="http://schemas.microsoft.com/office/powerpoint/2010/main" val="3814090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400" b="1" dirty="0" err="1">
                <a:solidFill>
                  <a:schemeClr val="tx1"/>
                </a:solidFill>
              </a:rPr>
              <a:t>The</a:t>
            </a:r>
            <a:r>
              <a:rPr lang="hr-HR" sz="4400" b="1" dirty="0">
                <a:solidFill>
                  <a:schemeClr val="tx1"/>
                </a:solidFill>
              </a:rPr>
              <a:t> ‘</a:t>
            </a:r>
            <a:r>
              <a:rPr lang="hr-HR" sz="4400" b="1" dirty="0" err="1">
                <a:solidFill>
                  <a:schemeClr val="tx1"/>
                </a:solidFill>
              </a:rPr>
              <a:t>neighbour</a:t>
            </a:r>
            <a:r>
              <a:rPr lang="hr-HR" sz="4400" b="1" dirty="0">
                <a:solidFill>
                  <a:schemeClr val="tx1"/>
                </a:solidFill>
              </a:rPr>
              <a:t> </a:t>
            </a:r>
            <a:r>
              <a:rPr lang="hr-HR" sz="4400" b="1" dirty="0" err="1">
                <a:solidFill>
                  <a:schemeClr val="tx1"/>
                </a:solidFill>
              </a:rPr>
              <a:t>principle</a:t>
            </a:r>
            <a:r>
              <a:rPr lang="hr-HR" sz="4400" b="1" dirty="0">
                <a:solidFill>
                  <a:schemeClr val="tx1"/>
                </a:solidFill>
              </a:rPr>
              <a:t>’ </a:t>
            </a:r>
            <a:endParaRPr lang="en-US" dirty="0"/>
          </a:p>
        </p:txBody>
      </p:sp>
      <p:sp>
        <p:nvSpPr>
          <p:cNvPr id="3" name="Content Placeholder 2"/>
          <p:cNvSpPr>
            <a:spLocks noGrp="1"/>
          </p:cNvSpPr>
          <p:nvPr>
            <p:ph idx="1"/>
          </p:nvPr>
        </p:nvSpPr>
        <p:spPr/>
        <p:txBody>
          <a:bodyPr/>
          <a:lstStyle/>
          <a:p>
            <a:r>
              <a:rPr lang="hr-HR" altLang="en-US" dirty="0"/>
              <a:t>Lord </a:t>
            </a:r>
            <a:r>
              <a:rPr lang="hr-HR" altLang="en-US" dirty="0" err="1"/>
              <a:t>Atkin</a:t>
            </a:r>
            <a:r>
              <a:rPr lang="hr-HR" altLang="en-US" dirty="0"/>
              <a:t> </a:t>
            </a:r>
            <a:r>
              <a:rPr lang="hr-HR" altLang="en-US" dirty="0" err="1"/>
              <a:t>in</a:t>
            </a:r>
            <a:r>
              <a:rPr lang="hr-HR" altLang="en-US" dirty="0"/>
              <a:t> </a:t>
            </a:r>
            <a:r>
              <a:rPr lang="hr-HR" altLang="en-US" dirty="0" err="1"/>
              <a:t>Donoghue</a:t>
            </a:r>
            <a:r>
              <a:rPr lang="hr-HR" altLang="en-US" dirty="0"/>
              <a:t> v. </a:t>
            </a:r>
            <a:r>
              <a:rPr lang="hr-HR" altLang="en-US" dirty="0" err="1"/>
              <a:t>Stevenson</a:t>
            </a:r>
            <a:r>
              <a:rPr lang="hr-HR" altLang="en-US" dirty="0"/>
              <a:t> (1932) </a:t>
            </a:r>
            <a:r>
              <a:rPr lang="hr-HR" altLang="en-US" dirty="0" err="1"/>
              <a:t>said</a:t>
            </a:r>
            <a:r>
              <a:rPr lang="hr-HR" altLang="en-US" dirty="0"/>
              <a:t>:</a:t>
            </a:r>
          </a:p>
          <a:p>
            <a:pPr marL="0" indent="0">
              <a:buNone/>
            </a:pPr>
            <a:r>
              <a:rPr lang="hr-HR" altLang="en-US" dirty="0"/>
              <a:t/>
            </a:r>
            <a:br>
              <a:rPr lang="hr-HR" altLang="en-US" dirty="0"/>
            </a:br>
            <a:r>
              <a:rPr lang="en-US" altLang="en-US" i="1" dirty="0"/>
              <a:t>``You must take reasonable care to avoid acts or omissions which you can reasonably foresee would be likely to injure your </a:t>
            </a:r>
            <a:r>
              <a:rPr lang="en-US" altLang="en-US" i="1" dirty="0" err="1"/>
              <a:t>neighbour</a:t>
            </a:r>
            <a:r>
              <a:rPr lang="en-US" altLang="en-US" i="1" dirty="0"/>
              <a:t>. Who, then, in law is my </a:t>
            </a:r>
            <a:r>
              <a:rPr lang="en-US" altLang="en-US" i="1" dirty="0" err="1"/>
              <a:t>neighbour</a:t>
            </a:r>
            <a:r>
              <a:rPr lang="en-US" altLang="en-US" i="1" dirty="0"/>
              <a:t>? The answer seems to be - persons who are so closely and directly affected by my act that I ought reasonably to have them in contemplation as being so affected when I am directing my mind to the acts or omissions which are called in question.'‘</a:t>
            </a:r>
          </a:p>
          <a:p>
            <a:endParaRPr lang="en-US" dirty="0"/>
          </a:p>
        </p:txBody>
      </p:sp>
    </p:spTree>
    <p:extLst>
      <p:ext uri="{BB962C8B-B14F-4D97-AF65-F5344CB8AC3E}">
        <p14:creationId xmlns:p14="http://schemas.microsoft.com/office/powerpoint/2010/main" val="2530850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400" dirty="0" err="1" smtClean="0"/>
              <a:t>Breach</a:t>
            </a:r>
            <a:r>
              <a:rPr lang="hr-HR" sz="4400" dirty="0" smtClean="0"/>
              <a:t> </a:t>
            </a:r>
            <a:r>
              <a:rPr lang="hr-HR" sz="4400" dirty="0" err="1" smtClean="0"/>
              <a:t>of</a:t>
            </a:r>
            <a:r>
              <a:rPr lang="hr-HR" sz="4400" dirty="0" smtClean="0"/>
              <a:t> </a:t>
            </a:r>
            <a:r>
              <a:rPr lang="hr-HR" sz="4400" dirty="0" err="1" smtClean="0"/>
              <a:t>duty</a:t>
            </a:r>
            <a:r>
              <a:rPr lang="hr-HR" sz="4400" dirty="0" smtClean="0"/>
              <a:t> </a:t>
            </a:r>
            <a:r>
              <a:rPr lang="hr-HR" sz="4400" dirty="0" err="1" smtClean="0"/>
              <a:t>of</a:t>
            </a:r>
            <a:r>
              <a:rPr lang="hr-HR" sz="4400" dirty="0" smtClean="0"/>
              <a:t> care</a:t>
            </a:r>
            <a:r>
              <a:rPr lang="hr-HR" dirty="0" smtClean="0"/>
              <a:t/>
            </a:r>
            <a:br>
              <a:rPr lang="hr-HR" dirty="0" smtClean="0"/>
            </a:br>
            <a:r>
              <a:rPr lang="hr-HR" dirty="0" smtClean="0"/>
              <a:t/>
            </a:r>
            <a:br>
              <a:rPr lang="hr-HR" dirty="0" smtClean="0"/>
            </a:br>
            <a:r>
              <a:rPr lang="hr-HR" sz="2400" dirty="0" err="1" smtClean="0"/>
              <a:t>Read</a:t>
            </a:r>
            <a:r>
              <a:rPr lang="hr-HR" sz="2400" dirty="0" smtClean="0"/>
              <a:t> </a:t>
            </a:r>
            <a:r>
              <a:rPr lang="hr-HR" sz="2400" dirty="0" err="1" smtClean="0"/>
              <a:t>the</a:t>
            </a:r>
            <a:r>
              <a:rPr lang="hr-HR" sz="2400" dirty="0" smtClean="0"/>
              <a:t> </a:t>
            </a:r>
            <a:r>
              <a:rPr lang="hr-HR" sz="2400" dirty="0" err="1" smtClean="0"/>
              <a:t>text</a:t>
            </a:r>
            <a:r>
              <a:rPr lang="hr-HR" sz="2400" dirty="0" smtClean="0"/>
              <a:t> </a:t>
            </a:r>
            <a:r>
              <a:rPr lang="hr-HR" sz="2400" dirty="0" err="1" smtClean="0"/>
              <a:t>and</a:t>
            </a:r>
            <a:r>
              <a:rPr lang="hr-HR" sz="2400" dirty="0" smtClean="0"/>
              <a:t>:</a:t>
            </a:r>
            <a:endParaRPr lang="en-US" sz="2400" dirty="0"/>
          </a:p>
        </p:txBody>
      </p:sp>
      <p:sp>
        <p:nvSpPr>
          <p:cNvPr id="3" name="Content Placeholder 2"/>
          <p:cNvSpPr>
            <a:spLocks noGrp="1"/>
          </p:cNvSpPr>
          <p:nvPr>
            <p:ph idx="1"/>
          </p:nvPr>
        </p:nvSpPr>
        <p:spPr/>
        <p:txBody>
          <a:bodyPr/>
          <a:lstStyle/>
          <a:p>
            <a:pPr marL="0" indent="0">
              <a:buNone/>
            </a:pPr>
            <a:endParaRPr lang="hr-HR" dirty="0" smtClean="0">
              <a:solidFill>
                <a:srgbClr val="FFC000"/>
              </a:solidFill>
            </a:endParaRPr>
          </a:p>
          <a:p>
            <a:pPr marL="0" indent="0">
              <a:buNone/>
            </a:pPr>
            <a:r>
              <a:rPr lang="hr-HR" dirty="0" smtClean="0">
                <a:solidFill>
                  <a:srgbClr val="FFC000"/>
                </a:solidFill>
              </a:rPr>
              <a:t>A) do ex. III on p. 149-150.</a:t>
            </a:r>
          </a:p>
          <a:p>
            <a:pPr marL="0" indent="0">
              <a:buNone/>
            </a:pPr>
            <a:r>
              <a:rPr lang="hr-HR" dirty="0" smtClean="0">
                <a:solidFill>
                  <a:srgbClr val="FFC000"/>
                </a:solidFill>
              </a:rPr>
              <a:t>B) </a:t>
            </a:r>
            <a:r>
              <a:rPr lang="hr-HR" dirty="0" err="1" smtClean="0">
                <a:solidFill>
                  <a:srgbClr val="FFC000"/>
                </a:solidFill>
              </a:rPr>
              <a:t>Explain</a:t>
            </a:r>
            <a:r>
              <a:rPr lang="hr-HR" dirty="0" smtClean="0">
                <a:solidFill>
                  <a:srgbClr val="FFC000"/>
                </a:solidFill>
              </a:rPr>
              <a:t> </a:t>
            </a:r>
            <a:r>
              <a:rPr lang="hr-HR" dirty="0" err="1" smtClean="0">
                <a:solidFill>
                  <a:srgbClr val="FFC000"/>
                </a:solidFill>
              </a:rPr>
              <a:t>the</a:t>
            </a:r>
            <a:r>
              <a:rPr lang="hr-HR" dirty="0" smtClean="0">
                <a:solidFill>
                  <a:srgbClr val="FFC000"/>
                </a:solidFill>
              </a:rPr>
              <a:t> </a:t>
            </a:r>
            <a:r>
              <a:rPr lang="hr-HR" dirty="0" err="1" smtClean="0">
                <a:solidFill>
                  <a:srgbClr val="FFC000"/>
                </a:solidFill>
              </a:rPr>
              <a:t>following</a:t>
            </a:r>
            <a:r>
              <a:rPr lang="hr-HR" dirty="0" smtClean="0">
                <a:solidFill>
                  <a:srgbClr val="FFC000"/>
                </a:solidFill>
              </a:rPr>
              <a:t> </a:t>
            </a:r>
            <a:r>
              <a:rPr lang="hr-HR" dirty="0" err="1" smtClean="0">
                <a:solidFill>
                  <a:srgbClr val="FFC000"/>
                </a:solidFill>
              </a:rPr>
              <a:t>terms</a:t>
            </a:r>
            <a:r>
              <a:rPr lang="hr-HR" dirty="0" smtClean="0">
                <a:solidFill>
                  <a:srgbClr val="FFC000"/>
                </a:solidFill>
              </a:rPr>
              <a:t>:</a:t>
            </a:r>
          </a:p>
          <a:p>
            <a:pPr marL="457200" indent="-457200">
              <a:buAutoNum type="arabicPeriod"/>
            </a:pPr>
            <a:r>
              <a:rPr lang="hr-HR" sz="2400" dirty="0" smtClean="0"/>
              <a:t>Duty </a:t>
            </a:r>
            <a:r>
              <a:rPr lang="hr-HR" sz="2400" dirty="0" err="1" smtClean="0"/>
              <a:t>of</a:t>
            </a:r>
            <a:r>
              <a:rPr lang="hr-HR" sz="2400" dirty="0" smtClean="0"/>
              <a:t> care</a:t>
            </a:r>
          </a:p>
          <a:p>
            <a:pPr marL="457200" indent="-457200">
              <a:buAutoNum type="arabicPeriod"/>
            </a:pPr>
            <a:r>
              <a:rPr lang="hr-HR" sz="2400" dirty="0" err="1" smtClean="0"/>
              <a:t>Breach</a:t>
            </a:r>
            <a:r>
              <a:rPr lang="hr-HR" sz="2400" dirty="0" smtClean="0"/>
              <a:t> </a:t>
            </a:r>
            <a:r>
              <a:rPr lang="hr-HR" sz="2400" dirty="0" err="1" smtClean="0"/>
              <a:t>of</a:t>
            </a:r>
            <a:r>
              <a:rPr lang="hr-HR" sz="2400" dirty="0" smtClean="0"/>
              <a:t> </a:t>
            </a:r>
            <a:r>
              <a:rPr lang="hr-HR" sz="2400" dirty="0" err="1" smtClean="0"/>
              <a:t>duty</a:t>
            </a:r>
            <a:r>
              <a:rPr lang="hr-HR" sz="2400" dirty="0" smtClean="0"/>
              <a:t> </a:t>
            </a:r>
            <a:r>
              <a:rPr lang="hr-HR" sz="2400" dirty="0" err="1" smtClean="0"/>
              <a:t>of</a:t>
            </a:r>
            <a:r>
              <a:rPr lang="hr-HR" sz="2400" dirty="0" smtClean="0"/>
              <a:t> care</a:t>
            </a:r>
          </a:p>
          <a:p>
            <a:pPr marL="457200" indent="-457200">
              <a:buAutoNum type="arabicPeriod"/>
            </a:pPr>
            <a:r>
              <a:rPr lang="hr-HR" sz="2400" dirty="0" smtClean="0"/>
              <a:t>Standard </a:t>
            </a:r>
            <a:r>
              <a:rPr lang="hr-HR" sz="2400" dirty="0" err="1" smtClean="0"/>
              <a:t>of</a:t>
            </a:r>
            <a:r>
              <a:rPr lang="hr-HR" sz="2400" dirty="0" smtClean="0"/>
              <a:t> care </a:t>
            </a:r>
          </a:p>
          <a:p>
            <a:pPr marL="457200" indent="-457200">
              <a:buAutoNum type="arabicPeriod"/>
            </a:pPr>
            <a:r>
              <a:rPr lang="hr-HR" sz="2400" dirty="0" err="1" smtClean="0"/>
              <a:t>Reasonable</a:t>
            </a:r>
            <a:r>
              <a:rPr lang="hr-HR" sz="2400" dirty="0" smtClean="0"/>
              <a:t> </a:t>
            </a:r>
            <a:r>
              <a:rPr lang="hr-HR" sz="2400" dirty="0" err="1" smtClean="0"/>
              <a:t>forseeability</a:t>
            </a:r>
            <a:r>
              <a:rPr lang="hr-HR" sz="2400" dirty="0" smtClean="0"/>
              <a:t> </a:t>
            </a:r>
            <a:r>
              <a:rPr lang="hr-HR" sz="2400" dirty="0" err="1" smtClean="0"/>
              <a:t>of</a:t>
            </a:r>
            <a:r>
              <a:rPr lang="hr-HR" sz="2400" dirty="0" smtClean="0"/>
              <a:t> </a:t>
            </a:r>
            <a:r>
              <a:rPr lang="hr-HR" sz="2400" dirty="0" err="1" smtClean="0"/>
              <a:t>harm</a:t>
            </a:r>
            <a:endParaRPr lang="hr-HR" sz="2400" dirty="0" smtClean="0"/>
          </a:p>
          <a:p>
            <a:pPr marL="457200" indent="-457200">
              <a:buAutoNum type="arabicPeriod"/>
            </a:pPr>
            <a:endParaRPr lang="hr-HR" sz="2400" dirty="0"/>
          </a:p>
          <a:p>
            <a:pPr marL="0" indent="0">
              <a:buNone/>
            </a:pPr>
            <a:endParaRPr lang="en-US" sz="2400" dirty="0"/>
          </a:p>
        </p:txBody>
      </p:sp>
      <p:graphicFrame>
        <p:nvGraphicFramePr>
          <p:cNvPr id="5" name="Object 5"/>
          <p:cNvGraphicFramePr>
            <a:graphicFrameLocks noGrp="1" noChangeAspect="1"/>
          </p:cNvGraphicFramePr>
          <p:nvPr>
            <p:ph sz="half" idx="4294967295"/>
            <p:extLst>
              <p:ext uri="{D42A27DB-BD31-4B8C-83A1-F6EECF244321}">
                <p14:modId xmlns:p14="http://schemas.microsoft.com/office/powerpoint/2010/main" val="394987335"/>
              </p:ext>
            </p:extLst>
          </p:nvPr>
        </p:nvGraphicFramePr>
        <p:xfrm>
          <a:off x="8526463" y="1709738"/>
          <a:ext cx="3665537" cy="4262437"/>
        </p:xfrm>
        <a:graphic>
          <a:graphicData uri="http://schemas.openxmlformats.org/presentationml/2006/ole">
            <mc:AlternateContent xmlns:mc="http://schemas.openxmlformats.org/markup-compatibility/2006">
              <mc:Choice xmlns:v="urn:schemas-microsoft-com:vml" Requires="v">
                <p:oleObj spid="_x0000_s1054" name="Photo Editor Photo" r:id="rId3" imgW="3277057" imgH="3809524" progId="MSPhotoEd.3">
                  <p:embed/>
                </p:oleObj>
              </mc:Choice>
              <mc:Fallback>
                <p:oleObj name="Photo Editor Photo" r:id="rId3" imgW="3277057" imgH="3809524" progId="MSPhotoEd.3">
                  <p:embed/>
                  <p:pic>
                    <p:nvPicPr>
                      <p:cNvPr id="5"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6463" y="1709738"/>
                        <a:ext cx="3665537" cy="426243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669763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Standard </a:t>
            </a:r>
            <a:r>
              <a:rPr lang="hr-HR" dirty="0" err="1" smtClean="0"/>
              <a:t>of</a:t>
            </a:r>
            <a:r>
              <a:rPr lang="hr-HR" dirty="0" smtClean="0"/>
              <a:t> care</a:t>
            </a:r>
            <a:endParaRPr lang="en-US" dirty="0"/>
          </a:p>
        </p:txBody>
      </p:sp>
      <p:sp>
        <p:nvSpPr>
          <p:cNvPr id="3" name="Content Placeholder 2"/>
          <p:cNvSpPr>
            <a:spLocks noGrp="1"/>
          </p:cNvSpPr>
          <p:nvPr>
            <p:ph idx="1"/>
          </p:nvPr>
        </p:nvSpPr>
        <p:spPr>
          <a:xfrm>
            <a:off x="1103312" y="1529542"/>
            <a:ext cx="9578543" cy="4718857"/>
          </a:xfrm>
        </p:spPr>
        <p:txBody>
          <a:bodyPr>
            <a:normAutofit/>
          </a:bodyPr>
          <a:lstStyle/>
          <a:p>
            <a:r>
              <a:rPr lang="hr-HR" sz="2400" dirty="0" err="1" smtClean="0">
                <a:solidFill>
                  <a:srgbClr val="FFFF00"/>
                </a:solidFill>
              </a:rPr>
              <a:t>What</a:t>
            </a:r>
            <a:r>
              <a:rPr lang="hr-HR" sz="2400" dirty="0" smtClean="0">
                <a:solidFill>
                  <a:srgbClr val="FFFF00"/>
                </a:solidFill>
              </a:rPr>
              <a:t> </a:t>
            </a:r>
            <a:r>
              <a:rPr lang="hr-HR" sz="2400" dirty="0" err="1" smtClean="0">
                <a:solidFill>
                  <a:srgbClr val="FFFF00"/>
                </a:solidFill>
              </a:rPr>
              <a:t>provides</a:t>
            </a:r>
            <a:r>
              <a:rPr lang="hr-HR" sz="2400" dirty="0" smtClean="0">
                <a:solidFill>
                  <a:srgbClr val="FFFF00"/>
                </a:solidFill>
              </a:rPr>
              <a:t> a standard </a:t>
            </a:r>
            <a:r>
              <a:rPr lang="hr-HR" sz="2400" dirty="0" err="1" smtClean="0">
                <a:solidFill>
                  <a:srgbClr val="FFFF00"/>
                </a:solidFill>
              </a:rPr>
              <a:t>of</a:t>
            </a:r>
            <a:r>
              <a:rPr lang="hr-HR" sz="2400" dirty="0" smtClean="0">
                <a:solidFill>
                  <a:srgbClr val="FFFF00"/>
                </a:solidFill>
              </a:rPr>
              <a:t> care </a:t>
            </a:r>
            <a:r>
              <a:rPr lang="hr-HR" sz="2400" dirty="0" err="1" smtClean="0">
                <a:solidFill>
                  <a:srgbClr val="FFFF00"/>
                </a:solidFill>
              </a:rPr>
              <a:t>by</a:t>
            </a:r>
            <a:r>
              <a:rPr lang="hr-HR" sz="2400" dirty="0" smtClean="0">
                <a:solidFill>
                  <a:srgbClr val="FFFF00"/>
                </a:solidFill>
              </a:rPr>
              <a:t> </a:t>
            </a:r>
            <a:r>
              <a:rPr lang="hr-HR" sz="2400" dirty="0" err="1" smtClean="0">
                <a:solidFill>
                  <a:srgbClr val="FFFF00"/>
                </a:solidFill>
              </a:rPr>
              <a:t>which</a:t>
            </a:r>
            <a:r>
              <a:rPr lang="hr-HR" sz="2400" dirty="0" smtClean="0">
                <a:solidFill>
                  <a:srgbClr val="FFFF00"/>
                </a:solidFill>
              </a:rPr>
              <a:t> a </a:t>
            </a:r>
            <a:r>
              <a:rPr lang="hr-HR" sz="2400" dirty="0" err="1" smtClean="0">
                <a:solidFill>
                  <a:srgbClr val="FFFF00"/>
                </a:solidFill>
              </a:rPr>
              <a:t>person’s</a:t>
            </a:r>
            <a:r>
              <a:rPr lang="hr-HR" sz="2400" dirty="0" smtClean="0">
                <a:solidFill>
                  <a:srgbClr val="FFFF00"/>
                </a:solidFill>
              </a:rPr>
              <a:t> </a:t>
            </a:r>
            <a:r>
              <a:rPr lang="hr-HR" sz="2400" dirty="0" err="1" smtClean="0">
                <a:solidFill>
                  <a:srgbClr val="FFFF00"/>
                </a:solidFill>
              </a:rPr>
              <a:t>conduct</a:t>
            </a:r>
            <a:r>
              <a:rPr lang="hr-HR" sz="2400" dirty="0" smtClean="0">
                <a:solidFill>
                  <a:srgbClr val="FFFF00"/>
                </a:solidFill>
              </a:rPr>
              <a:t> </a:t>
            </a:r>
            <a:r>
              <a:rPr lang="hr-HR" sz="2400" dirty="0" err="1" smtClean="0">
                <a:solidFill>
                  <a:srgbClr val="FFFF00"/>
                </a:solidFill>
              </a:rPr>
              <a:t>is</a:t>
            </a:r>
            <a:r>
              <a:rPr lang="hr-HR" sz="2400" dirty="0" smtClean="0">
                <a:solidFill>
                  <a:srgbClr val="FFFF00"/>
                </a:solidFill>
              </a:rPr>
              <a:t> </a:t>
            </a:r>
            <a:r>
              <a:rPr lang="hr-HR" sz="2400" dirty="0" err="1" smtClean="0">
                <a:solidFill>
                  <a:srgbClr val="FFFF00"/>
                </a:solidFill>
              </a:rPr>
              <a:t>judged</a:t>
            </a:r>
            <a:r>
              <a:rPr lang="hr-HR" sz="2400" dirty="0" smtClean="0">
                <a:solidFill>
                  <a:srgbClr val="FFFF00"/>
                </a:solidFill>
              </a:rPr>
              <a:t>?</a:t>
            </a:r>
          </a:p>
          <a:p>
            <a:endParaRPr lang="hr-HR" sz="2400" dirty="0"/>
          </a:p>
          <a:p>
            <a:pPr marL="0" indent="0">
              <a:buNone/>
            </a:pPr>
            <a:r>
              <a:rPr lang="hr-HR" sz="2400" dirty="0" smtClean="0"/>
              <a:t>= the standard </a:t>
            </a:r>
            <a:r>
              <a:rPr lang="hr-HR" sz="2400" dirty="0" err="1" smtClean="0"/>
              <a:t>of</a:t>
            </a:r>
            <a:r>
              <a:rPr lang="hr-HR" sz="2400" dirty="0" smtClean="0"/>
              <a:t> care </a:t>
            </a:r>
            <a:r>
              <a:rPr lang="hr-HR" sz="2400" dirty="0" err="1" smtClean="0"/>
              <a:t>that</a:t>
            </a:r>
            <a:r>
              <a:rPr lang="hr-HR" sz="2400" dirty="0" smtClean="0"/>
              <a:t> must </a:t>
            </a:r>
            <a:r>
              <a:rPr lang="hr-HR" sz="2400" dirty="0" err="1" smtClean="0"/>
              <a:t>be</a:t>
            </a:r>
            <a:r>
              <a:rPr lang="hr-HR" sz="2400" dirty="0" smtClean="0"/>
              <a:t> </a:t>
            </a:r>
            <a:r>
              <a:rPr lang="hr-HR" sz="2400" dirty="0" err="1" smtClean="0"/>
              <a:t>exercised</a:t>
            </a:r>
            <a:r>
              <a:rPr lang="hr-HR" sz="2400" dirty="0" smtClean="0"/>
              <a:t> </a:t>
            </a:r>
            <a:r>
              <a:rPr lang="hr-HR" sz="2400" dirty="0" err="1" smtClean="0"/>
              <a:t>is</a:t>
            </a:r>
            <a:r>
              <a:rPr lang="hr-HR" sz="2400" dirty="0" smtClean="0"/>
              <a:t> </a:t>
            </a:r>
            <a:r>
              <a:rPr lang="hr-HR" sz="2400" dirty="0" err="1" smtClean="0"/>
              <a:t>that</a:t>
            </a:r>
            <a:r>
              <a:rPr lang="hr-HR" sz="2400" dirty="0" smtClean="0"/>
              <a:t> </a:t>
            </a:r>
            <a:r>
              <a:rPr lang="hr-HR" sz="2400" dirty="0" err="1" smtClean="0"/>
              <a:t>which</a:t>
            </a:r>
            <a:r>
              <a:rPr lang="hr-HR" sz="2400" dirty="0" smtClean="0"/>
              <a:t> </a:t>
            </a:r>
            <a:r>
              <a:rPr lang="hr-HR" sz="2400" dirty="0" smtClean="0">
                <a:solidFill>
                  <a:srgbClr val="92D050"/>
                </a:solidFill>
              </a:rPr>
              <a:t>a </a:t>
            </a:r>
            <a:r>
              <a:rPr lang="hr-HR" sz="2400" dirty="0" err="1" smtClean="0">
                <a:solidFill>
                  <a:srgbClr val="92D050"/>
                </a:solidFill>
              </a:rPr>
              <a:t>reasonable</a:t>
            </a:r>
            <a:r>
              <a:rPr lang="hr-HR" sz="2400" dirty="0" smtClean="0">
                <a:solidFill>
                  <a:srgbClr val="92D050"/>
                </a:solidFill>
              </a:rPr>
              <a:t> </a:t>
            </a:r>
            <a:r>
              <a:rPr lang="hr-HR" sz="2400" dirty="0" err="1" smtClean="0">
                <a:solidFill>
                  <a:srgbClr val="92D050"/>
                </a:solidFill>
              </a:rPr>
              <a:t>person</a:t>
            </a:r>
            <a:r>
              <a:rPr lang="hr-HR" sz="2400" dirty="0" smtClean="0"/>
              <a:t> </a:t>
            </a:r>
            <a:r>
              <a:rPr lang="hr-HR" sz="2400" dirty="0" err="1" smtClean="0"/>
              <a:t>would</a:t>
            </a:r>
            <a:r>
              <a:rPr lang="hr-HR" sz="2400" dirty="0" smtClean="0"/>
              <a:t> use </a:t>
            </a:r>
            <a:r>
              <a:rPr lang="hr-HR" sz="2400" dirty="0" err="1" smtClean="0"/>
              <a:t>under</a:t>
            </a:r>
            <a:r>
              <a:rPr lang="hr-HR" sz="2400" dirty="0" smtClean="0"/>
              <a:t> </a:t>
            </a:r>
            <a:r>
              <a:rPr lang="hr-HR" sz="2400" dirty="0" err="1" smtClean="0"/>
              <a:t>similar</a:t>
            </a:r>
            <a:r>
              <a:rPr lang="hr-HR" sz="2400" dirty="0" smtClean="0"/>
              <a:t> </a:t>
            </a:r>
            <a:r>
              <a:rPr lang="hr-HR" sz="2400" dirty="0" err="1" smtClean="0"/>
              <a:t>circumstances</a:t>
            </a:r>
            <a:endParaRPr lang="hr-HR" sz="2400" dirty="0" smtClean="0"/>
          </a:p>
          <a:p>
            <a:pPr marL="0" indent="0">
              <a:buNone/>
            </a:pPr>
            <a:r>
              <a:rPr lang="hr-HR" sz="2400" dirty="0" smtClean="0"/>
              <a:t>(</a:t>
            </a:r>
            <a:r>
              <a:rPr lang="hr-HR" sz="2400" dirty="0" err="1" smtClean="0"/>
              <a:t>being</a:t>
            </a:r>
            <a:r>
              <a:rPr lang="hr-HR" sz="2400" dirty="0" smtClean="0"/>
              <a:t> a </a:t>
            </a:r>
            <a:r>
              <a:rPr lang="hr-HR" sz="2400" dirty="0" err="1" smtClean="0"/>
              <a:t>fool</a:t>
            </a:r>
            <a:r>
              <a:rPr lang="hr-HR" sz="2400" dirty="0" smtClean="0"/>
              <a:t> </a:t>
            </a:r>
            <a:r>
              <a:rPr lang="hr-HR" sz="2400" dirty="0" err="1" smtClean="0"/>
              <a:t>is</a:t>
            </a:r>
            <a:r>
              <a:rPr lang="hr-HR" sz="2400" dirty="0" smtClean="0"/>
              <a:t> </a:t>
            </a:r>
            <a:r>
              <a:rPr lang="hr-HR" sz="2400" dirty="0" err="1" smtClean="0"/>
              <a:t>not</a:t>
            </a:r>
            <a:r>
              <a:rPr lang="hr-HR" sz="2400" dirty="0" smtClean="0"/>
              <a:t> </a:t>
            </a:r>
            <a:r>
              <a:rPr lang="hr-HR" sz="2400" dirty="0" err="1" smtClean="0"/>
              <a:t>an</a:t>
            </a:r>
            <a:r>
              <a:rPr lang="hr-HR" sz="2400" dirty="0" smtClean="0"/>
              <a:t> </a:t>
            </a:r>
            <a:r>
              <a:rPr lang="hr-HR" sz="2400" dirty="0" err="1" smtClean="0"/>
              <a:t>excuse</a:t>
            </a:r>
            <a:r>
              <a:rPr lang="hr-HR" sz="2400" dirty="0" smtClean="0"/>
              <a:t> </a:t>
            </a:r>
            <a:r>
              <a:rPr lang="hr-HR" sz="2400" dirty="0" err="1" smtClean="0"/>
              <a:t>from</a:t>
            </a:r>
            <a:r>
              <a:rPr lang="hr-HR" sz="2400" dirty="0" smtClean="0"/>
              <a:t> </a:t>
            </a:r>
            <a:r>
              <a:rPr lang="hr-HR" sz="2400" dirty="0" err="1" smtClean="0"/>
              <a:t>that</a:t>
            </a:r>
            <a:r>
              <a:rPr lang="hr-HR" sz="2400" dirty="0"/>
              <a:t> </a:t>
            </a:r>
            <a:r>
              <a:rPr lang="hr-HR" sz="2400" dirty="0" smtClean="0"/>
              <a:t>standard </a:t>
            </a:r>
            <a:r>
              <a:rPr lang="hr-HR" sz="2400" dirty="0" err="1" smtClean="0"/>
              <a:t>of</a:t>
            </a:r>
            <a:r>
              <a:rPr lang="hr-HR" sz="2400" dirty="0" smtClean="0"/>
              <a:t> care)</a:t>
            </a:r>
          </a:p>
          <a:p>
            <a:pPr marL="0" indent="0">
              <a:buNone/>
            </a:pPr>
            <a:endParaRPr lang="hr-HR" sz="2400" dirty="0"/>
          </a:p>
          <a:p>
            <a:pPr marL="0" indent="0">
              <a:buNone/>
            </a:pPr>
            <a:r>
              <a:rPr lang="hr-HR" sz="2400" dirty="0" err="1" smtClean="0"/>
              <a:t>Consequences</a:t>
            </a:r>
            <a:r>
              <a:rPr lang="hr-HR" sz="2400" dirty="0" smtClean="0"/>
              <a:t> </a:t>
            </a:r>
            <a:r>
              <a:rPr lang="hr-HR" sz="2400" dirty="0" err="1" smtClean="0"/>
              <a:t>that</a:t>
            </a:r>
            <a:r>
              <a:rPr lang="hr-HR" sz="2400" dirty="0" smtClean="0"/>
              <a:t> </a:t>
            </a:r>
            <a:r>
              <a:rPr lang="hr-HR" sz="2400" dirty="0" err="1" smtClean="0"/>
              <a:t>should</a:t>
            </a:r>
            <a:r>
              <a:rPr lang="hr-HR" sz="2400" dirty="0" smtClean="0"/>
              <a:t> </a:t>
            </a:r>
            <a:r>
              <a:rPr lang="hr-HR" sz="2400" dirty="0" err="1" smtClean="0"/>
              <a:t>be</a:t>
            </a:r>
            <a:r>
              <a:rPr lang="hr-HR" sz="2400" dirty="0" smtClean="0"/>
              <a:t> </a:t>
            </a:r>
            <a:r>
              <a:rPr lang="hr-HR" sz="2400" dirty="0" err="1" smtClean="0"/>
              <a:t>prevented</a:t>
            </a:r>
            <a:r>
              <a:rPr lang="hr-HR" sz="2400" dirty="0" smtClean="0"/>
              <a:t> must </a:t>
            </a:r>
            <a:r>
              <a:rPr lang="hr-HR" sz="2400" dirty="0" err="1" smtClean="0"/>
              <a:t>be</a:t>
            </a:r>
            <a:r>
              <a:rPr lang="hr-HR" sz="2400" dirty="0" smtClean="0"/>
              <a:t> </a:t>
            </a:r>
            <a:r>
              <a:rPr lang="hr-HR" sz="2400" b="1" dirty="0" err="1" smtClean="0">
                <a:solidFill>
                  <a:srgbClr val="92D050"/>
                </a:solidFill>
              </a:rPr>
              <a:t>reasonalby</a:t>
            </a:r>
            <a:r>
              <a:rPr lang="hr-HR" sz="2400" b="1" dirty="0" smtClean="0">
                <a:solidFill>
                  <a:srgbClr val="92D050"/>
                </a:solidFill>
              </a:rPr>
              <a:t> </a:t>
            </a:r>
            <a:r>
              <a:rPr lang="hr-HR" sz="2400" b="1" dirty="0" err="1" smtClean="0">
                <a:solidFill>
                  <a:srgbClr val="92D050"/>
                </a:solidFill>
              </a:rPr>
              <a:t>forseeable</a:t>
            </a:r>
            <a:endParaRPr lang="en-US" sz="2400" b="1" dirty="0">
              <a:solidFill>
                <a:srgbClr val="92D050"/>
              </a:solidFill>
            </a:endParaRPr>
          </a:p>
        </p:txBody>
      </p:sp>
    </p:spTree>
    <p:extLst>
      <p:ext uri="{BB962C8B-B14F-4D97-AF65-F5344CB8AC3E}">
        <p14:creationId xmlns:p14="http://schemas.microsoft.com/office/powerpoint/2010/main" val="783981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The</a:t>
            </a:r>
            <a:r>
              <a:rPr lang="hr-HR" dirty="0" smtClean="0"/>
              <a:t> </a:t>
            </a:r>
            <a:r>
              <a:rPr lang="hr-HR" dirty="0" err="1"/>
              <a:t>f</a:t>
            </a:r>
            <a:r>
              <a:rPr lang="hr-HR" smtClean="0"/>
              <a:t>loodgates</a:t>
            </a:r>
            <a:r>
              <a:rPr lang="hr-HR" dirty="0" smtClean="0"/>
              <a:t> argument</a:t>
            </a:r>
            <a:endParaRPr lang="en-US" dirty="0"/>
          </a:p>
        </p:txBody>
      </p:sp>
      <p:sp>
        <p:nvSpPr>
          <p:cNvPr id="3" name="Content Placeholder 2"/>
          <p:cNvSpPr>
            <a:spLocks noGrp="1"/>
          </p:cNvSpPr>
          <p:nvPr>
            <p:ph idx="1"/>
          </p:nvPr>
        </p:nvSpPr>
        <p:spPr>
          <a:xfrm>
            <a:off x="1103312" y="1415332"/>
            <a:ext cx="9861537" cy="4833067"/>
          </a:xfrm>
        </p:spPr>
        <p:txBody>
          <a:bodyPr>
            <a:normAutofit fontScale="92500" lnSpcReduction="20000"/>
          </a:bodyPr>
          <a:lstStyle/>
          <a:p>
            <a:endParaRPr lang="hr-HR" dirty="0" smtClean="0"/>
          </a:p>
          <a:p>
            <a:r>
              <a:rPr lang="en-US" dirty="0">
                <a:solidFill>
                  <a:srgbClr val="FFC000"/>
                </a:solidFill>
              </a:rPr>
              <a:t>a type of argument based on policy considerations or "the bigger picture" rather than the just result in an individual </a:t>
            </a:r>
            <a:r>
              <a:rPr lang="en-US" dirty="0" smtClean="0">
                <a:solidFill>
                  <a:srgbClr val="FFC000"/>
                </a:solidFill>
              </a:rPr>
              <a:t>case</a:t>
            </a:r>
            <a:r>
              <a:rPr lang="hr-HR" dirty="0">
                <a:solidFill>
                  <a:srgbClr val="FFC000"/>
                </a:solidFill>
              </a:rPr>
              <a:t> </a:t>
            </a:r>
            <a:r>
              <a:rPr lang="hr-HR" dirty="0" smtClean="0">
                <a:solidFill>
                  <a:srgbClr val="FFC000"/>
                </a:solidFill>
              </a:rPr>
              <a:t>- </a:t>
            </a:r>
            <a:r>
              <a:rPr lang="hr-HR" dirty="0">
                <a:solidFill>
                  <a:srgbClr val="FFC000"/>
                </a:solidFill>
              </a:rPr>
              <a:t>a </a:t>
            </a:r>
            <a:r>
              <a:rPr lang="en-US" dirty="0">
                <a:solidFill>
                  <a:srgbClr val="FFC000"/>
                </a:solidFill>
              </a:rPr>
              <a:t>judge</a:t>
            </a:r>
            <a:r>
              <a:rPr lang="hr-HR" dirty="0">
                <a:solidFill>
                  <a:srgbClr val="FFC000"/>
                </a:solidFill>
              </a:rPr>
              <a:t> </a:t>
            </a:r>
            <a:r>
              <a:rPr lang="en-US" dirty="0">
                <a:solidFill>
                  <a:srgbClr val="FFC000"/>
                </a:solidFill>
              </a:rPr>
              <a:t>decide</a:t>
            </a:r>
            <a:r>
              <a:rPr lang="hr-HR" dirty="0">
                <a:solidFill>
                  <a:srgbClr val="FFC000"/>
                </a:solidFill>
              </a:rPr>
              <a:t>s</a:t>
            </a:r>
            <a:r>
              <a:rPr lang="en-US" dirty="0">
                <a:solidFill>
                  <a:srgbClr val="FFC000"/>
                </a:solidFill>
              </a:rPr>
              <a:t> not to act in </a:t>
            </a:r>
            <a:r>
              <a:rPr lang="hr-HR" dirty="0">
                <a:solidFill>
                  <a:srgbClr val="FFC000"/>
                </a:solidFill>
              </a:rPr>
              <a:t>a</a:t>
            </a:r>
            <a:r>
              <a:rPr lang="en-US" dirty="0" smtClean="0">
                <a:solidFill>
                  <a:srgbClr val="FFC000"/>
                </a:solidFill>
              </a:rPr>
              <a:t> </a:t>
            </a:r>
            <a:r>
              <a:rPr lang="en-US" dirty="0">
                <a:solidFill>
                  <a:srgbClr val="FFC000"/>
                </a:solidFill>
              </a:rPr>
              <a:t>particular case regardless of how good the plaintiff's case </a:t>
            </a:r>
            <a:r>
              <a:rPr lang="en-US" dirty="0" smtClean="0">
                <a:solidFill>
                  <a:srgbClr val="FFC000"/>
                </a:solidFill>
              </a:rPr>
              <a:t>is</a:t>
            </a:r>
            <a:r>
              <a:rPr lang="hr-HR" dirty="0" smtClean="0">
                <a:solidFill>
                  <a:srgbClr val="FFC000"/>
                </a:solidFill>
              </a:rPr>
              <a:t> to </a:t>
            </a:r>
            <a:r>
              <a:rPr lang="hr-HR" dirty="0" err="1" smtClean="0">
                <a:solidFill>
                  <a:srgbClr val="FFC000"/>
                </a:solidFill>
              </a:rPr>
              <a:t>avoid</a:t>
            </a:r>
            <a:r>
              <a:rPr lang="hr-HR" dirty="0">
                <a:solidFill>
                  <a:srgbClr val="FFC000"/>
                </a:solidFill>
              </a:rPr>
              <a:t> </a:t>
            </a:r>
            <a:r>
              <a:rPr lang="hr-HR" dirty="0" err="1" smtClean="0">
                <a:solidFill>
                  <a:srgbClr val="FFC000"/>
                </a:solidFill>
              </a:rPr>
              <a:t>numerous</a:t>
            </a:r>
            <a:r>
              <a:rPr lang="hr-HR" dirty="0" smtClean="0">
                <a:solidFill>
                  <a:srgbClr val="FFC000"/>
                </a:solidFill>
              </a:rPr>
              <a:t> </a:t>
            </a:r>
            <a:r>
              <a:rPr lang="hr-HR" dirty="0" err="1" smtClean="0">
                <a:solidFill>
                  <a:srgbClr val="FFC000"/>
                </a:solidFill>
              </a:rPr>
              <a:t>frivoulous</a:t>
            </a:r>
            <a:r>
              <a:rPr lang="hr-HR" dirty="0" smtClean="0">
                <a:solidFill>
                  <a:srgbClr val="FFC000"/>
                </a:solidFill>
              </a:rPr>
              <a:t> </a:t>
            </a:r>
            <a:r>
              <a:rPr lang="hr-HR" dirty="0" err="1" smtClean="0">
                <a:solidFill>
                  <a:srgbClr val="FFC000"/>
                </a:solidFill>
              </a:rPr>
              <a:t>lawsuits</a:t>
            </a:r>
            <a:r>
              <a:rPr lang="hr-HR" dirty="0" smtClean="0">
                <a:solidFill>
                  <a:srgbClr val="FFC000"/>
                </a:solidFill>
              </a:rPr>
              <a:t> </a:t>
            </a:r>
            <a:r>
              <a:rPr lang="hr-HR" dirty="0" err="1" smtClean="0">
                <a:solidFill>
                  <a:srgbClr val="FFC000"/>
                </a:solidFill>
              </a:rPr>
              <a:t>that</a:t>
            </a:r>
            <a:r>
              <a:rPr lang="hr-HR" dirty="0" smtClean="0">
                <a:solidFill>
                  <a:srgbClr val="FFC000"/>
                </a:solidFill>
              </a:rPr>
              <a:t> </a:t>
            </a:r>
            <a:r>
              <a:rPr lang="hr-HR" dirty="0" err="1" smtClean="0">
                <a:solidFill>
                  <a:srgbClr val="FFC000"/>
                </a:solidFill>
              </a:rPr>
              <a:t>might</a:t>
            </a:r>
            <a:r>
              <a:rPr lang="hr-HR" dirty="0" smtClean="0">
                <a:solidFill>
                  <a:srgbClr val="FFC000"/>
                </a:solidFill>
              </a:rPr>
              <a:t> </a:t>
            </a:r>
            <a:r>
              <a:rPr lang="hr-HR" dirty="0" err="1" smtClean="0">
                <a:solidFill>
                  <a:srgbClr val="FFC000"/>
                </a:solidFill>
              </a:rPr>
              <a:t>follow</a:t>
            </a:r>
            <a:r>
              <a:rPr lang="hr-HR" dirty="0" smtClean="0">
                <a:solidFill>
                  <a:srgbClr val="FFC000"/>
                </a:solidFill>
              </a:rPr>
              <a:t> </a:t>
            </a:r>
            <a:r>
              <a:rPr lang="hr-HR" dirty="0" err="1" smtClean="0">
                <a:solidFill>
                  <a:srgbClr val="FFC000"/>
                </a:solidFill>
              </a:rPr>
              <a:t>if</a:t>
            </a:r>
            <a:r>
              <a:rPr lang="hr-HR" dirty="0" smtClean="0">
                <a:solidFill>
                  <a:srgbClr val="FFC000"/>
                </a:solidFill>
              </a:rPr>
              <a:t> a </a:t>
            </a:r>
            <a:r>
              <a:rPr lang="hr-HR" dirty="0" err="1" smtClean="0">
                <a:solidFill>
                  <a:srgbClr val="FFC000"/>
                </a:solidFill>
              </a:rPr>
              <a:t>precedent</a:t>
            </a:r>
            <a:r>
              <a:rPr lang="hr-HR" dirty="0" smtClean="0">
                <a:solidFill>
                  <a:srgbClr val="FFC000"/>
                </a:solidFill>
              </a:rPr>
              <a:t> </a:t>
            </a:r>
            <a:r>
              <a:rPr lang="hr-HR" dirty="0" err="1" smtClean="0">
                <a:solidFill>
                  <a:srgbClr val="FFC000"/>
                </a:solidFill>
              </a:rPr>
              <a:t>is</a:t>
            </a:r>
            <a:r>
              <a:rPr lang="hr-HR" dirty="0" smtClean="0">
                <a:solidFill>
                  <a:srgbClr val="FFC000"/>
                </a:solidFill>
              </a:rPr>
              <a:t> </a:t>
            </a:r>
            <a:r>
              <a:rPr lang="hr-HR" dirty="0" err="1" smtClean="0">
                <a:solidFill>
                  <a:srgbClr val="FFC000"/>
                </a:solidFill>
              </a:rPr>
              <a:t>established</a:t>
            </a:r>
            <a:r>
              <a:rPr lang="hr-HR" dirty="0" smtClean="0">
                <a:solidFill>
                  <a:srgbClr val="FFC000"/>
                </a:solidFill>
              </a:rPr>
              <a:t> </a:t>
            </a:r>
          </a:p>
          <a:p>
            <a:r>
              <a:rPr lang="hr-HR" dirty="0" err="1" smtClean="0"/>
              <a:t>Example</a:t>
            </a:r>
            <a:r>
              <a:rPr lang="hr-HR" dirty="0" smtClean="0"/>
              <a:t>: </a:t>
            </a:r>
          </a:p>
          <a:p>
            <a:pPr marL="0" indent="0">
              <a:buNone/>
            </a:pPr>
            <a:r>
              <a:rPr lang="hr-HR" dirty="0" smtClean="0">
                <a:solidFill>
                  <a:srgbClr val="92D050"/>
                </a:solidFill>
              </a:rPr>
              <a:t>I</a:t>
            </a:r>
            <a:r>
              <a:rPr lang="en-US" dirty="0" smtClean="0">
                <a:solidFill>
                  <a:srgbClr val="92D050"/>
                </a:solidFill>
              </a:rPr>
              <a:t>f </a:t>
            </a:r>
            <a:r>
              <a:rPr lang="en-US" dirty="0">
                <a:solidFill>
                  <a:srgbClr val="92D050"/>
                </a:solidFill>
              </a:rPr>
              <a:t>one were to be successful in a claim against an employer in fear of contracting a disease or illness due to the exposure of chemical agents, then, of course, this would lead to hundreds of thousands of other employees bringing similar </a:t>
            </a:r>
            <a:r>
              <a:rPr lang="en-US" dirty="0" smtClean="0">
                <a:solidFill>
                  <a:srgbClr val="92D050"/>
                </a:solidFill>
              </a:rPr>
              <a:t>claims</a:t>
            </a:r>
            <a:r>
              <a:rPr lang="hr-HR" dirty="0" smtClean="0">
                <a:solidFill>
                  <a:srgbClr val="92D050"/>
                </a:solidFill>
              </a:rPr>
              <a:t>.</a:t>
            </a:r>
          </a:p>
          <a:p>
            <a:pPr marL="0" indent="0">
              <a:buNone/>
            </a:pPr>
            <a:endParaRPr lang="hr-HR" dirty="0" smtClean="0"/>
          </a:p>
          <a:p>
            <a:pPr marL="0" indent="0">
              <a:buNone/>
            </a:pPr>
            <a:r>
              <a:rPr lang="en-US" dirty="0" smtClean="0"/>
              <a:t>Fletcher </a:t>
            </a:r>
            <a:r>
              <a:rPr lang="en-US" dirty="0"/>
              <a:t>v. The Commissioners of Public Works in </a:t>
            </a:r>
            <a:r>
              <a:rPr lang="en-US" dirty="0" smtClean="0"/>
              <a:t>Ireland</a:t>
            </a:r>
            <a:r>
              <a:rPr lang="hr-HR" dirty="0" smtClean="0"/>
              <a:t> (2003)</a:t>
            </a:r>
          </a:p>
          <a:p>
            <a:pPr marL="0" indent="0">
              <a:buNone/>
            </a:pPr>
            <a:r>
              <a:rPr lang="en-US" dirty="0"/>
              <a:t>Keane C.J. </a:t>
            </a:r>
            <a:r>
              <a:rPr lang="hr-HR" dirty="0" smtClean="0"/>
              <a:t>:</a:t>
            </a:r>
          </a:p>
          <a:p>
            <a:pPr marL="0" indent="0">
              <a:buNone/>
            </a:pPr>
            <a:r>
              <a:rPr lang="hr-HR" i="1" dirty="0" smtClean="0"/>
              <a:t>	</a:t>
            </a:r>
            <a:r>
              <a:rPr lang="en-US" i="1" dirty="0" smtClean="0"/>
              <a:t>“</a:t>
            </a:r>
            <a:r>
              <a:rPr lang="en-US" i="1" dirty="0"/>
              <a:t>the ground for not extending liability to all forms of economic loss </a:t>
            </a:r>
            <a:r>
              <a:rPr lang="en-US" i="1" dirty="0" smtClean="0"/>
              <a:t>... </a:t>
            </a:r>
            <a:r>
              <a:rPr lang="en-US" i="1" dirty="0"/>
              <a:t>is the </a:t>
            </a:r>
            <a:r>
              <a:rPr lang="hr-HR" i="1" dirty="0" smtClean="0"/>
              <a:t>	</a:t>
            </a:r>
            <a:r>
              <a:rPr lang="en-US" i="1" dirty="0" smtClean="0"/>
              <a:t>undesirability </a:t>
            </a:r>
            <a:r>
              <a:rPr lang="en-US" i="1" dirty="0"/>
              <a:t>of courts extending the range of possible </a:t>
            </a:r>
            <a:r>
              <a:rPr lang="en-US" i="1" dirty="0" smtClean="0"/>
              <a:t>liability </a:t>
            </a:r>
            <a:r>
              <a:rPr lang="en-US" i="1" dirty="0"/>
              <a:t>in so </a:t>
            </a:r>
            <a:r>
              <a:rPr lang="hr-HR" i="1" dirty="0" smtClean="0"/>
              <a:t>	</a:t>
            </a:r>
            <a:r>
              <a:rPr lang="en-US" i="1" dirty="0" smtClean="0"/>
              <a:t>uncontrolled </a:t>
            </a:r>
            <a:r>
              <a:rPr lang="en-US" i="1" dirty="0"/>
              <a:t>and indeterminate a manner without any </a:t>
            </a:r>
            <a:r>
              <a:rPr lang="en-US" i="1" dirty="0" smtClean="0"/>
              <a:t>legislative</a:t>
            </a:r>
            <a:r>
              <a:rPr lang="hr-HR" i="1" dirty="0" smtClean="0"/>
              <a:t> </a:t>
            </a:r>
            <a:r>
              <a:rPr lang="en-US" i="1" dirty="0" smtClean="0"/>
              <a:t>intervention</a:t>
            </a:r>
            <a:r>
              <a:rPr lang="en-US" i="1" dirty="0"/>
              <a:t>”</a:t>
            </a:r>
            <a:endParaRPr lang="en-US" dirty="0"/>
          </a:p>
        </p:txBody>
      </p:sp>
    </p:spTree>
    <p:extLst>
      <p:ext uri="{BB962C8B-B14F-4D97-AF65-F5344CB8AC3E}">
        <p14:creationId xmlns:p14="http://schemas.microsoft.com/office/powerpoint/2010/main" val="3155859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99506"/>
            <a:ext cx="9404723" cy="565265"/>
          </a:xfrm>
        </p:spPr>
        <p:txBody>
          <a:bodyPr/>
          <a:lstStyle/>
          <a:p>
            <a:r>
              <a:rPr lang="hr-HR" dirty="0" err="1" smtClean="0"/>
              <a:t>Causation</a:t>
            </a:r>
            <a:endParaRPr lang="en-US" dirty="0"/>
          </a:p>
        </p:txBody>
      </p:sp>
      <p:sp>
        <p:nvSpPr>
          <p:cNvPr id="3" name="Content Placeholder 2"/>
          <p:cNvSpPr>
            <a:spLocks noGrp="1"/>
          </p:cNvSpPr>
          <p:nvPr>
            <p:ph idx="1"/>
          </p:nvPr>
        </p:nvSpPr>
        <p:spPr>
          <a:xfrm>
            <a:off x="806335" y="922713"/>
            <a:ext cx="9443258" cy="5777345"/>
          </a:xfrm>
        </p:spPr>
        <p:txBody>
          <a:bodyPr>
            <a:normAutofit fontScale="70000" lnSpcReduction="20000"/>
          </a:bodyPr>
          <a:lstStyle/>
          <a:p>
            <a:r>
              <a:rPr lang="hr-HR" sz="2400" b="1" dirty="0">
                <a:solidFill>
                  <a:srgbClr val="92D050"/>
                </a:solidFill>
              </a:rPr>
              <a:t>Was </a:t>
            </a:r>
            <a:r>
              <a:rPr lang="hr-HR" sz="2400" b="1" dirty="0" err="1">
                <a:solidFill>
                  <a:srgbClr val="92D050"/>
                </a:solidFill>
              </a:rPr>
              <a:t>it</a:t>
            </a:r>
            <a:r>
              <a:rPr lang="hr-HR" sz="2400" b="1" dirty="0">
                <a:solidFill>
                  <a:srgbClr val="92D050"/>
                </a:solidFill>
              </a:rPr>
              <a:t> the </a:t>
            </a:r>
            <a:r>
              <a:rPr lang="hr-HR" sz="2400" b="1" dirty="0" err="1">
                <a:solidFill>
                  <a:srgbClr val="92D050"/>
                </a:solidFill>
              </a:rPr>
              <a:t>breach</a:t>
            </a:r>
            <a:r>
              <a:rPr lang="hr-HR" sz="2400" b="1" dirty="0">
                <a:solidFill>
                  <a:srgbClr val="92D050"/>
                </a:solidFill>
              </a:rPr>
              <a:t> </a:t>
            </a:r>
            <a:r>
              <a:rPr lang="hr-HR" sz="2400" b="1" dirty="0" err="1">
                <a:solidFill>
                  <a:srgbClr val="92D050"/>
                </a:solidFill>
              </a:rPr>
              <a:t>that</a:t>
            </a:r>
            <a:r>
              <a:rPr lang="hr-HR" sz="2400" b="1" dirty="0">
                <a:solidFill>
                  <a:srgbClr val="92D050"/>
                </a:solidFill>
              </a:rPr>
              <a:t> </a:t>
            </a:r>
            <a:r>
              <a:rPr lang="hr-HR" sz="2400" b="1" dirty="0" err="1">
                <a:solidFill>
                  <a:srgbClr val="92D050"/>
                </a:solidFill>
              </a:rPr>
              <a:t>caused</a:t>
            </a:r>
            <a:r>
              <a:rPr lang="hr-HR" sz="2400" b="1" dirty="0">
                <a:solidFill>
                  <a:srgbClr val="92D050"/>
                </a:solidFill>
              </a:rPr>
              <a:t> the </a:t>
            </a:r>
            <a:r>
              <a:rPr lang="hr-HR" sz="2400" b="1" dirty="0" err="1">
                <a:solidFill>
                  <a:srgbClr val="92D050"/>
                </a:solidFill>
              </a:rPr>
              <a:t>damage</a:t>
            </a:r>
            <a:r>
              <a:rPr lang="hr-HR" sz="2400" b="1" dirty="0">
                <a:solidFill>
                  <a:srgbClr val="92D050"/>
                </a:solidFill>
              </a:rPr>
              <a:t>?</a:t>
            </a:r>
            <a:r>
              <a:rPr lang="hr-HR" sz="2400" dirty="0"/>
              <a:t/>
            </a:r>
            <a:br>
              <a:rPr lang="hr-HR" sz="2400" dirty="0"/>
            </a:br>
            <a:endParaRPr lang="hr-HR" sz="2400" dirty="0" smtClean="0"/>
          </a:p>
          <a:p>
            <a:pPr marL="0" indent="0">
              <a:buNone/>
            </a:pPr>
            <a:r>
              <a:rPr lang="hr-HR" sz="2400" dirty="0" smtClean="0"/>
              <a:t>‘</a:t>
            </a:r>
            <a:r>
              <a:rPr lang="hr-HR" sz="2400" dirty="0">
                <a:solidFill>
                  <a:srgbClr val="FFFF00"/>
                </a:solidFill>
              </a:rPr>
              <a:t>but for’ test</a:t>
            </a:r>
            <a:r>
              <a:rPr lang="hr-HR" sz="2400" dirty="0"/>
              <a:t>: </a:t>
            </a:r>
            <a:r>
              <a:rPr lang="hr-HR" sz="2400" dirty="0" err="1" smtClean="0"/>
              <a:t>Would</a:t>
            </a:r>
            <a:r>
              <a:rPr lang="hr-HR" sz="2400" dirty="0" smtClean="0"/>
              <a:t> the </a:t>
            </a:r>
            <a:r>
              <a:rPr lang="hr-HR" sz="2400" dirty="0" err="1" smtClean="0"/>
              <a:t>claimant</a:t>
            </a:r>
            <a:r>
              <a:rPr lang="hr-HR" sz="2400" dirty="0" smtClean="0"/>
              <a:t> </a:t>
            </a:r>
            <a:r>
              <a:rPr lang="hr-HR" sz="2400" dirty="0" err="1" smtClean="0"/>
              <a:t>have</a:t>
            </a:r>
            <a:r>
              <a:rPr lang="hr-HR" sz="2400" dirty="0" smtClean="0"/>
              <a:t> </a:t>
            </a:r>
            <a:r>
              <a:rPr lang="hr-HR" sz="2400" dirty="0" err="1" smtClean="0"/>
              <a:t>been</a:t>
            </a:r>
            <a:r>
              <a:rPr lang="hr-HR" sz="2400" dirty="0" smtClean="0"/>
              <a:t> </a:t>
            </a:r>
            <a:r>
              <a:rPr lang="hr-HR" sz="2400" dirty="0" err="1" smtClean="0"/>
              <a:t>injured</a:t>
            </a:r>
            <a:r>
              <a:rPr lang="hr-HR" sz="2400" dirty="0" smtClean="0"/>
              <a:t> / </a:t>
            </a:r>
            <a:r>
              <a:rPr lang="hr-HR" sz="2400" dirty="0" err="1" smtClean="0"/>
              <a:t>suffered</a:t>
            </a:r>
            <a:r>
              <a:rPr lang="hr-HR" sz="2400" dirty="0" smtClean="0"/>
              <a:t> the </a:t>
            </a:r>
            <a:r>
              <a:rPr lang="hr-HR" sz="2400" dirty="0" err="1" smtClean="0"/>
              <a:t>damage</a:t>
            </a:r>
            <a:r>
              <a:rPr lang="hr-HR" sz="2400" dirty="0" smtClean="0"/>
              <a:t> but for the </a:t>
            </a:r>
            <a:r>
              <a:rPr lang="hr-HR" sz="2400" dirty="0" err="1" smtClean="0"/>
              <a:t>negligent</a:t>
            </a:r>
            <a:r>
              <a:rPr lang="hr-HR" sz="2400" dirty="0" smtClean="0"/>
              <a:t> </a:t>
            </a:r>
            <a:r>
              <a:rPr lang="hr-HR" sz="2400" dirty="0" err="1" smtClean="0"/>
              <a:t>act</a:t>
            </a:r>
            <a:r>
              <a:rPr lang="hr-HR" sz="2400" dirty="0" smtClean="0"/>
              <a:t> </a:t>
            </a:r>
            <a:r>
              <a:rPr lang="hr-HR" sz="2400" dirty="0" err="1" smtClean="0"/>
              <a:t>of</a:t>
            </a:r>
            <a:r>
              <a:rPr lang="hr-HR" sz="2400" dirty="0" smtClean="0"/>
              <a:t> the </a:t>
            </a:r>
            <a:r>
              <a:rPr lang="hr-HR" sz="2400" dirty="0" err="1" smtClean="0"/>
              <a:t>defendant</a:t>
            </a:r>
            <a:r>
              <a:rPr lang="hr-HR" sz="2400" dirty="0" smtClean="0"/>
              <a:t>?</a:t>
            </a:r>
          </a:p>
          <a:p>
            <a:pPr marL="0" indent="0">
              <a:buNone/>
            </a:pPr>
            <a:endParaRPr lang="hr-HR" sz="2400" dirty="0" smtClean="0"/>
          </a:p>
          <a:p>
            <a:pPr marL="0" indent="0">
              <a:buNone/>
            </a:pPr>
            <a:r>
              <a:rPr lang="hr-HR" sz="2400" dirty="0" err="1" smtClean="0"/>
              <a:t>If</a:t>
            </a:r>
            <a:r>
              <a:rPr lang="hr-HR" sz="2400" dirty="0" smtClean="0"/>
              <a:t> NO –  </a:t>
            </a:r>
            <a:r>
              <a:rPr lang="hr-HR" sz="2400" dirty="0" err="1" smtClean="0"/>
              <a:t>breach</a:t>
            </a:r>
            <a:r>
              <a:rPr lang="hr-HR" sz="2400" dirty="0" smtClean="0"/>
              <a:t> </a:t>
            </a:r>
            <a:r>
              <a:rPr lang="hr-HR" sz="2400" dirty="0" err="1" smtClean="0"/>
              <a:t>of</a:t>
            </a:r>
            <a:r>
              <a:rPr lang="hr-HR" sz="2400" dirty="0" smtClean="0"/>
              <a:t> </a:t>
            </a:r>
            <a:r>
              <a:rPr lang="hr-HR" sz="2400" dirty="0" err="1" smtClean="0"/>
              <a:t>duty</a:t>
            </a:r>
            <a:r>
              <a:rPr lang="hr-HR" sz="2400" dirty="0" smtClean="0"/>
              <a:t> </a:t>
            </a:r>
            <a:r>
              <a:rPr lang="hr-HR" sz="2400" dirty="0" err="1" smtClean="0"/>
              <a:t>of</a:t>
            </a:r>
            <a:r>
              <a:rPr lang="hr-HR" sz="2400" dirty="0" smtClean="0"/>
              <a:t> care = </a:t>
            </a:r>
            <a:r>
              <a:rPr lang="hr-HR" sz="2400" dirty="0" err="1" smtClean="0"/>
              <a:t>there</a:t>
            </a:r>
            <a:r>
              <a:rPr lang="hr-HR" sz="2400" dirty="0" smtClean="0"/>
              <a:t> </a:t>
            </a:r>
            <a:r>
              <a:rPr lang="hr-HR" sz="2400" dirty="0" err="1" smtClean="0"/>
              <a:t>is</a:t>
            </a:r>
            <a:r>
              <a:rPr lang="hr-HR" sz="2400" dirty="0" smtClean="0"/>
              <a:t> </a:t>
            </a:r>
            <a:r>
              <a:rPr lang="hr-HR" sz="2400" dirty="0" err="1" smtClean="0"/>
              <a:t>causation</a:t>
            </a:r>
            <a:r>
              <a:rPr lang="hr-HR" sz="2400" dirty="0" smtClean="0"/>
              <a:t> = </a:t>
            </a:r>
            <a:r>
              <a:rPr lang="hr-HR" sz="2400" dirty="0" err="1" smtClean="0"/>
              <a:t>defendant</a:t>
            </a:r>
            <a:r>
              <a:rPr lang="hr-HR" sz="2400" dirty="0" smtClean="0"/>
              <a:t> </a:t>
            </a:r>
            <a:r>
              <a:rPr lang="hr-HR" sz="2400" dirty="0" err="1" smtClean="0"/>
              <a:t>is</a:t>
            </a:r>
            <a:r>
              <a:rPr lang="hr-HR" sz="2400" dirty="0" smtClean="0"/>
              <a:t> </a:t>
            </a:r>
            <a:r>
              <a:rPr lang="hr-HR" sz="2400" dirty="0" err="1" smtClean="0"/>
              <a:t>liable</a:t>
            </a:r>
            <a:endParaRPr lang="hr-HR" sz="2400" dirty="0" smtClean="0"/>
          </a:p>
          <a:p>
            <a:pPr marL="0" indent="0">
              <a:buNone/>
            </a:pPr>
            <a:r>
              <a:rPr lang="hr-HR" sz="2400" dirty="0" err="1" smtClean="0"/>
              <a:t>If</a:t>
            </a:r>
            <a:r>
              <a:rPr lang="hr-HR" sz="2400" dirty="0" smtClean="0"/>
              <a:t> YES –  no </a:t>
            </a:r>
            <a:r>
              <a:rPr lang="hr-HR" sz="2400" dirty="0" err="1" smtClean="0"/>
              <a:t>breach</a:t>
            </a:r>
            <a:r>
              <a:rPr lang="hr-HR" sz="2400" dirty="0" smtClean="0"/>
              <a:t> </a:t>
            </a:r>
            <a:r>
              <a:rPr lang="hr-HR" sz="2400" dirty="0" err="1" smtClean="0"/>
              <a:t>of</a:t>
            </a:r>
            <a:r>
              <a:rPr lang="hr-HR" sz="2400" dirty="0" smtClean="0"/>
              <a:t> </a:t>
            </a:r>
            <a:r>
              <a:rPr lang="hr-HR" sz="2400" dirty="0" err="1" smtClean="0"/>
              <a:t>duty</a:t>
            </a:r>
            <a:r>
              <a:rPr lang="hr-HR" sz="2400" dirty="0" smtClean="0"/>
              <a:t> </a:t>
            </a:r>
            <a:r>
              <a:rPr lang="hr-HR" sz="2400" dirty="0" err="1" smtClean="0"/>
              <a:t>of</a:t>
            </a:r>
            <a:r>
              <a:rPr lang="hr-HR" sz="2400" dirty="0" smtClean="0"/>
              <a:t> care = </a:t>
            </a:r>
            <a:r>
              <a:rPr lang="hr-HR" sz="2400" dirty="0" err="1" smtClean="0"/>
              <a:t>there</a:t>
            </a:r>
            <a:r>
              <a:rPr lang="hr-HR" sz="2400" dirty="0" smtClean="0"/>
              <a:t> </a:t>
            </a:r>
            <a:r>
              <a:rPr lang="hr-HR" sz="2400" dirty="0" err="1" smtClean="0"/>
              <a:t>is</a:t>
            </a:r>
            <a:r>
              <a:rPr lang="hr-HR" sz="2400" dirty="0" smtClean="0"/>
              <a:t> no </a:t>
            </a:r>
            <a:r>
              <a:rPr lang="hr-HR" sz="2400" dirty="0" err="1" smtClean="0"/>
              <a:t>causation</a:t>
            </a:r>
            <a:r>
              <a:rPr lang="hr-HR" sz="2400" dirty="0" smtClean="0"/>
              <a:t> = </a:t>
            </a:r>
            <a:r>
              <a:rPr lang="hr-HR" sz="2400" dirty="0" err="1" smtClean="0"/>
              <a:t>defendant</a:t>
            </a:r>
            <a:r>
              <a:rPr lang="hr-HR" sz="2400" dirty="0" smtClean="0"/>
              <a:t> </a:t>
            </a:r>
            <a:r>
              <a:rPr lang="hr-HR" sz="2400" dirty="0" err="1" smtClean="0"/>
              <a:t>not</a:t>
            </a:r>
            <a:r>
              <a:rPr lang="hr-HR" sz="2400" dirty="0" smtClean="0"/>
              <a:t> </a:t>
            </a:r>
            <a:r>
              <a:rPr lang="hr-HR" sz="2400" dirty="0" err="1" smtClean="0"/>
              <a:t>liable</a:t>
            </a:r>
            <a:endParaRPr lang="hr-HR" sz="2400" dirty="0" smtClean="0"/>
          </a:p>
          <a:p>
            <a:pPr marL="0" indent="0">
              <a:buNone/>
            </a:pPr>
            <a:endParaRPr lang="hr-HR" sz="2400" dirty="0"/>
          </a:p>
          <a:p>
            <a:pPr marL="0" indent="0">
              <a:buNone/>
            </a:pPr>
            <a:r>
              <a:rPr lang="hr-HR" sz="2400" dirty="0" smtClean="0"/>
              <a:t>= </a:t>
            </a:r>
            <a:r>
              <a:rPr lang="hr-HR" sz="2400" dirty="0" err="1" smtClean="0"/>
              <a:t>Not</a:t>
            </a:r>
            <a:r>
              <a:rPr lang="hr-HR" sz="2400" dirty="0" smtClean="0"/>
              <a:t> </a:t>
            </a:r>
            <a:r>
              <a:rPr lang="hr-HR" sz="2400" dirty="0" err="1" smtClean="0"/>
              <a:t>always</a:t>
            </a:r>
            <a:r>
              <a:rPr lang="hr-HR" sz="2400" dirty="0" smtClean="0"/>
              <a:t> </a:t>
            </a:r>
            <a:r>
              <a:rPr lang="hr-HR" sz="2400" dirty="0" err="1" smtClean="0"/>
              <a:t>easy</a:t>
            </a:r>
            <a:r>
              <a:rPr lang="hr-HR" sz="2400" dirty="0" smtClean="0"/>
              <a:t> to prove = DAMAGE must </a:t>
            </a:r>
            <a:r>
              <a:rPr lang="hr-HR" sz="2400" dirty="0" err="1" smtClean="0"/>
              <a:t>be</a:t>
            </a:r>
            <a:r>
              <a:rPr lang="hr-HR" sz="2400" dirty="0" smtClean="0"/>
              <a:t> </a:t>
            </a:r>
            <a:r>
              <a:rPr lang="hr-HR" sz="2400" dirty="0" err="1" smtClean="0"/>
              <a:t>proved</a:t>
            </a:r>
            <a:r>
              <a:rPr lang="hr-HR" sz="2400" dirty="0" smtClean="0"/>
              <a:t> on a </a:t>
            </a:r>
            <a:r>
              <a:rPr lang="hr-HR" sz="2400" b="1" dirty="0" smtClean="0">
                <a:solidFill>
                  <a:schemeClr val="accent3">
                    <a:lumMod val="60000"/>
                    <a:lumOff val="40000"/>
                  </a:schemeClr>
                </a:solidFill>
              </a:rPr>
              <a:t>BALANCE OF PROBABILITIES</a:t>
            </a:r>
          </a:p>
          <a:p>
            <a:pPr marL="0" indent="0">
              <a:buNone/>
            </a:pPr>
            <a:endParaRPr lang="hr-HR" sz="2400" dirty="0"/>
          </a:p>
          <a:p>
            <a:pPr marL="0" indent="0">
              <a:buNone/>
            </a:pPr>
            <a:r>
              <a:rPr lang="hr-HR" sz="2900" b="1" dirty="0" smtClean="0">
                <a:solidFill>
                  <a:srgbClr val="92D050"/>
                </a:solidFill>
              </a:rPr>
              <a:t>BREAKING THE CHAIN OF CAUSATION</a:t>
            </a:r>
          </a:p>
          <a:p>
            <a:pPr marL="0" indent="0">
              <a:buNone/>
            </a:pPr>
            <a:r>
              <a:rPr lang="hr-HR" sz="2400" dirty="0" err="1" smtClean="0">
                <a:solidFill>
                  <a:srgbClr val="FFC000"/>
                </a:solidFill>
              </a:rPr>
              <a:t>If</a:t>
            </a:r>
            <a:r>
              <a:rPr lang="hr-HR" sz="2400" dirty="0" smtClean="0">
                <a:solidFill>
                  <a:srgbClr val="FFC000"/>
                </a:solidFill>
              </a:rPr>
              <a:t> </a:t>
            </a:r>
            <a:r>
              <a:rPr lang="hr-HR" sz="2400" dirty="0" err="1" smtClean="0">
                <a:solidFill>
                  <a:srgbClr val="FFC000"/>
                </a:solidFill>
              </a:rPr>
              <a:t>broken</a:t>
            </a:r>
            <a:r>
              <a:rPr lang="hr-HR" sz="2400" dirty="0" smtClean="0">
                <a:solidFill>
                  <a:srgbClr val="FFC000"/>
                </a:solidFill>
              </a:rPr>
              <a:t> – </a:t>
            </a:r>
            <a:r>
              <a:rPr lang="hr-HR" sz="2400" dirty="0" err="1" smtClean="0">
                <a:solidFill>
                  <a:srgbClr val="FFC000"/>
                </a:solidFill>
              </a:rPr>
              <a:t>causation</a:t>
            </a:r>
            <a:r>
              <a:rPr lang="hr-HR" sz="2400" dirty="0" smtClean="0">
                <a:solidFill>
                  <a:srgbClr val="FFC000"/>
                </a:solidFill>
              </a:rPr>
              <a:t> </a:t>
            </a:r>
            <a:r>
              <a:rPr lang="hr-HR" sz="2400" dirty="0" err="1" smtClean="0">
                <a:solidFill>
                  <a:srgbClr val="FFC000"/>
                </a:solidFill>
              </a:rPr>
              <a:t>cannot</a:t>
            </a:r>
            <a:r>
              <a:rPr lang="hr-HR" sz="2400" dirty="0" smtClean="0">
                <a:solidFill>
                  <a:srgbClr val="FFC000"/>
                </a:solidFill>
              </a:rPr>
              <a:t> </a:t>
            </a:r>
            <a:r>
              <a:rPr lang="hr-HR" sz="2400" dirty="0" err="1" smtClean="0">
                <a:solidFill>
                  <a:srgbClr val="FFC000"/>
                </a:solidFill>
              </a:rPr>
              <a:t>be</a:t>
            </a:r>
            <a:r>
              <a:rPr lang="hr-HR" sz="2400" dirty="0" smtClean="0">
                <a:solidFill>
                  <a:srgbClr val="FFC000"/>
                </a:solidFill>
              </a:rPr>
              <a:t> </a:t>
            </a:r>
            <a:r>
              <a:rPr lang="hr-HR" sz="2400" dirty="0" err="1" smtClean="0">
                <a:solidFill>
                  <a:srgbClr val="FFC000"/>
                </a:solidFill>
              </a:rPr>
              <a:t>established</a:t>
            </a:r>
            <a:endParaRPr lang="hr-HR" sz="2400" dirty="0" smtClean="0">
              <a:solidFill>
                <a:srgbClr val="FFC000"/>
              </a:solidFill>
            </a:endParaRPr>
          </a:p>
          <a:p>
            <a:pPr marL="0" indent="0">
              <a:buNone/>
            </a:pPr>
            <a:endParaRPr lang="hr-HR" sz="2400" i="1" dirty="0" smtClean="0"/>
          </a:p>
          <a:p>
            <a:pPr>
              <a:buFontTx/>
              <a:buChar char="-"/>
            </a:pPr>
            <a:r>
              <a:rPr lang="hr-HR" sz="2400" dirty="0" smtClean="0"/>
              <a:t>A </a:t>
            </a:r>
            <a:r>
              <a:rPr lang="hr-HR" sz="2400" dirty="0" err="1" smtClean="0"/>
              <a:t>natural</a:t>
            </a:r>
            <a:r>
              <a:rPr lang="hr-HR" sz="2400" dirty="0" smtClean="0"/>
              <a:t> event</a:t>
            </a:r>
          </a:p>
          <a:p>
            <a:pPr>
              <a:buFontTx/>
              <a:buChar char="-"/>
            </a:pPr>
            <a:r>
              <a:rPr lang="hr-HR" sz="2400" dirty="0" err="1" smtClean="0"/>
              <a:t>An</a:t>
            </a:r>
            <a:r>
              <a:rPr lang="hr-HR" sz="2400" dirty="0" smtClean="0"/>
              <a:t> </a:t>
            </a:r>
            <a:r>
              <a:rPr lang="hr-HR" sz="2400" dirty="0" err="1" smtClean="0"/>
              <a:t>action</a:t>
            </a:r>
            <a:r>
              <a:rPr lang="hr-HR" sz="2400" dirty="0" smtClean="0"/>
              <a:t> </a:t>
            </a:r>
            <a:r>
              <a:rPr lang="hr-HR" sz="2400" dirty="0" err="1" smtClean="0"/>
              <a:t>by</a:t>
            </a:r>
            <a:r>
              <a:rPr lang="hr-HR" sz="2400" dirty="0" smtClean="0"/>
              <a:t> a </a:t>
            </a:r>
            <a:r>
              <a:rPr lang="hr-HR" sz="2400" dirty="0" err="1" smtClean="0"/>
              <a:t>third</a:t>
            </a:r>
            <a:r>
              <a:rPr lang="hr-HR" sz="2400" dirty="0" smtClean="0"/>
              <a:t> </a:t>
            </a:r>
            <a:r>
              <a:rPr lang="hr-HR" sz="2400" dirty="0" smtClean="0"/>
              <a:t>party</a:t>
            </a:r>
            <a:endParaRPr lang="hr-HR" sz="2400" dirty="0" smtClean="0"/>
          </a:p>
          <a:p>
            <a:pPr>
              <a:buFontTx/>
              <a:buChar char="-"/>
            </a:pPr>
            <a:r>
              <a:rPr lang="hr-HR" sz="2400" dirty="0" err="1" smtClean="0"/>
              <a:t>An</a:t>
            </a:r>
            <a:r>
              <a:rPr lang="hr-HR" sz="2400" dirty="0" smtClean="0"/>
              <a:t> </a:t>
            </a:r>
            <a:r>
              <a:rPr lang="hr-HR" sz="2400" dirty="0" err="1" smtClean="0"/>
              <a:t>action</a:t>
            </a:r>
            <a:r>
              <a:rPr lang="hr-HR" sz="2400" dirty="0" smtClean="0"/>
              <a:t> </a:t>
            </a:r>
            <a:r>
              <a:rPr lang="hr-HR" sz="2400" dirty="0" err="1" smtClean="0"/>
              <a:t>by</a:t>
            </a:r>
            <a:r>
              <a:rPr lang="hr-HR" sz="2400" dirty="0" smtClean="0"/>
              <a:t> the </a:t>
            </a:r>
            <a:r>
              <a:rPr lang="hr-HR" sz="2400" dirty="0" err="1" smtClean="0"/>
              <a:t>claimant</a:t>
            </a:r>
            <a:endParaRPr lang="en-US" dirty="0"/>
          </a:p>
        </p:txBody>
      </p:sp>
    </p:spTree>
    <p:extLst>
      <p:ext uri="{BB962C8B-B14F-4D97-AF65-F5344CB8AC3E}">
        <p14:creationId xmlns:p14="http://schemas.microsoft.com/office/powerpoint/2010/main" val="1291849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Causation</a:t>
            </a:r>
            <a:r>
              <a:rPr lang="hr-HR" dirty="0" smtClean="0"/>
              <a:t/>
            </a:r>
            <a:br>
              <a:rPr lang="hr-HR" dirty="0" smtClean="0"/>
            </a:br>
            <a:r>
              <a:rPr lang="en-US" altLang="en-US" sz="2800" i="1" dirty="0" err="1" smtClean="0">
                <a:solidFill>
                  <a:srgbClr val="FFC000"/>
                </a:solidFill>
              </a:rPr>
              <a:t>Palsgraf</a:t>
            </a:r>
            <a:r>
              <a:rPr lang="en-US" altLang="en-US" sz="2800" i="1" dirty="0" smtClean="0">
                <a:solidFill>
                  <a:srgbClr val="FFC000"/>
                </a:solidFill>
              </a:rPr>
              <a:t> </a:t>
            </a:r>
            <a:r>
              <a:rPr lang="en-US" altLang="en-US" sz="2800" i="1" dirty="0">
                <a:solidFill>
                  <a:srgbClr val="FFC000"/>
                </a:solidFill>
              </a:rPr>
              <a:t>v. Long Island R.R. Co.</a:t>
            </a:r>
            <a:r>
              <a:rPr lang="en-US" altLang="en-US" sz="2800" dirty="0">
                <a:solidFill>
                  <a:srgbClr val="FFC000"/>
                </a:solidFill>
              </a:rPr>
              <a:t> (N.Y. 1928)</a:t>
            </a:r>
            <a:endParaRPr lang="en-US" sz="2800" dirty="0">
              <a:solidFill>
                <a:srgbClr val="FFC000"/>
              </a:solidFill>
            </a:endParaRPr>
          </a:p>
        </p:txBody>
      </p:sp>
      <p:sp>
        <p:nvSpPr>
          <p:cNvPr id="3" name="Content Placeholder 2"/>
          <p:cNvSpPr>
            <a:spLocks noGrp="1"/>
          </p:cNvSpPr>
          <p:nvPr>
            <p:ph idx="1"/>
          </p:nvPr>
        </p:nvSpPr>
        <p:spPr>
          <a:xfrm>
            <a:off x="1103312" y="1853248"/>
            <a:ext cx="10219345" cy="4865604"/>
          </a:xfrm>
        </p:spPr>
        <p:txBody>
          <a:bodyPr>
            <a:normAutofit lnSpcReduction="10000"/>
          </a:bodyPr>
          <a:lstStyle/>
          <a:p>
            <a:pPr>
              <a:buFont typeface="Wingdings" panose="05000000000000000000" pitchFamily="2" charset="2"/>
              <a:buNone/>
            </a:pPr>
            <a:r>
              <a:rPr lang="hr-HR" altLang="en-US" b="1" i="1" dirty="0" err="1"/>
              <a:t>Discuss</a:t>
            </a:r>
            <a:r>
              <a:rPr lang="hr-HR" altLang="en-US" b="1" i="1" dirty="0"/>
              <a:t> </a:t>
            </a:r>
            <a:r>
              <a:rPr lang="hr-HR" altLang="en-US" b="1" i="1" dirty="0" err="1"/>
              <a:t>the</a:t>
            </a:r>
            <a:r>
              <a:rPr lang="hr-HR" altLang="en-US" b="1" i="1" dirty="0"/>
              <a:t> </a:t>
            </a:r>
            <a:r>
              <a:rPr lang="hr-HR" altLang="en-US" b="1" i="1" dirty="0" err="1"/>
              <a:t>case</a:t>
            </a:r>
            <a:r>
              <a:rPr lang="hr-HR" altLang="en-US" b="1" i="1" dirty="0"/>
              <a:t>. </a:t>
            </a:r>
            <a:r>
              <a:rPr lang="hr-HR" altLang="en-US" b="1" i="1" dirty="0" err="1"/>
              <a:t>Is</a:t>
            </a:r>
            <a:r>
              <a:rPr lang="hr-HR" altLang="en-US" b="1" i="1" dirty="0"/>
              <a:t> </a:t>
            </a:r>
            <a:r>
              <a:rPr lang="hr-HR" altLang="en-US" b="1" i="1" dirty="0" err="1"/>
              <a:t>negligence</a:t>
            </a:r>
            <a:r>
              <a:rPr lang="hr-HR" altLang="en-US" b="1" i="1" dirty="0"/>
              <a:t> </a:t>
            </a:r>
            <a:r>
              <a:rPr lang="hr-HR" altLang="en-US" b="1" i="1" dirty="0" err="1"/>
              <a:t>involved</a:t>
            </a:r>
            <a:r>
              <a:rPr lang="hr-HR" altLang="en-US" b="1" i="1" dirty="0"/>
              <a:t>?</a:t>
            </a:r>
            <a:endParaRPr lang="hr-HR" altLang="en-US" b="1" dirty="0"/>
          </a:p>
          <a:p>
            <a:pPr>
              <a:buFont typeface="Wingdings" panose="05000000000000000000" pitchFamily="2" charset="2"/>
              <a:buNone/>
            </a:pPr>
            <a:r>
              <a:rPr lang="hr-HR" altLang="en-US" b="1" dirty="0"/>
              <a:t> </a:t>
            </a:r>
            <a:r>
              <a:rPr lang="en-US" altLang="en-US" b="1" dirty="0"/>
              <a:t>Facts</a:t>
            </a:r>
          </a:p>
          <a:p>
            <a:r>
              <a:rPr lang="en-US" altLang="en-US" dirty="0"/>
              <a:t>Mrs. </a:t>
            </a:r>
            <a:r>
              <a:rPr lang="en-US" altLang="en-US" dirty="0" err="1"/>
              <a:t>Palsgraf</a:t>
            </a:r>
            <a:r>
              <a:rPr lang="en-US" altLang="en-US" dirty="0"/>
              <a:t> (P) was standing on a Long Island Railroad (D) train platform when two men ran to catch a train. The second man was carrying a small package containing fireworks. He was helped aboard the train by one guard on the platform and another on the train. The man dropped the package which exploded when it hit the tracks. The shock of the explosion caused scales at the other end of the platform many feet away to fall, striking and injuring </a:t>
            </a:r>
            <a:r>
              <a:rPr lang="en-US" altLang="en-US" dirty="0" err="1"/>
              <a:t>Palsgraf</a:t>
            </a:r>
            <a:r>
              <a:rPr lang="en-US" altLang="en-US" dirty="0"/>
              <a:t>. </a:t>
            </a:r>
            <a:r>
              <a:rPr lang="en-US" altLang="en-US" dirty="0" err="1"/>
              <a:t>Palsgraf</a:t>
            </a:r>
            <a:r>
              <a:rPr lang="en-US" altLang="en-US" dirty="0"/>
              <a:t> brought a personal injury lawsuit against Long Island Railroad and the railroad appealed the court’s judgment in favor of </a:t>
            </a:r>
            <a:r>
              <a:rPr lang="en-US" altLang="en-US" dirty="0" err="1"/>
              <a:t>Palsgraf</a:t>
            </a:r>
            <a:r>
              <a:rPr lang="en-US" altLang="en-US" dirty="0"/>
              <a:t>. The judgment was affirmed on appeal and Long Island Railroad appealed.</a:t>
            </a:r>
          </a:p>
          <a:p>
            <a:pPr marL="0" indent="0">
              <a:buNone/>
            </a:pPr>
            <a:r>
              <a:rPr lang="en-US" altLang="en-US" b="1" dirty="0"/>
              <a:t>Issues</a:t>
            </a:r>
          </a:p>
          <a:p>
            <a:r>
              <a:rPr lang="en-US" altLang="en-US" dirty="0"/>
              <a:t>How is the duty of due care that is owed determined?</a:t>
            </a:r>
          </a:p>
          <a:p>
            <a:r>
              <a:rPr lang="en-US" altLang="en-US" dirty="0"/>
              <a:t>To whom does a party owe the duty of due care?</a:t>
            </a:r>
          </a:p>
          <a:p>
            <a:pPr marL="0" indent="0">
              <a:buNone/>
            </a:pPr>
            <a:endParaRPr lang="en-US" dirty="0"/>
          </a:p>
        </p:txBody>
      </p:sp>
    </p:spTree>
    <p:extLst>
      <p:ext uri="{BB962C8B-B14F-4D97-AF65-F5344CB8AC3E}">
        <p14:creationId xmlns:p14="http://schemas.microsoft.com/office/powerpoint/2010/main" val="3792216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259" y="257695"/>
            <a:ext cx="10548850" cy="1595553"/>
          </a:xfrm>
        </p:spPr>
        <p:txBody>
          <a:bodyPr/>
          <a:lstStyle/>
          <a:p>
            <a:r>
              <a:rPr lang="hr-HR" sz="3200" b="1" dirty="0">
                <a:solidFill>
                  <a:schemeClr val="tx1"/>
                </a:solidFill>
              </a:rPr>
              <a:t>Holding </a:t>
            </a:r>
            <a:r>
              <a:rPr lang="hr-HR" sz="3200" b="1" dirty="0" err="1">
                <a:solidFill>
                  <a:schemeClr val="tx1"/>
                </a:solidFill>
              </a:rPr>
              <a:t>and</a:t>
            </a:r>
            <a:r>
              <a:rPr lang="hr-HR" sz="3200" b="1" dirty="0">
                <a:solidFill>
                  <a:schemeClr val="tx1"/>
                </a:solidFill>
              </a:rPr>
              <a:t> </a:t>
            </a:r>
            <a:r>
              <a:rPr lang="hr-HR" sz="3200" b="1" dirty="0" err="1">
                <a:solidFill>
                  <a:schemeClr val="tx1"/>
                </a:solidFill>
              </a:rPr>
              <a:t>Rule</a:t>
            </a:r>
            <a:r>
              <a:rPr lang="hr-HR" sz="3200" b="1" dirty="0">
                <a:solidFill>
                  <a:schemeClr val="tx1"/>
                </a:solidFill>
              </a:rPr>
              <a:t> (</a:t>
            </a:r>
            <a:r>
              <a:rPr lang="hr-HR" sz="3200" b="1" dirty="0" err="1">
                <a:solidFill>
                  <a:schemeClr val="tx1"/>
                </a:solidFill>
              </a:rPr>
              <a:t>Cardozo</a:t>
            </a:r>
            <a:r>
              <a:rPr lang="hr-HR" sz="3200" b="1" dirty="0">
                <a:solidFill>
                  <a:schemeClr val="tx1"/>
                </a:solidFill>
              </a:rPr>
              <a:t> – “Zone </a:t>
            </a:r>
            <a:r>
              <a:rPr lang="hr-HR" sz="3200" b="1" dirty="0" err="1">
                <a:solidFill>
                  <a:schemeClr val="tx1"/>
                </a:solidFill>
              </a:rPr>
              <a:t>of</a:t>
            </a:r>
            <a:r>
              <a:rPr lang="hr-HR" sz="3200" b="1" dirty="0">
                <a:solidFill>
                  <a:schemeClr val="tx1"/>
                </a:solidFill>
              </a:rPr>
              <a:t> </a:t>
            </a:r>
            <a:r>
              <a:rPr lang="hr-HR" sz="3200" b="1" dirty="0" err="1">
                <a:solidFill>
                  <a:schemeClr val="tx1"/>
                </a:solidFill>
              </a:rPr>
              <a:t>Danger</a:t>
            </a:r>
            <a:r>
              <a:rPr lang="hr-HR" sz="3200" b="1" dirty="0">
                <a:solidFill>
                  <a:schemeClr val="tx1"/>
                </a:solidFill>
              </a:rPr>
              <a:t>” </a:t>
            </a:r>
            <a:r>
              <a:rPr lang="hr-HR" sz="3200" b="1" dirty="0" err="1">
                <a:solidFill>
                  <a:schemeClr val="tx1"/>
                </a:solidFill>
              </a:rPr>
              <a:t>rule</a:t>
            </a:r>
            <a:r>
              <a:rPr lang="hr-HR" sz="3200" b="1" dirty="0">
                <a:solidFill>
                  <a:schemeClr val="tx1"/>
                </a:solidFill>
              </a:rPr>
              <a:t>)</a:t>
            </a:r>
            <a:endParaRPr lang="en-US" sz="3200" dirty="0"/>
          </a:p>
        </p:txBody>
      </p:sp>
      <p:sp>
        <p:nvSpPr>
          <p:cNvPr id="3" name="Content Placeholder 2"/>
          <p:cNvSpPr>
            <a:spLocks noGrp="1"/>
          </p:cNvSpPr>
          <p:nvPr>
            <p:ph idx="1"/>
          </p:nvPr>
        </p:nvSpPr>
        <p:spPr>
          <a:xfrm>
            <a:off x="508883" y="1205345"/>
            <a:ext cx="11411568" cy="5426043"/>
          </a:xfrm>
        </p:spPr>
        <p:txBody>
          <a:bodyPr>
            <a:normAutofit fontScale="85000" lnSpcReduction="20000"/>
          </a:bodyPr>
          <a:lstStyle/>
          <a:p>
            <a:pPr>
              <a:buFont typeface="Wingdings" panose="05000000000000000000" pitchFamily="2" charset="2"/>
              <a:buNone/>
            </a:pPr>
            <a:r>
              <a:rPr lang="hr-HR" altLang="en-US" dirty="0" smtClean="0"/>
              <a:t>= </a:t>
            </a:r>
            <a:r>
              <a:rPr lang="en-US" altLang="en-US" dirty="0" smtClean="0"/>
              <a:t>A </a:t>
            </a:r>
            <a:r>
              <a:rPr lang="en-US" altLang="en-US" dirty="0"/>
              <a:t>duty that is owed must be determined from the risk that can reasonably be </a:t>
            </a:r>
            <a:r>
              <a:rPr lang="en-US" altLang="en-US" dirty="0" smtClean="0"/>
              <a:t>foreseen</a:t>
            </a:r>
            <a:r>
              <a:rPr lang="hr-HR" altLang="en-US" dirty="0"/>
              <a:t> </a:t>
            </a:r>
            <a:r>
              <a:rPr lang="en-US" altLang="en-US" dirty="0" smtClean="0"/>
              <a:t>under </a:t>
            </a:r>
            <a:r>
              <a:rPr lang="en-US" altLang="en-US" dirty="0"/>
              <a:t>the circumstances</a:t>
            </a:r>
            <a:r>
              <a:rPr lang="en-US" altLang="en-US" dirty="0" smtClean="0"/>
              <a:t>.</a:t>
            </a:r>
            <a:endParaRPr lang="hr-HR" altLang="en-US" dirty="0" smtClean="0"/>
          </a:p>
          <a:p>
            <a:pPr>
              <a:buFont typeface="Wingdings" panose="05000000000000000000" pitchFamily="2" charset="2"/>
              <a:buNone/>
            </a:pPr>
            <a:endParaRPr lang="en-US" altLang="en-US" sz="900" dirty="0"/>
          </a:p>
          <a:p>
            <a:pPr>
              <a:buFont typeface="Wingdings" panose="05000000000000000000" pitchFamily="2" charset="2"/>
              <a:buNone/>
            </a:pPr>
            <a:r>
              <a:rPr lang="hr-HR" altLang="en-US" dirty="0" smtClean="0"/>
              <a:t>= </a:t>
            </a:r>
            <a:r>
              <a:rPr lang="en-US" altLang="en-US" dirty="0" smtClean="0"/>
              <a:t>A </a:t>
            </a:r>
            <a:r>
              <a:rPr lang="en-US" altLang="en-US" dirty="0"/>
              <a:t>defendant owes a duty of care only to those who are in the reasonably </a:t>
            </a:r>
            <a:r>
              <a:rPr lang="en-US" altLang="en-US" dirty="0" smtClean="0"/>
              <a:t>foreseeable</a:t>
            </a:r>
            <a:r>
              <a:rPr lang="hr-HR" altLang="en-US" dirty="0"/>
              <a:t> </a:t>
            </a:r>
            <a:r>
              <a:rPr lang="en-US" altLang="en-US" dirty="0" smtClean="0"/>
              <a:t>zone </a:t>
            </a:r>
            <a:r>
              <a:rPr lang="en-US" altLang="en-US" dirty="0"/>
              <a:t>of danger</a:t>
            </a:r>
            <a:r>
              <a:rPr lang="en-US" altLang="en-US" dirty="0" smtClean="0"/>
              <a:t>.</a:t>
            </a:r>
            <a:endParaRPr lang="hr-HR" altLang="en-US" dirty="0" smtClean="0"/>
          </a:p>
          <a:p>
            <a:pPr>
              <a:buFont typeface="Wingdings" panose="05000000000000000000" pitchFamily="2" charset="2"/>
              <a:buNone/>
            </a:pPr>
            <a:endParaRPr lang="en-US" altLang="en-US" sz="1000" dirty="0"/>
          </a:p>
          <a:p>
            <a:pPr>
              <a:buFont typeface="Wingdings" panose="05000000000000000000" pitchFamily="2" charset="2"/>
              <a:buNone/>
            </a:pPr>
            <a:r>
              <a:rPr lang="hr-HR" altLang="en-US" dirty="0" smtClean="0"/>
              <a:t>= </a:t>
            </a:r>
            <a:r>
              <a:rPr lang="en-US" altLang="en-US" dirty="0" smtClean="0"/>
              <a:t>The </a:t>
            </a:r>
            <a:r>
              <a:rPr lang="en-US" altLang="en-US" dirty="0"/>
              <a:t>court held that the conduct of Long Island Railroad’s guard was wrongful in </a:t>
            </a:r>
            <a:r>
              <a:rPr lang="en-US" altLang="en-US" dirty="0" smtClean="0"/>
              <a:t>relation</a:t>
            </a:r>
            <a:r>
              <a:rPr lang="hr-HR" altLang="en-US" dirty="0"/>
              <a:t> </a:t>
            </a:r>
            <a:r>
              <a:rPr lang="en-US" altLang="en-US" dirty="0" smtClean="0"/>
              <a:t>to </a:t>
            </a:r>
            <a:r>
              <a:rPr lang="en-US" altLang="en-US" dirty="0"/>
              <a:t>the </a:t>
            </a:r>
            <a:r>
              <a:rPr lang="en-US" altLang="en-US" dirty="0" smtClean="0"/>
              <a:t>man</a:t>
            </a:r>
            <a:endParaRPr lang="hr-HR" altLang="en-US" dirty="0" smtClean="0"/>
          </a:p>
          <a:p>
            <a:pPr>
              <a:buFont typeface="Wingdings" panose="05000000000000000000" pitchFamily="2" charset="2"/>
              <a:buNone/>
            </a:pPr>
            <a:r>
              <a:rPr lang="en-US" altLang="en-US" dirty="0" smtClean="0"/>
              <a:t>carrying </a:t>
            </a:r>
            <a:r>
              <a:rPr lang="en-US" altLang="en-US" dirty="0"/>
              <a:t>the parcel, but not in relation to </a:t>
            </a:r>
            <a:r>
              <a:rPr lang="en-US" altLang="en-US" dirty="0" err="1"/>
              <a:t>Palsgraf</a:t>
            </a:r>
            <a:r>
              <a:rPr lang="en-US" altLang="en-US" dirty="0"/>
              <a:t> standing far away. No </a:t>
            </a:r>
            <a:r>
              <a:rPr lang="en-US" altLang="en-US" dirty="0" smtClean="0"/>
              <a:t>one</a:t>
            </a:r>
            <a:r>
              <a:rPr lang="hr-HR" altLang="en-US" dirty="0"/>
              <a:t> </a:t>
            </a:r>
            <a:r>
              <a:rPr lang="en-US" altLang="en-US" dirty="0" smtClean="0"/>
              <a:t>was </a:t>
            </a:r>
            <a:r>
              <a:rPr lang="en-US" altLang="en-US" dirty="0"/>
              <a:t>on notice that </a:t>
            </a:r>
            <a:r>
              <a:rPr lang="en-US" altLang="en-US" dirty="0" smtClean="0"/>
              <a:t>the</a:t>
            </a:r>
            <a:endParaRPr lang="hr-HR" altLang="en-US" dirty="0" smtClean="0"/>
          </a:p>
          <a:p>
            <a:pPr>
              <a:buFont typeface="Wingdings" panose="05000000000000000000" pitchFamily="2" charset="2"/>
              <a:buNone/>
            </a:pPr>
            <a:r>
              <a:rPr lang="en-US" altLang="en-US" dirty="0" smtClean="0"/>
              <a:t>package </a:t>
            </a:r>
            <a:r>
              <a:rPr lang="en-US" altLang="en-US" dirty="0"/>
              <a:t>contained fireworks which when dropped could harm </a:t>
            </a:r>
            <a:r>
              <a:rPr lang="en-US" altLang="en-US" dirty="0" smtClean="0"/>
              <a:t>a</a:t>
            </a:r>
            <a:r>
              <a:rPr lang="hr-HR" altLang="en-US" dirty="0"/>
              <a:t> </a:t>
            </a:r>
            <a:r>
              <a:rPr lang="en-US" altLang="en-US" dirty="0" smtClean="0"/>
              <a:t>person </a:t>
            </a:r>
            <a:r>
              <a:rPr lang="en-US" altLang="en-US" dirty="0"/>
              <a:t>as far from the zone of danger </a:t>
            </a:r>
            <a:r>
              <a:rPr lang="en-US" altLang="en-US" dirty="0" smtClean="0"/>
              <a:t>as</a:t>
            </a:r>
            <a:endParaRPr lang="hr-HR" altLang="en-US" dirty="0" smtClean="0"/>
          </a:p>
          <a:p>
            <a:pPr>
              <a:buFont typeface="Wingdings" panose="05000000000000000000" pitchFamily="2" charset="2"/>
              <a:buNone/>
            </a:pPr>
            <a:r>
              <a:rPr lang="en-US" altLang="en-US" dirty="0" err="1" smtClean="0"/>
              <a:t>Palsgraf</a:t>
            </a:r>
            <a:r>
              <a:rPr lang="en-US" altLang="en-US" dirty="0" smtClean="0"/>
              <a:t>.</a:t>
            </a:r>
            <a:endParaRPr lang="hr-HR" altLang="en-US" dirty="0" smtClean="0"/>
          </a:p>
          <a:p>
            <a:pPr>
              <a:buFont typeface="Wingdings" panose="05000000000000000000" pitchFamily="2" charset="2"/>
              <a:buNone/>
            </a:pPr>
            <a:endParaRPr lang="en-US" altLang="en-US" sz="1100" dirty="0"/>
          </a:p>
          <a:p>
            <a:pPr>
              <a:buFont typeface="Wingdings" panose="05000000000000000000" pitchFamily="2" charset="2"/>
              <a:buNone/>
            </a:pPr>
            <a:r>
              <a:rPr lang="hr-HR" altLang="en-US" dirty="0" smtClean="0"/>
              <a:t>= </a:t>
            </a:r>
            <a:r>
              <a:rPr lang="en-US" altLang="en-US" dirty="0" smtClean="0"/>
              <a:t>To </a:t>
            </a:r>
            <a:r>
              <a:rPr lang="en-US" altLang="en-US" dirty="0"/>
              <a:t>find negligence there must first be a finding that a duty was owed and breached, and that </a:t>
            </a:r>
            <a:r>
              <a:rPr lang="en-US" altLang="en-US" dirty="0" smtClean="0"/>
              <a:t>the</a:t>
            </a:r>
            <a:endParaRPr lang="hr-HR" altLang="en-US" dirty="0" smtClean="0"/>
          </a:p>
          <a:p>
            <a:pPr>
              <a:buFont typeface="Wingdings" panose="05000000000000000000" pitchFamily="2" charset="2"/>
              <a:buNone/>
            </a:pPr>
            <a:r>
              <a:rPr lang="en-US" altLang="en-US" dirty="0" smtClean="0"/>
              <a:t>injury </a:t>
            </a:r>
            <a:r>
              <a:rPr lang="en-US" altLang="en-US" dirty="0"/>
              <a:t>could have been avoided if the defendant had been following that duty. The orbit of </a:t>
            </a:r>
            <a:r>
              <a:rPr lang="en-US" altLang="en-US" dirty="0" smtClean="0"/>
              <a:t>the</a:t>
            </a:r>
            <a:endParaRPr lang="hr-HR" altLang="en-US" dirty="0" smtClean="0"/>
          </a:p>
          <a:p>
            <a:pPr>
              <a:buFont typeface="Wingdings" panose="05000000000000000000" pitchFamily="2" charset="2"/>
              <a:buNone/>
            </a:pPr>
            <a:r>
              <a:rPr lang="en-US" altLang="en-US" dirty="0" smtClean="0"/>
              <a:t>danger </a:t>
            </a:r>
            <a:r>
              <a:rPr lang="en-US" altLang="en-US" dirty="0"/>
              <a:t>or risk associated with a danger or risk is that which a reasonable person would foresee.</a:t>
            </a:r>
          </a:p>
          <a:p>
            <a:pPr>
              <a:buFont typeface="Wingdings" panose="05000000000000000000" pitchFamily="2" charset="2"/>
              <a:buNone/>
            </a:pPr>
            <a:r>
              <a:rPr lang="en-US" altLang="en-US" dirty="0"/>
              <a:t>Even if the guard had intentionally taken the package and thrown it he would not have </a:t>
            </a:r>
            <a:r>
              <a:rPr lang="en-US" altLang="en-US" dirty="0" smtClean="0"/>
              <a:t>threatened</a:t>
            </a:r>
            <a:endParaRPr lang="hr-HR" altLang="en-US" dirty="0" smtClean="0"/>
          </a:p>
          <a:p>
            <a:pPr>
              <a:buFont typeface="Wingdings" panose="05000000000000000000" pitchFamily="2" charset="2"/>
              <a:buNone/>
            </a:pPr>
            <a:r>
              <a:rPr lang="en-US" altLang="en-US" dirty="0" err="1" smtClean="0"/>
              <a:t>Palsgraf’s</a:t>
            </a:r>
            <a:r>
              <a:rPr lang="en-US" altLang="en-US" dirty="0" smtClean="0"/>
              <a:t> </a:t>
            </a:r>
            <a:r>
              <a:rPr lang="en-US" altLang="en-US" dirty="0"/>
              <a:t>safety from the appearances of the circumstances to a reasonable person. Long </a:t>
            </a:r>
            <a:r>
              <a:rPr lang="en-US" altLang="en-US" dirty="0" smtClean="0"/>
              <a:t>Island</a:t>
            </a:r>
            <a:endParaRPr lang="hr-HR" altLang="en-US" dirty="0" smtClean="0"/>
          </a:p>
          <a:p>
            <a:pPr>
              <a:buFont typeface="Wingdings" panose="05000000000000000000" pitchFamily="2" charset="2"/>
              <a:buNone/>
            </a:pPr>
            <a:r>
              <a:rPr lang="en-US" altLang="en-US" dirty="0" smtClean="0"/>
              <a:t>Railroad’s </a:t>
            </a:r>
            <a:r>
              <a:rPr lang="en-US" altLang="en-US" dirty="0"/>
              <a:t>liability for an inadvertent or unintentional act cannot be greater than it would be if </a:t>
            </a:r>
            <a:r>
              <a:rPr lang="en-US" altLang="en-US" dirty="0" smtClean="0"/>
              <a:t>the</a:t>
            </a:r>
            <a:endParaRPr lang="hr-HR" altLang="en-US" dirty="0" smtClean="0"/>
          </a:p>
          <a:p>
            <a:pPr>
              <a:buFont typeface="Wingdings" panose="05000000000000000000" pitchFamily="2" charset="2"/>
              <a:buNone/>
            </a:pPr>
            <a:r>
              <a:rPr lang="en-US" altLang="en-US" dirty="0" smtClean="0"/>
              <a:t>act </a:t>
            </a:r>
            <a:r>
              <a:rPr lang="en-US" altLang="en-US" dirty="0"/>
              <a:t>had been </a:t>
            </a:r>
            <a:r>
              <a:rPr lang="en-US" altLang="en-US" dirty="0" smtClean="0"/>
              <a:t>intentional</a:t>
            </a:r>
            <a:r>
              <a:rPr lang="hr-HR" altLang="en-US" dirty="0"/>
              <a:t>.</a:t>
            </a:r>
            <a:endParaRPr lang="en-US" altLang="en-US" dirty="0"/>
          </a:p>
        </p:txBody>
      </p:sp>
    </p:spTree>
    <p:extLst>
      <p:ext uri="{BB962C8B-B14F-4D97-AF65-F5344CB8AC3E}">
        <p14:creationId xmlns:p14="http://schemas.microsoft.com/office/powerpoint/2010/main" val="3846117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73331" y="452438"/>
            <a:ext cx="10037532" cy="6405562"/>
          </a:xfrm>
        </p:spPr>
        <p:txBody>
          <a:bodyPr>
            <a:normAutofit fontScale="85000" lnSpcReduction="20000"/>
          </a:bodyPr>
          <a:lstStyle/>
          <a:p>
            <a:pPr marL="0" indent="0">
              <a:buNone/>
            </a:pPr>
            <a:r>
              <a:rPr lang="en-US" altLang="en-US" b="1" dirty="0"/>
              <a:t>Disposition</a:t>
            </a:r>
            <a:endParaRPr lang="en-US" altLang="en-US" dirty="0"/>
          </a:p>
          <a:p>
            <a:r>
              <a:rPr lang="en-US" altLang="en-US" dirty="0"/>
              <a:t>Reversed – judgment for Long Island Railroad.</a:t>
            </a:r>
          </a:p>
          <a:p>
            <a:pPr marL="0" indent="0">
              <a:buNone/>
            </a:pPr>
            <a:r>
              <a:rPr lang="en-US" altLang="en-US" b="1" dirty="0"/>
              <a:t>Dissent (Andrews)</a:t>
            </a:r>
            <a:endParaRPr lang="en-US" altLang="en-US" dirty="0"/>
          </a:p>
          <a:p>
            <a:r>
              <a:rPr lang="en-US" altLang="en-US" dirty="0"/>
              <a:t>Everyone owes the world at large the duty of refraining from acts that may unreasonably threaten the safety of others. In determining proximate cause the court must ask whether there was a natural and continuous sequence between the cause and effect and not whether the act would reasonably be expected to injure another. The court must consider that the greater the distance between the cause and the effect in time and space, the greater the likelihood that other causes intervene to affect the result</a:t>
            </a:r>
            <a:r>
              <a:rPr lang="en-US" altLang="en-US" u="sng" dirty="0"/>
              <a:t>. In this case there was no remoteness in time and little in space.</a:t>
            </a:r>
            <a:r>
              <a:rPr lang="en-US" altLang="en-US" dirty="0"/>
              <a:t> Injury in some form was probable.</a:t>
            </a:r>
          </a:p>
          <a:p>
            <a:pPr marL="0" indent="0">
              <a:buNone/>
            </a:pPr>
            <a:r>
              <a:rPr lang="en-US" altLang="en-US" b="1" dirty="0"/>
              <a:t>Notes</a:t>
            </a:r>
            <a:endParaRPr lang="en-US" altLang="en-US" dirty="0"/>
          </a:p>
          <a:p>
            <a:r>
              <a:rPr lang="en-US" altLang="en-US" dirty="0"/>
              <a:t>The majority adopted the principle that negligent conduct resulting in injury will lead to liability only if the actor could have reasonably foreseen that the conduct would cause the injury. In a 4-3 opinion by Cardozo, the court held that the Long Island Railroad attendants could not have foreseen the possibility of injury to </a:t>
            </a:r>
            <a:r>
              <a:rPr lang="en-US" altLang="en-US" dirty="0" err="1"/>
              <a:t>Palsgraf</a:t>
            </a:r>
            <a:r>
              <a:rPr lang="en-US" altLang="en-US" dirty="0"/>
              <a:t> and therefore did not breach any duty to her. Andrews asserted that the duty to exercise care is owed to all, and thus a negligent act will subject the actor to liability to all persons proximately harmed by it, whether or not the harm is foreseeable. Both opinions have been widely cited to support the two views expressed in them.</a:t>
            </a:r>
          </a:p>
          <a:p>
            <a:r>
              <a:rPr lang="en-US" altLang="en-US" dirty="0"/>
              <a:t>The reasoning in this case was that Long Island Railroad did not owe a duty of care to </a:t>
            </a:r>
            <a:r>
              <a:rPr lang="en-US" altLang="en-US" dirty="0" err="1"/>
              <a:t>Palsgraf</a:t>
            </a:r>
            <a:r>
              <a:rPr lang="en-US" altLang="en-US" dirty="0"/>
              <a:t> insofar as the package was concerned. Cardozo did not reach the issue of “proximate cause” for which the case is often cited. There is no general principle that a railroad owes no duty to persons on station platforms not in immediate proximity to the tracks, as would have been the case if </a:t>
            </a:r>
            <a:r>
              <a:rPr lang="en-US" altLang="en-US" dirty="0" err="1"/>
              <a:t>Palsgraf</a:t>
            </a:r>
            <a:r>
              <a:rPr lang="en-US" altLang="en-US" dirty="0"/>
              <a:t> had been injured by objects falling from a passing train.</a:t>
            </a:r>
          </a:p>
          <a:p>
            <a:pPr>
              <a:buFont typeface="Wingdings" panose="05000000000000000000" pitchFamily="2" charset="2"/>
              <a:buNone/>
            </a:pPr>
            <a:r>
              <a:rPr lang="en-US" altLang="en-US" dirty="0"/>
              <a:t>      (source: http://www.lawnix.com/cases/palsgraf-long-island-railroad.html)</a:t>
            </a:r>
          </a:p>
          <a:p>
            <a:endParaRPr lang="en-US" dirty="0"/>
          </a:p>
        </p:txBody>
      </p:sp>
    </p:spTree>
    <p:extLst>
      <p:ext uri="{BB962C8B-B14F-4D97-AF65-F5344CB8AC3E}">
        <p14:creationId xmlns:p14="http://schemas.microsoft.com/office/powerpoint/2010/main" val="1493656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r-HR" dirty="0" smtClean="0"/>
              <a:t>CRIMINAL LAW vs. CIVIL LAW</a:t>
            </a:r>
            <a:endParaRPr lang="en-US" dirty="0"/>
          </a:p>
        </p:txBody>
      </p:sp>
      <p:sp>
        <p:nvSpPr>
          <p:cNvPr id="3" name="Content Placeholder 2"/>
          <p:cNvSpPr>
            <a:spLocks noGrp="1"/>
          </p:cNvSpPr>
          <p:nvPr>
            <p:ph idx="1"/>
          </p:nvPr>
        </p:nvSpPr>
        <p:spPr/>
        <p:txBody>
          <a:bodyPr/>
          <a:lstStyle/>
          <a:p>
            <a:r>
              <a:rPr lang="hr-HR" dirty="0" err="1" smtClean="0"/>
              <a:t>Remember</a:t>
            </a:r>
            <a:r>
              <a:rPr lang="hr-HR" dirty="0" smtClean="0"/>
              <a:t> </a:t>
            </a:r>
            <a:r>
              <a:rPr lang="hr-HR" dirty="0" err="1" smtClean="0"/>
              <a:t>the</a:t>
            </a:r>
            <a:r>
              <a:rPr lang="hr-HR" dirty="0" smtClean="0"/>
              <a:t> </a:t>
            </a:r>
            <a:r>
              <a:rPr lang="hr-HR" dirty="0" err="1" smtClean="0"/>
              <a:t>differences</a:t>
            </a:r>
            <a:r>
              <a:rPr lang="hr-HR" dirty="0" smtClean="0"/>
              <a:t> </a:t>
            </a:r>
            <a:r>
              <a:rPr lang="hr-HR" dirty="0" err="1" smtClean="0"/>
              <a:t>between</a:t>
            </a:r>
            <a:r>
              <a:rPr lang="hr-HR" dirty="0" smtClean="0"/>
              <a:t> </a:t>
            </a:r>
            <a:r>
              <a:rPr lang="hr-HR" dirty="0" err="1" smtClean="0"/>
              <a:t>criminal</a:t>
            </a:r>
            <a:r>
              <a:rPr lang="hr-HR" dirty="0" smtClean="0"/>
              <a:t> </a:t>
            </a:r>
            <a:r>
              <a:rPr lang="hr-HR" dirty="0" err="1" smtClean="0"/>
              <a:t>and</a:t>
            </a:r>
            <a:r>
              <a:rPr lang="hr-HR" dirty="0" smtClean="0"/>
              <a:t> civil </a:t>
            </a:r>
            <a:r>
              <a:rPr lang="hr-HR" dirty="0" err="1" smtClean="0"/>
              <a:t>law</a:t>
            </a:r>
            <a:r>
              <a:rPr lang="hr-HR" dirty="0" smtClean="0"/>
              <a:t>.</a:t>
            </a:r>
          </a:p>
          <a:p>
            <a:r>
              <a:rPr lang="hr-HR" dirty="0" err="1" smtClean="0"/>
              <a:t>Which</a:t>
            </a:r>
            <a:r>
              <a:rPr lang="hr-HR" dirty="0" smtClean="0"/>
              <a:t> </a:t>
            </a:r>
            <a:r>
              <a:rPr lang="hr-HR" dirty="0" err="1" smtClean="0"/>
              <a:t>main</a:t>
            </a:r>
            <a:r>
              <a:rPr lang="hr-HR" dirty="0" smtClean="0"/>
              <a:t> </a:t>
            </a:r>
            <a:r>
              <a:rPr lang="hr-HR" dirty="0" err="1" smtClean="0"/>
              <a:t>areas</a:t>
            </a:r>
            <a:r>
              <a:rPr lang="hr-HR" dirty="0" smtClean="0"/>
              <a:t>/</a:t>
            </a:r>
            <a:r>
              <a:rPr lang="hr-HR" dirty="0" err="1" smtClean="0"/>
              <a:t>branches</a:t>
            </a:r>
            <a:r>
              <a:rPr lang="hr-HR" dirty="0" smtClean="0"/>
              <a:t> </a:t>
            </a:r>
            <a:r>
              <a:rPr lang="hr-HR" dirty="0" err="1" smtClean="0"/>
              <a:t>of</a:t>
            </a:r>
            <a:r>
              <a:rPr lang="hr-HR" dirty="0" smtClean="0"/>
              <a:t> civil </a:t>
            </a:r>
            <a:r>
              <a:rPr lang="hr-HR" dirty="0" err="1" smtClean="0"/>
              <a:t>law</a:t>
            </a:r>
            <a:r>
              <a:rPr lang="hr-HR" dirty="0" smtClean="0"/>
              <a:t> do </a:t>
            </a:r>
            <a:r>
              <a:rPr lang="hr-HR" dirty="0" err="1" smtClean="0"/>
              <a:t>you</a:t>
            </a:r>
            <a:r>
              <a:rPr lang="hr-HR" dirty="0" smtClean="0"/>
              <a:t> </a:t>
            </a:r>
            <a:r>
              <a:rPr lang="hr-HR" dirty="0" err="1" smtClean="0"/>
              <a:t>know</a:t>
            </a:r>
            <a:r>
              <a:rPr lang="hr-HR" dirty="0" smtClean="0"/>
              <a:t> </a:t>
            </a:r>
            <a:r>
              <a:rPr lang="hr-HR" dirty="0" err="1" smtClean="0"/>
              <a:t>of</a:t>
            </a:r>
            <a:r>
              <a:rPr lang="hr-HR" dirty="0" smtClean="0"/>
              <a:t>?</a:t>
            </a:r>
          </a:p>
          <a:p>
            <a:r>
              <a:rPr lang="hr-HR" dirty="0" err="1" smtClean="0"/>
              <a:t>Remember</a:t>
            </a:r>
            <a:r>
              <a:rPr lang="hr-HR" dirty="0" smtClean="0"/>
              <a:t> </a:t>
            </a:r>
            <a:r>
              <a:rPr lang="hr-HR" dirty="0" err="1" smtClean="0"/>
              <a:t>situations</a:t>
            </a:r>
            <a:r>
              <a:rPr lang="hr-HR" dirty="0" smtClean="0"/>
              <a:t> </a:t>
            </a:r>
            <a:r>
              <a:rPr lang="hr-HR" dirty="0" err="1" smtClean="0"/>
              <a:t>where</a:t>
            </a:r>
            <a:r>
              <a:rPr lang="hr-HR" dirty="0" smtClean="0"/>
              <a:t> </a:t>
            </a:r>
            <a:r>
              <a:rPr lang="hr-HR" dirty="0" err="1" smtClean="0"/>
              <a:t>obligations</a:t>
            </a:r>
            <a:r>
              <a:rPr lang="hr-HR" dirty="0" smtClean="0"/>
              <a:t> </a:t>
            </a:r>
            <a:r>
              <a:rPr lang="hr-HR" dirty="0" err="1" smtClean="0"/>
              <a:t>exist</a:t>
            </a:r>
            <a:r>
              <a:rPr lang="hr-HR" dirty="0" smtClean="0"/>
              <a:t> </a:t>
            </a:r>
            <a:r>
              <a:rPr lang="hr-HR" dirty="0" err="1" smtClean="0"/>
              <a:t>between</a:t>
            </a:r>
            <a:r>
              <a:rPr lang="hr-HR" dirty="0" smtClean="0"/>
              <a:t> </a:t>
            </a:r>
            <a:r>
              <a:rPr lang="hr-HR" dirty="0" err="1" smtClean="0"/>
              <a:t>parties</a:t>
            </a:r>
            <a:r>
              <a:rPr lang="hr-HR" dirty="0" smtClean="0"/>
              <a:t> to a </a:t>
            </a:r>
            <a:r>
              <a:rPr lang="hr-HR" dirty="0" err="1" smtClean="0"/>
              <a:t>contract</a:t>
            </a:r>
            <a:r>
              <a:rPr lang="hr-HR" dirty="0" smtClean="0"/>
              <a:t>.</a:t>
            </a:r>
          </a:p>
          <a:p>
            <a:r>
              <a:rPr lang="hr-HR" dirty="0" err="1" smtClean="0"/>
              <a:t>Can</a:t>
            </a:r>
            <a:r>
              <a:rPr lang="hr-HR" dirty="0" smtClean="0"/>
              <a:t> </a:t>
            </a:r>
            <a:r>
              <a:rPr lang="hr-HR" dirty="0" err="1" smtClean="0"/>
              <a:t>you</a:t>
            </a:r>
            <a:r>
              <a:rPr lang="hr-HR" dirty="0" smtClean="0"/>
              <a:t> </a:t>
            </a:r>
            <a:r>
              <a:rPr lang="hr-HR" dirty="0" err="1" smtClean="0"/>
              <a:t>think</a:t>
            </a:r>
            <a:r>
              <a:rPr lang="hr-HR" dirty="0" smtClean="0"/>
              <a:t> </a:t>
            </a:r>
            <a:r>
              <a:rPr lang="hr-HR" dirty="0" err="1" smtClean="0"/>
              <a:t>of</a:t>
            </a:r>
            <a:r>
              <a:rPr lang="hr-HR" dirty="0" smtClean="0"/>
              <a:t> a </a:t>
            </a:r>
            <a:r>
              <a:rPr lang="hr-HR" dirty="0" err="1" smtClean="0"/>
              <a:t>situation</a:t>
            </a:r>
            <a:r>
              <a:rPr lang="hr-HR" dirty="0" smtClean="0"/>
              <a:t> </a:t>
            </a:r>
            <a:r>
              <a:rPr lang="hr-HR" dirty="0" err="1" smtClean="0"/>
              <a:t>where</a:t>
            </a:r>
            <a:r>
              <a:rPr lang="hr-HR" dirty="0" smtClean="0"/>
              <a:t> </a:t>
            </a:r>
            <a:r>
              <a:rPr lang="hr-HR" dirty="0" err="1" smtClean="0"/>
              <a:t>there</a:t>
            </a:r>
            <a:r>
              <a:rPr lang="hr-HR" dirty="0" smtClean="0"/>
              <a:t> </a:t>
            </a:r>
            <a:r>
              <a:rPr lang="hr-HR" dirty="0" err="1" smtClean="0"/>
              <a:t>is</a:t>
            </a:r>
            <a:r>
              <a:rPr lang="hr-HR" dirty="0" smtClean="0"/>
              <a:t> </a:t>
            </a:r>
            <a:r>
              <a:rPr lang="hr-HR" dirty="0" err="1" smtClean="0"/>
              <a:t>an</a:t>
            </a:r>
            <a:r>
              <a:rPr lang="hr-HR" dirty="0" smtClean="0"/>
              <a:t> </a:t>
            </a:r>
            <a:r>
              <a:rPr lang="hr-HR" dirty="0" err="1" smtClean="0"/>
              <a:t>obligation</a:t>
            </a:r>
            <a:r>
              <a:rPr lang="hr-HR" dirty="0" smtClean="0"/>
              <a:t>, but no </a:t>
            </a:r>
            <a:r>
              <a:rPr lang="hr-HR" dirty="0" err="1" smtClean="0"/>
              <a:t>contract</a:t>
            </a:r>
            <a:r>
              <a:rPr lang="hr-HR" dirty="0" smtClean="0"/>
              <a:t> </a:t>
            </a:r>
            <a:r>
              <a:rPr lang="hr-HR" dirty="0" err="1" smtClean="0"/>
              <a:t>involved</a:t>
            </a:r>
            <a:r>
              <a:rPr lang="hr-HR" dirty="0" smtClean="0"/>
              <a:t>?</a:t>
            </a:r>
            <a:endParaRPr lang="en-US" dirty="0"/>
          </a:p>
        </p:txBody>
      </p:sp>
    </p:spTree>
    <p:extLst>
      <p:ext uri="{BB962C8B-B14F-4D97-AF65-F5344CB8AC3E}">
        <p14:creationId xmlns:p14="http://schemas.microsoft.com/office/powerpoint/2010/main" val="4060695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3200" dirty="0" err="1" smtClean="0"/>
              <a:t>Strict</a:t>
            </a:r>
            <a:r>
              <a:rPr lang="hr-HR" sz="3200" dirty="0" smtClean="0"/>
              <a:t> </a:t>
            </a:r>
            <a:r>
              <a:rPr lang="hr-HR" sz="3200" dirty="0" err="1" smtClean="0"/>
              <a:t>liability</a:t>
            </a:r>
            <a:endParaRPr lang="en-US" sz="3200" dirty="0"/>
          </a:p>
        </p:txBody>
      </p:sp>
      <p:sp>
        <p:nvSpPr>
          <p:cNvPr id="3" name="Content Placeholder 2"/>
          <p:cNvSpPr>
            <a:spLocks noGrp="1"/>
          </p:cNvSpPr>
          <p:nvPr>
            <p:ph idx="1"/>
          </p:nvPr>
        </p:nvSpPr>
        <p:spPr>
          <a:xfrm>
            <a:off x="1294505" y="1550504"/>
            <a:ext cx="9603482" cy="4697895"/>
          </a:xfrm>
        </p:spPr>
        <p:txBody>
          <a:bodyPr>
            <a:normAutofit lnSpcReduction="10000"/>
          </a:bodyPr>
          <a:lstStyle/>
          <a:p>
            <a:r>
              <a:rPr lang="en-US" sz="2400" i="1" dirty="0" smtClean="0"/>
              <a:t>Absolute legal responsibility</a:t>
            </a:r>
            <a:r>
              <a:rPr lang="en-US" sz="2400" i="1" dirty="0"/>
              <a:t> for an injury that can be imposed on the wrongdoer without proof of carelessness or fault</a:t>
            </a:r>
            <a:r>
              <a:rPr lang="en-US" sz="2400" i="1" dirty="0" smtClean="0"/>
              <a:t>.</a:t>
            </a:r>
            <a:endParaRPr lang="hr-HR" sz="2400" i="1" dirty="0" smtClean="0"/>
          </a:p>
          <a:p>
            <a:pPr marL="0" indent="0">
              <a:buNone/>
            </a:pPr>
            <a:endParaRPr lang="en-US" sz="2400" dirty="0"/>
          </a:p>
          <a:p>
            <a:r>
              <a:rPr lang="en-US" sz="2400" dirty="0" smtClean="0">
                <a:solidFill>
                  <a:srgbClr val="FFC000"/>
                </a:solidFill>
              </a:rPr>
              <a:t>Strict liability</a:t>
            </a:r>
            <a:r>
              <a:rPr lang="hr-HR" sz="2400" dirty="0" smtClean="0">
                <a:solidFill>
                  <a:srgbClr val="FFC000"/>
                </a:solidFill>
              </a:rPr>
              <a:t> (</a:t>
            </a:r>
            <a:r>
              <a:rPr lang="hr-HR" sz="2400" dirty="0" err="1" smtClean="0">
                <a:solidFill>
                  <a:srgbClr val="FFC000"/>
                </a:solidFill>
              </a:rPr>
              <a:t>also</a:t>
            </a:r>
            <a:r>
              <a:rPr lang="hr-HR" sz="2400" dirty="0" smtClean="0">
                <a:solidFill>
                  <a:srgbClr val="FFC000"/>
                </a:solidFill>
              </a:rPr>
              <a:t> </a:t>
            </a:r>
            <a:r>
              <a:rPr lang="en-US" sz="2400" dirty="0" smtClean="0">
                <a:solidFill>
                  <a:srgbClr val="FFC000"/>
                </a:solidFill>
              </a:rPr>
              <a:t>absolute liability</a:t>
            </a:r>
            <a:r>
              <a:rPr lang="hr-HR" sz="2400" dirty="0" smtClean="0">
                <a:solidFill>
                  <a:srgbClr val="FFC000"/>
                </a:solidFill>
              </a:rPr>
              <a:t>) </a:t>
            </a:r>
            <a:r>
              <a:rPr lang="hr-HR" sz="2400" dirty="0" smtClean="0"/>
              <a:t>=</a:t>
            </a:r>
            <a:r>
              <a:rPr lang="en-US" sz="2400" dirty="0"/>
              <a:t> </a:t>
            </a:r>
            <a:endParaRPr lang="hr-HR" sz="2400" dirty="0" smtClean="0"/>
          </a:p>
          <a:p>
            <a:pPr marL="0" indent="0">
              <a:buNone/>
            </a:pPr>
            <a:r>
              <a:rPr lang="en-US" sz="2400" dirty="0" smtClean="0"/>
              <a:t>the</a:t>
            </a:r>
            <a:r>
              <a:rPr lang="en-US" sz="2400" dirty="0"/>
              <a:t> legal responsibility for damages, or injury, even if the person </a:t>
            </a:r>
            <a:r>
              <a:rPr lang="en-US" sz="2400" dirty="0" smtClean="0"/>
              <a:t>found</a:t>
            </a:r>
            <a:r>
              <a:rPr lang="hr-HR" sz="2400" dirty="0" smtClean="0"/>
              <a:t> </a:t>
            </a:r>
            <a:r>
              <a:rPr lang="en-US" sz="2400" dirty="0" smtClean="0"/>
              <a:t>strictly</a:t>
            </a:r>
            <a:r>
              <a:rPr lang="en-US" sz="2400" dirty="0"/>
              <a:t> liable was not at fault or negligent. </a:t>
            </a:r>
            <a:endParaRPr lang="hr-HR" sz="2400" dirty="0" smtClean="0"/>
          </a:p>
          <a:p>
            <a:pPr marL="0" indent="0">
              <a:buNone/>
            </a:pPr>
            <a:r>
              <a:rPr lang="en-US" sz="2400" dirty="0" smtClean="0"/>
              <a:t>Strict</a:t>
            </a:r>
            <a:r>
              <a:rPr lang="en-US" sz="2400" dirty="0"/>
              <a:t> liability has been applied to certain activities in </a:t>
            </a:r>
            <a:r>
              <a:rPr lang="en-US" sz="2400" cap="small" dirty="0"/>
              <a:t>tort</a:t>
            </a:r>
            <a:r>
              <a:rPr lang="en-US" sz="2400" dirty="0"/>
              <a:t>, such as holding </a:t>
            </a:r>
            <a:r>
              <a:rPr lang="en-US" sz="2400" dirty="0" err="1" smtClean="0"/>
              <a:t>anemployer</a:t>
            </a:r>
            <a:r>
              <a:rPr lang="en-US" sz="2400" dirty="0"/>
              <a:t> absolutely liable for the torts of her </a:t>
            </a:r>
            <a:endParaRPr lang="hr-HR" sz="2400" dirty="0" smtClean="0"/>
          </a:p>
          <a:p>
            <a:pPr marL="0" indent="0">
              <a:buNone/>
            </a:pPr>
            <a:r>
              <a:rPr lang="en-US" sz="2400" dirty="0" smtClean="0"/>
              <a:t>employees</a:t>
            </a:r>
            <a:r>
              <a:rPr lang="hr-HR" sz="2400" dirty="0" smtClean="0"/>
              <a:t> (</a:t>
            </a:r>
            <a:r>
              <a:rPr lang="en-US" sz="2400" dirty="0" smtClean="0"/>
              <a:t>today</a:t>
            </a:r>
            <a:r>
              <a:rPr lang="en-US" sz="2400" dirty="0"/>
              <a:t> it is most commonly associated with </a:t>
            </a:r>
            <a:r>
              <a:rPr lang="en-US" sz="2400" dirty="0" smtClean="0"/>
              <a:t>defectively</a:t>
            </a:r>
            <a:r>
              <a:rPr lang="hr-HR" sz="2400" dirty="0" smtClean="0"/>
              <a:t> </a:t>
            </a:r>
            <a:r>
              <a:rPr lang="hr-HR" sz="2400" dirty="0" err="1" smtClean="0"/>
              <a:t>manufactured</a:t>
            </a:r>
            <a:r>
              <a:rPr lang="hr-HR" sz="2400" dirty="0" smtClean="0"/>
              <a:t> </a:t>
            </a:r>
            <a:r>
              <a:rPr lang="en-US" sz="2400" dirty="0" smtClean="0"/>
              <a:t>products</a:t>
            </a:r>
            <a:r>
              <a:rPr lang="hr-HR" sz="2400" dirty="0" smtClean="0"/>
              <a:t>)</a:t>
            </a:r>
            <a:r>
              <a:rPr lang="en-US" sz="2400" dirty="0" smtClean="0"/>
              <a:t>.</a:t>
            </a:r>
            <a:endParaRPr lang="en-US" sz="2400" dirty="0"/>
          </a:p>
          <a:p>
            <a:endParaRPr lang="en-US" dirty="0"/>
          </a:p>
        </p:txBody>
      </p:sp>
    </p:spTree>
    <p:extLst>
      <p:ext uri="{BB962C8B-B14F-4D97-AF65-F5344CB8AC3E}">
        <p14:creationId xmlns:p14="http://schemas.microsoft.com/office/powerpoint/2010/main" val="614109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46111" y="452718"/>
            <a:ext cx="9404723" cy="1002009"/>
          </a:xfrm>
        </p:spPr>
        <p:txBody>
          <a:bodyPr/>
          <a:lstStyle/>
          <a:p>
            <a:r>
              <a:rPr lang="hr-HR" dirty="0" err="1" smtClean="0"/>
              <a:t>Vocabulary</a:t>
            </a:r>
            <a:r>
              <a:rPr lang="hr-HR" dirty="0" smtClean="0"/>
              <a:t> </a:t>
            </a:r>
            <a:r>
              <a:rPr lang="hr-HR" dirty="0" err="1" smtClean="0"/>
              <a:t>practice</a:t>
            </a:r>
            <a:r>
              <a:rPr lang="hr-HR" dirty="0" smtClean="0"/>
              <a:t> I</a:t>
            </a:r>
            <a:endParaRPr lang="en-US" dirty="0"/>
          </a:p>
        </p:txBody>
      </p:sp>
      <p:sp>
        <p:nvSpPr>
          <p:cNvPr id="8" name="Text Placeholder 7"/>
          <p:cNvSpPr>
            <a:spLocks noGrp="1"/>
          </p:cNvSpPr>
          <p:nvPr>
            <p:ph type="body" idx="1"/>
          </p:nvPr>
        </p:nvSpPr>
        <p:spPr>
          <a:xfrm>
            <a:off x="646111" y="1138844"/>
            <a:ext cx="4853540" cy="864523"/>
          </a:xfrm>
        </p:spPr>
        <p:txBody>
          <a:bodyPr/>
          <a:lstStyle/>
          <a:p>
            <a:r>
              <a:rPr lang="hr-HR" dirty="0" err="1" smtClean="0"/>
              <a:t>Translate</a:t>
            </a:r>
            <a:r>
              <a:rPr lang="hr-HR" dirty="0" smtClean="0"/>
              <a:t> </a:t>
            </a:r>
            <a:r>
              <a:rPr lang="hr-HR" dirty="0" err="1" smtClean="0"/>
              <a:t>into</a:t>
            </a:r>
            <a:r>
              <a:rPr lang="hr-HR" dirty="0" smtClean="0"/>
              <a:t> Croatian.</a:t>
            </a:r>
            <a:endParaRPr lang="en-US" dirty="0"/>
          </a:p>
        </p:txBody>
      </p:sp>
      <p:sp>
        <p:nvSpPr>
          <p:cNvPr id="5" name="Content Placeholder 4"/>
          <p:cNvSpPr>
            <a:spLocks noGrp="1"/>
          </p:cNvSpPr>
          <p:nvPr>
            <p:ph sz="half" idx="2"/>
          </p:nvPr>
        </p:nvSpPr>
        <p:spPr>
          <a:xfrm>
            <a:off x="540327" y="2294313"/>
            <a:ext cx="4959324" cy="4297680"/>
          </a:xfrm>
        </p:spPr>
        <p:txBody>
          <a:bodyPr>
            <a:normAutofit/>
          </a:bodyPr>
          <a:lstStyle/>
          <a:p>
            <a:pPr marL="0" indent="0">
              <a:buNone/>
            </a:pPr>
            <a:r>
              <a:rPr lang="hr-HR" dirty="0" smtClean="0"/>
              <a:t>1. </a:t>
            </a:r>
            <a:r>
              <a:rPr lang="hr-HR" dirty="0" err="1"/>
              <a:t>u</a:t>
            </a:r>
            <a:r>
              <a:rPr lang="hr-HR" dirty="0" err="1" smtClean="0"/>
              <a:t>nreasonable</a:t>
            </a:r>
            <a:r>
              <a:rPr lang="hr-HR" dirty="0" smtClean="0"/>
              <a:t> </a:t>
            </a:r>
            <a:r>
              <a:rPr lang="hr-HR" dirty="0" err="1" smtClean="0"/>
              <a:t>conduct</a:t>
            </a:r>
            <a:endParaRPr lang="hr-HR" dirty="0" smtClean="0"/>
          </a:p>
          <a:p>
            <a:pPr marL="0" indent="0">
              <a:buNone/>
            </a:pPr>
            <a:r>
              <a:rPr lang="hr-HR" dirty="0" smtClean="0"/>
              <a:t>2. </a:t>
            </a:r>
            <a:r>
              <a:rPr lang="hr-HR" dirty="0"/>
              <a:t>t</a:t>
            </a:r>
            <a:r>
              <a:rPr lang="hr-HR" dirty="0" smtClean="0"/>
              <a:t>o </a:t>
            </a:r>
            <a:r>
              <a:rPr lang="hr-HR" dirty="0" err="1" smtClean="0"/>
              <a:t>be</a:t>
            </a:r>
            <a:r>
              <a:rPr lang="hr-HR" dirty="0" smtClean="0"/>
              <a:t> </a:t>
            </a:r>
            <a:r>
              <a:rPr lang="hr-HR" dirty="0" err="1" smtClean="0"/>
              <a:t>sufficiently</a:t>
            </a:r>
            <a:r>
              <a:rPr lang="hr-HR" dirty="0" smtClean="0"/>
              <a:t> </a:t>
            </a:r>
            <a:r>
              <a:rPr lang="hr-HR" dirty="0" err="1" smtClean="0"/>
              <a:t>serious</a:t>
            </a:r>
            <a:r>
              <a:rPr lang="hr-HR" dirty="0" smtClean="0"/>
              <a:t> to </a:t>
            </a:r>
            <a:r>
              <a:rPr lang="hr-HR" dirty="0" err="1" smtClean="0"/>
              <a:t>constitute</a:t>
            </a:r>
            <a:r>
              <a:rPr lang="hr-HR" dirty="0" smtClean="0"/>
              <a:t> a </a:t>
            </a:r>
            <a:r>
              <a:rPr lang="hr-HR" dirty="0" err="1" smtClean="0"/>
              <a:t>crime</a:t>
            </a:r>
            <a:endParaRPr lang="hr-HR" dirty="0" smtClean="0"/>
          </a:p>
          <a:p>
            <a:pPr marL="0" indent="0">
              <a:buNone/>
            </a:pPr>
            <a:r>
              <a:rPr lang="hr-HR" dirty="0" smtClean="0"/>
              <a:t>3. </a:t>
            </a:r>
            <a:r>
              <a:rPr lang="hr-HR" dirty="0" err="1" smtClean="0"/>
              <a:t>dispute</a:t>
            </a:r>
            <a:r>
              <a:rPr lang="hr-HR" dirty="0" smtClean="0"/>
              <a:t> as to title</a:t>
            </a:r>
          </a:p>
          <a:p>
            <a:pPr marL="0" indent="0">
              <a:buNone/>
            </a:pPr>
            <a:r>
              <a:rPr lang="hr-HR" dirty="0" smtClean="0"/>
              <a:t>4. to </a:t>
            </a:r>
            <a:r>
              <a:rPr lang="hr-HR" dirty="0" err="1" smtClean="0"/>
              <a:t>evict</a:t>
            </a:r>
            <a:r>
              <a:rPr lang="hr-HR" dirty="0" smtClean="0"/>
              <a:t> a </a:t>
            </a:r>
            <a:r>
              <a:rPr lang="hr-HR" dirty="0" err="1" smtClean="0"/>
              <a:t>tenant</a:t>
            </a:r>
            <a:r>
              <a:rPr lang="hr-HR" dirty="0" smtClean="0"/>
              <a:t> </a:t>
            </a:r>
            <a:r>
              <a:rPr lang="hr-HR" dirty="0" err="1" smtClean="0"/>
              <a:t>in</a:t>
            </a:r>
            <a:r>
              <a:rPr lang="hr-HR" dirty="0" smtClean="0"/>
              <a:t> </a:t>
            </a:r>
            <a:r>
              <a:rPr lang="hr-HR" dirty="0" err="1" smtClean="0"/>
              <a:t>breach</a:t>
            </a:r>
            <a:r>
              <a:rPr lang="hr-HR" dirty="0" smtClean="0"/>
              <a:t> </a:t>
            </a:r>
            <a:r>
              <a:rPr lang="hr-HR" dirty="0" err="1" smtClean="0"/>
              <a:t>of</a:t>
            </a:r>
            <a:r>
              <a:rPr lang="hr-HR" dirty="0" smtClean="0"/>
              <a:t> the </a:t>
            </a:r>
            <a:r>
              <a:rPr lang="hr-HR" dirty="0" err="1" smtClean="0"/>
              <a:t>rental</a:t>
            </a:r>
            <a:r>
              <a:rPr lang="hr-HR" dirty="0" smtClean="0"/>
              <a:t> </a:t>
            </a:r>
            <a:r>
              <a:rPr lang="hr-HR" dirty="0" err="1" smtClean="0"/>
              <a:t>agreement</a:t>
            </a:r>
            <a:endParaRPr lang="hr-HR" dirty="0" smtClean="0"/>
          </a:p>
          <a:p>
            <a:pPr marL="0" indent="0">
              <a:buNone/>
            </a:pPr>
            <a:r>
              <a:rPr lang="hr-HR" dirty="0" smtClean="0"/>
              <a:t>5. </a:t>
            </a:r>
            <a:r>
              <a:rPr lang="hr-HR" dirty="0" err="1" smtClean="0"/>
              <a:t>an</a:t>
            </a:r>
            <a:r>
              <a:rPr lang="hr-HR" dirty="0" smtClean="0"/>
              <a:t> </a:t>
            </a:r>
            <a:r>
              <a:rPr lang="hr-HR" dirty="0" err="1" smtClean="0"/>
              <a:t>action</a:t>
            </a:r>
            <a:r>
              <a:rPr lang="hr-HR" dirty="0" smtClean="0"/>
              <a:t> </a:t>
            </a:r>
            <a:r>
              <a:rPr lang="hr-HR" dirty="0" err="1" smtClean="0"/>
              <a:t>in</a:t>
            </a:r>
            <a:r>
              <a:rPr lang="hr-HR" dirty="0" smtClean="0"/>
              <a:t> </a:t>
            </a:r>
            <a:r>
              <a:rPr lang="hr-HR" dirty="0" err="1" smtClean="0"/>
              <a:t>tort</a:t>
            </a:r>
            <a:endParaRPr lang="hr-HR" dirty="0" smtClean="0"/>
          </a:p>
          <a:p>
            <a:pPr marL="0" indent="0">
              <a:buNone/>
            </a:pPr>
            <a:r>
              <a:rPr lang="hr-HR" dirty="0" smtClean="0"/>
              <a:t>6. </a:t>
            </a:r>
            <a:r>
              <a:rPr lang="hr-HR" dirty="0"/>
              <a:t>t</a:t>
            </a:r>
            <a:r>
              <a:rPr lang="hr-HR" dirty="0" smtClean="0"/>
              <a:t>o </a:t>
            </a:r>
            <a:r>
              <a:rPr lang="hr-HR" dirty="0" err="1" smtClean="0"/>
              <a:t>have</a:t>
            </a:r>
            <a:r>
              <a:rPr lang="hr-HR" dirty="0" smtClean="0"/>
              <a:t> no </a:t>
            </a:r>
            <a:r>
              <a:rPr lang="hr-HR" dirty="0" err="1" smtClean="0"/>
              <a:t>legal</a:t>
            </a:r>
            <a:r>
              <a:rPr lang="hr-HR" dirty="0" smtClean="0"/>
              <a:t> </a:t>
            </a:r>
            <a:r>
              <a:rPr lang="hr-HR" dirty="0" err="1" smtClean="0"/>
              <a:t>claim</a:t>
            </a:r>
            <a:r>
              <a:rPr lang="hr-HR" dirty="0" smtClean="0"/>
              <a:t> on the </a:t>
            </a:r>
            <a:r>
              <a:rPr lang="hr-HR" dirty="0" err="1" smtClean="0"/>
              <a:t>property</a:t>
            </a:r>
            <a:endParaRPr lang="hr-HR" dirty="0" smtClean="0"/>
          </a:p>
          <a:p>
            <a:pPr marL="0" indent="0">
              <a:buNone/>
            </a:pPr>
            <a:r>
              <a:rPr lang="hr-HR" dirty="0" smtClean="0"/>
              <a:t>7. to </a:t>
            </a:r>
            <a:r>
              <a:rPr lang="hr-HR" dirty="0" err="1" smtClean="0"/>
              <a:t>refrain</a:t>
            </a:r>
            <a:r>
              <a:rPr lang="hr-HR" dirty="0" smtClean="0"/>
              <a:t> </a:t>
            </a:r>
            <a:r>
              <a:rPr lang="hr-HR" dirty="0" err="1" smtClean="0"/>
              <a:t>from</a:t>
            </a:r>
            <a:r>
              <a:rPr lang="hr-HR" dirty="0" smtClean="0"/>
              <a:t> the </a:t>
            </a:r>
            <a:r>
              <a:rPr lang="hr-HR" dirty="0" err="1" smtClean="0"/>
              <a:t>nuisance</a:t>
            </a:r>
            <a:endParaRPr lang="hr-HR" dirty="0" smtClean="0"/>
          </a:p>
        </p:txBody>
      </p:sp>
      <p:sp>
        <p:nvSpPr>
          <p:cNvPr id="9" name="Text Placeholder 8"/>
          <p:cNvSpPr>
            <a:spLocks noGrp="1"/>
          </p:cNvSpPr>
          <p:nvPr>
            <p:ph type="body" sz="quarter" idx="3"/>
          </p:nvPr>
        </p:nvSpPr>
        <p:spPr>
          <a:xfrm>
            <a:off x="5654495" y="1138844"/>
            <a:ext cx="4396339" cy="631767"/>
          </a:xfrm>
        </p:spPr>
        <p:txBody>
          <a:bodyPr/>
          <a:lstStyle/>
          <a:p>
            <a:endParaRPr lang="en-US" dirty="0"/>
          </a:p>
        </p:txBody>
      </p:sp>
      <p:sp>
        <p:nvSpPr>
          <p:cNvPr id="6" name="Content Placeholder 5"/>
          <p:cNvSpPr>
            <a:spLocks noGrp="1"/>
          </p:cNvSpPr>
          <p:nvPr>
            <p:ph sz="quarter" idx="4"/>
          </p:nvPr>
        </p:nvSpPr>
        <p:spPr>
          <a:xfrm>
            <a:off x="6184669" y="2352502"/>
            <a:ext cx="5461462" cy="3922250"/>
          </a:xfrm>
        </p:spPr>
        <p:txBody>
          <a:bodyPr>
            <a:normAutofit/>
          </a:bodyPr>
          <a:lstStyle/>
          <a:p>
            <a:pPr marL="0" indent="0">
              <a:buNone/>
            </a:pPr>
            <a:r>
              <a:rPr lang="hr-HR" dirty="0"/>
              <a:t>8. to </a:t>
            </a:r>
            <a:r>
              <a:rPr lang="hr-HR" dirty="0" err="1"/>
              <a:t>lawfully</a:t>
            </a:r>
            <a:r>
              <a:rPr lang="hr-HR" dirty="0"/>
              <a:t> </a:t>
            </a:r>
            <a:r>
              <a:rPr lang="hr-HR" dirty="0" err="1"/>
              <a:t>remove</a:t>
            </a:r>
            <a:r>
              <a:rPr lang="hr-HR" dirty="0"/>
              <a:t> a </a:t>
            </a:r>
            <a:r>
              <a:rPr lang="hr-HR" dirty="0" err="1"/>
              <a:t>trespasser</a:t>
            </a:r>
            <a:endParaRPr lang="hr-HR" dirty="0"/>
          </a:p>
          <a:p>
            <a:pPr marL="0" indent="0">
              <a:buNone/>
            </a:pPr>
            <a:r>
              <a:rPr lang="hr-HR" dirty="0"/>
              <a:t>9. to </a:t>
            </a:r>
            <a:r>
              <a:rPr lang="hr-HR" dirty="0" err="1"/>
              <a:t>claim</a:t>
            </a:r>
            <a:r>
              <a:rPr lang="hr-HR" dirty="0"/>
              <a:t> </a:t>
            </a:r>
            <a:r>
              <a:rPr lang="hr-HR" dirty="0" err="1"/>
              <a:t>false</a:t>
            </a:r>
            <a:r>
              <a:rPr lang="hr-HR" dirty="0"/>
              <a:t> </a:t>
            </a:r>
            <a:r>
              <a:rPr lang="hr-HR" dirty="0" err="1"/>
              <a:t>imprisonment</a:t>
            </a:r>
            <a:endParaRPr lang="hr-HR" dirty="0"/>
          </a:p>
          <a:p>
            <a:pPr marL="0" indent="0">
              <a:buNone/>
            </a:pPr>
            <a:r>
              <a:rPr lang="hr-HR" dirty="0"/>
              <a:t>10. a </a:t>
            </a:r>
            <a:r>
              <a:rPr lang="hr-HR" dirty="0" err="1"/>
              <a:t>lawsuit</a:t>
            </a:r>
            <a:r>
              <a:rPr lang="hr-HR" dirty="0"/>
              <a:t> </a:t>
            </a:r>
            <a:r>
              <a:rPr lang="hr-HR" dirty="0" err="1"/>
              <a:t>in</a:t>
            </a:r>
            <a:r>
              <a:rPr lang="hr-HR" dirty="0"/>
              <a:t> </a:t>
            </a:r>
            <a:r>
              <a:rPr lang="hr-HR" dirty="0" err="1"/>
              <a:t>trespass</a:t>
            </a:r>
            <a:endParaRPr lang="hr-HR" dirty="0"/>
          </a:p>
          <a:p>
            <a:pPr marL="0" indent="0">
              <a:buNone/>
            </a:pPr>
            <a:r>
              <a:rPr lang="hr-HR" dirty="0"/>
              <a:t>11. to file a </a:t>
            </a:r>
            <a:r>
              <a:rPr lang="hr-HR" dirty="0" err="1"/>
              <a:t>trespass</a:t>
            </a:r>
            <a:r>
              <a:rPr lang="hr-HR" dirty="0"/>
              <a:t> </a:t>
            </a:r>
            <a:r>
              <a:rPr lang="hr-HR" dirty="0" err="1"/>
              <a:t>lawsuit</a:t>
            </a:r>
            <a:endParaRPr lang="hr-HR" dirty="0"/>
          </a:p>
          <a:p>
            <a:pPr marL="0" indent="0">
              <a:buNone/>
            </a:pPr>
            <a:r>
              <a:rPr lang="hr-HR" dirty="0"/>
              <a:t>12. to </a:t>
            </a:r>
            <a:r>
              <a:rPr lang="hr-HR" dirty="0" err="1"/>
              <a:t>sustain</a:t>
            </a:r>
            <a:r>
              <a:rPr lang="hr-HR" dirty="0"/>
              <a:t> / </a:t>
            </a:r>
            <a:r>
              <a:rPr lang="hr-HR" dirty="0" err="1"/>
              <a:t>suffer</a:t>
            </a:r>
            <a:r>
              <a:rPr lang="hr-HR" dirty="0"/>
              <a:t> </a:t>
            </a:r>
            <a:r>
              <a:rPr lang="hr-HR" dirty="0" err="1"/>
              <a:t>damage</a:t>
            </a:r>
            <a:endParaRPr lang="hr-HR" dirty="0"/>
          </a:p>
          <a:p>
            <a:pPr marL="0" indent="0">
              <a:buNone/>
            </a:pPr>
            <a:r>
              <a:rPr lang="hr-HR" dirty="0"/>
              <a:t>13. </a:t>
            </a:r>
            <a:r>
              <a:rPr lang="hr-HR" dirty="0" err="1"/>
              <a:t>reasonable</a:t>
            </a:r>
            <a:r>
              <a:rPr lang="hr-HR" dirty="0"/>
              <a:t> </a:t>
            </a:r>
            <a:r>
              <a:rPr lang="hr-HR" dirty="0" err="1"/>
              <a:t>forseeability</a:t>
            </a:r>
            <a:r>
              <a:rPr lang="hr-HR" dirty="0"/>
              <a:t> </a:t>
            </a:r>
            <a:r>
              <a:rPr lang="hr-HR" dirty="0" err="1"/>
              <a:t>of</a:t>
            </a:r>
            <a:r>
              <a:rPr lang="hr-HR" dirty="0"/>
              <a:t> </a:t>
            </a:r>
            <a:r>
              <a:rPr lang="hr-HR" dirty="0" err="1"/>
              <a:t>harm</a:t>
            </a:r>
            <a:endParaRPr lang="hr-HR" dirty="0"/>
          </a:p>
          <a:p>
            <a:pPr marL="0" indent="0">
              <a:buNone/>
            </a:pPr>
            <a:r>
              <a:rPr lang="hr-HR" dirty="0"/>
              <a:t>14. </a:t>
            </a:r>
            <a:r>
              <a:rPr lang="hr-HR" dirty="0" err="1"/>
              <a:t>non-tortious</a:t>
            </a:r>
            <a:r>
              <a:rPr lang="hr-HR" dirty="0"/>
              <a:t> </a:t>
            </a:r>
            <a:r>
              <a:rPr lang="hr-HR" dirty="0" err="1"/>
              <a:t>risk</a:t>
            </a:r>
            <a:endParaRPr lang="en-US" dirty="0"/>
          </a:p>
          <a:p>
            <a:pPr marL="0" indent="0">
              <a:buNone/>
            </a:pPr>
            <a:endParaRPr lang="en-US" dirty="0"/>
          </a:p>
        </p:txBody>
      </p:sp>
    </p:spTree>
    <p:extLst>
      <p:ext uri="{BB962C8B-B14F-4D97-AF65-F5344CB8AC3E}">
        <p14:creationId xmlns:p14="http://schemas.microsoft.com/office/powerpoint/2010/main" val="542380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hr-HR" dirty="0" err="1" smtClean="0"/>
              <a:t>Vocabulary</a:t>
            </a:r>
            <a:r>
              <a:rPr lang="hr-HR" dirty="0" smtClean="0"/>
              <a:t> </a:t>
            </a:r>
            <a:r>
              <a:rPr lang="hr-HR" dirty="0" err="1" smtClean="0"/>
              <a:t>practice</a:t>
            </a:r>
            <a:r>
              <a:rPr lang="hr-HR" dirty="0" smtClean="0"/>
              <a:t> II</a:t>
            </a:r>
            <a:br>
              <a:rPr lang="hr-HR" dirty="0" smtClean="0"/>
            </a:br>
            <a:endParaRPr lang="en-US" dirty="0"/>
          </a:p>
        </p:txBody>
      </p:sp>
      <p:sp>
        <p:nvSpPr>
          <p:cNvPr id="6" name="Content Placeholder 5"/>
          <p:cNvSpPr>
            <a:spLocks noGrp="1"/>
          </p:cNvSpPr>
          <p:nvPr>
            <p:ph idx="1"/>
          </p:nvPr>
        </p:nvSpPr>
        <p:spPr>
          <a:xfrm>
            <a:off x="1103312" y="2161309"/>
            <a:ext cx="8946541" cy="4389120"/>
          </a:xfrm>
        </p:spPr>
        <p:txBody>
          <a:bodyPr>
            <a:normAutofit lnSpcReduction="10000"/>
          </a:bodyPr>
          <a:lstStyle/>
          <a:p>
            <a:pPr marL="0" indent="0">
              <a:buNone/>
            </a:pPr>
            <a:r>
              <a:rPr lang="hr-HR" dirty="0" smtClean="0"/>
              <a:t>1. to </a:t>
            </a:r>
            <a:r>
              <a:rPr lang="hr-HR" dirty="0" err="1" smtClean="0"/>
              <a:t>be</a:t>
            </a:r>
            <a:r>
              <a:rPr lang="hr-HR" dirty="0" smtClean="0"/>
              <a:t> </a:t>
            </a:r>
            <a:r>
              <a:rPr lang="hr-HR" dirty="0" err="1" smtClean="0"/>
              <a:t>actionable</a:t>
            </a:r>
            <a:r>
              <a:rPr lang="hr-HR" dirty="0" smtClean="0"/>
              <a:t> </a:t>
            </a:r>
            <a:r>
              <a:rPr lang="hr-HR" dirty="0" err="1" smtClean="0"/>
              <a:t>per</a:t>
            </a:r>
            <a:r>
              <a:rPr lang="hr-HR" dirty="0" smtClean="0"/>
              <a:t> se</a:t>
            </a:r>
          </a:p>
          <a:p>
            <a:pPr marL="0" indent="0">
              <a:buNone/>
            </a:pPr>
            <a:r>
              <a:rPr lang="hr-HR" dirty="0" smtClean="0"/>
              <a:t>2. </a:t>
            </a:r>
            <a:r>
              <a:rPr lang="hr-HR" dirty="0" err="1"/>
              <a:t>d</a:t>
            </a:r>
            <a:r>
              <a:rPr lang="hr-HR" dirty="0" err="1" smtClean="0"/>
              <a:t>efamatory</a:t>
            </a:r>
            <a:r>
              <a:rPr lang="hr-HR" dirty="0" smtClean="0"/>
              <a:t> </a:t>
            </a:r>
            <a:r>
              <a:rPr lang="hr-HR" dirty="0" err="1" smtClean="0"/>
              <a:t>statements</a:t>
            </a:r>
            <a:r>
              <a:rPr lang="hr-HR" dirty="0" smtClean="0"/>
              <a:t> </a:t>
            </a:r>
            <a:r>
              <a:rPr lang="hr-HR" dirty="0" err="1" smtClean="0"/>
              <a:t>in</a:t>
            </a:r>
            <a:r>
              <a:rPr lang="hr-HR" dirty="0" smtClean="0"/>
              <a:t> </a:t>
            </a:r>
            <a:r>
              <a:rPr lang="hr-HR" dirty="0" err="1" smtClean="0"/>
              <a:t>permanent</a:t>
            </a:r>
            <a:r>
              <a:rPr lang="hr-HR" dirty="0" smtClean="0"/>
              <a:t> </a:t>
            </a:r>
            <a:r>
              <a:rPr lang="hr-HR" dirty="0" err="1" smtClean="0"/>
              <a:t>form</a:t>
            </a:r>
            <a:endParaRPr lang="hr-HR" dirty="0" smtClean="0"/>
          </a:p>
          <a:p>
            <a:pPr marL="0" indent="0">
              <a:buNone/>
            </a:pPr>
            <a:r>
              <a:rPr lang="hr-HR" dirty="0" smtClean="0"/>
              <a:t>3. to </a:t>
            </a:r>
            <a:r>
              <a:rPr lang="hr-HR" dirty="0" err="1" smtClean="0"/>
              <a:t>award</a:t>
            </a:r>
            <a:r>
              <a:rPr lang="hr-HR" dirty="0" smtClean="0"/>
              <a:t> </a:t>
            </a:r>
            <a:r>
              <a:rPr lang="hr-HR" dirty="0" err="1" smtClean="0"/>
              <a:t>nominal</a:t>
            </a:r>
            <a:r>
              <a:rPr lang="hr-HR" dirty="0"/>
              <a:t> </a:t>
            </a:r>
            <a:r>
              <a:rPr lang="hr-HR" dirty="0" smtClean="0"/>
              <a:t>/ </a:t>
            </a:r>
            <a:r>
              <a:rPr lang="hr-HR" dirty="0" err="1" smtClean="0"/>
              <a:t>exemplary</a:t>
            </a:r>
            <a:r>
              <a:rPr lang="hr-HR" dirty="0" smtClean="0"/>
              <a:t> </a:t>
            </a:r>
            <a:r>
              <a:rPr lang="hr-HR" dirty="0" err="1" smtClean="0"/>
              <a:t>damages</a:t>
            </a:r>
            <a:endParaRPr lang="hr-HR" dirty="0" smtClean="0"/>
          </a:p>
          <a:p>
            <a:pPr marL="0" indent="0">
              <a:buNone/>
            </a:pPr>
            <a:r>
              <a:rPr lang="hr-HR" dirty="0" smtClean="0"/>
              <a:t>4. to </a:t>
            </a:r>
            <a:r>
              <a:rPr lang="hr-HR" dirty="0" err="1" smtClean="0"/>
              <a:t>constitute</a:t>
            </a:r>
            <a:r>
              <a:rPr lang="hr-HR" dirty="0" smtClean="0"/>
              <a:t> </a:t>
            </a:r>
            <a:r>
              <a:rPr lang="hr-HR" dirty="0" err="1" smtClean="0"/>
              <a:t>grounds</a:t>
            </a:r>
            <a:r>
              <a:rPr lang="hr-HR" dirty="0" smtClean="0"/>
              <a:t> for a </a:t>
            </a:r>
            <a:r>
              <a:rPr lang="hr-HR" dirty="0" err="1" smtClean="0"/>
              <a:t>nuisance</a:t>
            </a:r>
            <a:r>
              <a:rPr lang="hr-HR" dirty="0" smtClean="0"/>
              <a:t> </a:t>
            </a:r>
            <a:r>
              <a:rPr lang="hr-HR" dirty="0" err="1" smtClean="0"/>
              <a:t>lawsuit</a:t>
            </a:r>
            <a:endParaRPr lang="hr-HR" dirty="0" smtClean="0"/>
          </a:p>
          <a:p>
            <a:pPr marL="0" indent="0">
              <a:buNone/>
            </a:pPr>
            <a:r>
              <a:rPr lang="hr-HR" dirty="0" smtClean="0"/>
              <a:t>5. </a:t>
            </a:r>
            <a:r>
              <a:rPr lang="hr-HR" dirty="0" err="1" smtClean="0"/>
              <a:t>unlawful</a:t>
            </a:r>
            <a:r>
              <a:rPr lang="hr-HR" dirty="0" smtClean="0"/>
              <a:t> </a:t>
            </a:r>
            <a:r>
              <a:rPr lang="hr-HR" dirty="0" err="1" smtClean="0"/>
              <a:t>interference</a:t>
            </a:r>
            <a:r>
              <a:rPr lang="hr-HR" dirty="0" smtClean="0"/>
              <a:t> </a:t>
            </a:r>
            <a:r>
              <a:rPr lang="hr-HR" dirty="0" err="1" smtClean="0"/>
              <a:t>with</a:t>
            </a:r>
            <a:r>
              <a:rPr lang="hr-HR" dirty="0" smtClean="0"/>
              <a:t> </a:t>
            </a:r>
            <a:r>
              <a:rPr lang="hr-HR" dirty="0" err="1" smtClean="0"/>
              <a:t>another’s</a:t>
            </a:r>
            <a:r>
              <a:rPr lang="hr-HR" dirty="0" smtClean="0"/>
              <a:t> </a:t>
            </a:r>
            <a:r>
              <a:rPr lang="hr-HR" dirty="0" err="1" smtClean="0"/>
              <a:t>land</a:t>
            </a:r>
            <a:endParaRPr lang="hr-HR" dirty="0" smtClean="0"/>
          </a:p>
          <a:p>
            <a:pPr marL="0" indent="0">
              <a:buNone/>
            </a:pPr>
            <a:r>
              <a:rPr lang="hr-HR" dirty="0" smtClean="0"/>
              <a:t>6. </a:t>
            </a:r>
            <a:r>
              <a:rPr lang="hr-HR" dirty="0" err="1" smtClean="0"/>
              <a:t>deprivation</a:t>
            </a:r>
            <a:r>
              <a:rPr lang="hr-HR" dirty="0" smtClean="0"/>
              <a:t> </a:t>
            </a:r>
            <a:r>
              <a:rPr lang="hr-HR" dirty="0" err="1" smtClean="0"/>
              <a:t>of</a:t>
            </a:r>
            <a:r>
              <a:rPr lang="hr-HR" dirty="0" smtClean="0"/>
              <a:t> </a:t>
            </a:r>
            <a:r>
              <a:rPr lang="hr-HR" dirty="0" err="1" smtClean="0"/>
              <a:t>freedom</a:t>
            </a:r>
            <a:r>
              <a:rPr lang="hr-HR" dirty="0" smtClean="0"/>
              <a:t> </a:t>
            </a:r>
            <a:r>
              <a:rPr lang="hr-HR" dirty="0" err="1" smtClean="0"/>
              <a:t>of</a:t>
            </a:r>
            <a:r>
              <a:rPr lang="hr-HR" dirty="0" smtClean="0"/>
              <a:t> </a:t>
            </a:r>
            <a:r>
              <a:rPr lang="hr-HR" dirty="0" err="1" smtClean="0"/>
              <a:t>movement</a:t>
            </a:r>
            <a:endParaRPr lang="hr-HR" dirty="0" smtClean="0"/>
          </a:p>
          <a:p>
            <a:pPr marL="0" indent="0">
              <a:buNone/>
            </a:pPr>
            <a:r>
              <a:rPr lang="hr-HR" dirty="0" smtClean="0"/>
              <a:t>7. to </a:t>
            </a:r>
            <a:r>
              <a:rPr lang="hr-HR" dirty="0" err="1" smtClean="0"/>
              <a:t>warrant</a:t>
            </a:r>
            <a:r>
              <a:rPr lang="hr-HR" dirty="0" smtClean="0"/>
              <a:t> a </a:t>
            </a:r>
            <a:r>
              <a:rPr lang="hr-HR" dirty="0" err="1" smtClean="0"/>
              <a:t>court</a:t>
            </a:r>
            <a:r>
              <a:rPr lang="hr-HR" dirty="0" smtClean="0"/>
              <a:t> </a:t>
            </a:r>
            <a:r>
              <a:rPr lang="hr-HR" dirty="0" err="1" smtClean="0"/>
              <a:t>order</a:t>
            </a:r>
            <a:r>
              <a:rPr lang="hr-HR" dirty="0" smtClean="0"/>
              <a:t> </a:t>
            </a:r>
            <a:r>
              <a:rPr lang="hr-HR" dirty="0" err="1" smtClean="0"/>
              <a:t>of</a:t>
            </a:r>
            <a:r>
              <a:rPr lang="hr-HR" dirty="0" smtClean="0"/>
              <a:t> </a:t>
            </a:r>
            <a:r>
              <a:rPr lang="hr-HR" dirty="0" err="1" smtClean="0"/>
              <a:t>damages</a:t>
            </a:r>
            <a:endParaRPr lang="hr-HR" dirty="0" smtClean="0"/>
          </a:p>
          <a:p>
            <a:pPr marL="0" indent="0">
              <a:buNone/>
            </a:pPr>
            <a:r>
              <a:rPr lang="hr-HR" dirty="0" smtClean="0"/>
              <a:t>8. to </a:t>
            </a:r>
            <a:r>
              <a:rPr lang="hr-HR" dirty="0" err="1" smtClean="0"/>
              <a:t>establish</a:t>
            </a:r>
            <a:r>
              <a:rPr lang="hr-HR" dirty="0" smtClean="0"/>
              <a:t> </a:t>
            </a:r>
            <a:r>
              <a:rPr lang="hr-HR" dirty="0" err="1" smtClean="0"/>
              <a:t>reasonable</a:t>
            </a:r>
            <a:r>
              <a:rPr lang="hr-HR" dirty="0" smtClean="0"/>
              <a:t> </a:t>
            </a:r>
            <a:r>
              <a:rPr lang="hr-HR" dirty="0" err="1" smtClean="0"/>
              <a:t>forsight</a:t>
            </a:r>
            <a:endParaRPr lang="hr-HR" dirty="0" smtClean="0"/>
          </a:p>
          <a:p>
            <a:pPr marL="0" indent="0">
              <a:buNone/>
            </a:pPr>
            <a:r>
              <a:rPr lang="hr-HR" dirty="0" smtClean="0"/>
              <a:t>9. </a:t>
            </a:r>
            <a:r>
              <a:rPr lang="hr-HR" dirty="0" err="1"/>
              <a:t>b</a:t>
            </a:r>
            <a:r>
              <a:rPr lang="hr-HR" dirty="0" err="1" smtClean="0"/>
              <a:t>reach</a:t>
            </a:r>
            <a:r>
              <a:rPr lang="hr-HR" dirty="0" smtClean="0"/>
              <a:t> </a:t>
            </a:r>
            <a:r>
              <a:rPr lang="hr-HR" dirty="0" err="1" smtClean="0"/>
              <a:t>of</a:t>
            </a:r>
            <a:r>
              <a:rPr lang="hr-HR" dirty="0" smtClean="0"/>
              <a:t> </a:t>
            </a:r>
            <a:r>
              <a:rPr lang="hr-HR" dirty="0" err="1" smtClean="0"/>
              <a:t>duty</a:t>
            </a:r>
            <a:r>
              <a:rPr lang="hr-HR" dirty="0" smtClean="0"/>
              <a:t> </a:t>
            </a:r>
            <a:r>
              <a:rPr lang="hr-HR" dirty="0" err="1" smtClean="0"/>
              <a:t>of</a:t>
            </a:r>
            <a:r>
              <a:rPr lang="hr-HR" dirty="0" smtClean="0"/>
              <a:t> care</a:t>
            </a:r>
          </a:p>
          <a:p>
            <a:pPr marL="0" indent="0">
              <a:buNone/>
            </a:pPr>
            <a:r>
              <a:rPr lang="hr-HR" dirty="0" smtClean="0"/>
              <a:t>10. </a:t>
            </a:r>
            <a:r>
              <a:rPr lang="hr-HR" dirty="0" err="1"/>
              <a:t>c</a:t>
            </a:r>
            <a:r>
              <a:rPr lang="hr-HR" dirty="0" err="1" smtClean="0"/>
              <a:t>ontributory</a:t>
            </a:r>
            <a:r>
              <a:rPr lang="hr-HR" dirty="0" smtClean="0"/>
              <a:t> </a:t>
            </a:r>
            <a:r>
              <a:rPr lang="hr-HR" dirty="0" err="1" smtClean="0"/>
              <a:t>negligence</a:t>
            </a:r>
            <a:endParaRPr lang="hr-HR" dirty="0" smtClean="0"/>
          </a:p>
          <a:p>
            <a:pPr marL="0" indent="0">
              <a:buNone/>
            </a:pPr>
            <a:r>
              <a:rPr lang="hr-HR" dirty="0" smtClean="0"/>
              <a:t>11. </a:t>
            </a:r>
            <a:r>
              <a:rPr lang="hr-HR" dirty="0" err="1"/>
              <a:t>r</a:t>
            </a:r>
            <a:r>
              <a:rPr lang="hr-HR" dirty="0" err="1" smtClean="0"/>
              <a:t>easonable</a:t>
            </a:r>
            <a:r>
              <a:rPr lang="hr-HR" dirty="0" smtClean="0"/>
              <a:t> </a:t>
            </a:r>
            <a:r>
              <a:rPr lang="hr-HR" dirty="0" err="1" smtClean="0"/>
              <a:t>foreseeability</a:t>
            </a:r>
            <a:r>
              <a:rPr lang="hr-HR" dirty="0" smtClean="0"/>
              <a:t> </a:t>
            </a:r>
            <a:r>
              <a:rPr lang="hr-HR" dirty="0" err="1" smtClean="0"/>
              <a:t>of</a:t>
            </a:r>
            <a:r>
              <a:rPr lang="hr-HR" dirty="0" smtClean="0"/>
              <a:t> </a:t>
            </a:r>
            <a:r>
              <a:rPr lang="hr-HR" dirty="0" err="1" smtClean="0"/>
              <a:t>harm</a:t>
            </a:r>
            <a:endParaRPr lang="hr-HR" dirty="0" smtClean="0"/>
          </a:p>
          <a:p>
            <a:pPr marL="0" indent="0">
              <a:buNone/>
            </a:pPr>
            <a:endParaRPr lang="en-US" dirty="0"/>
          </a:p>
        </p:txBody>
      </p:sp>
      <p:sp>
        <p:nvSpPr>
          <p:cNvPr id="8" name="Text Placeholder 7"/>
          <p:cNvSpPr>
            <a:spLocks noGrp="1"/>
          </p:cNvSpPr>
          <p:nvPr>
            <p:ph type="body" idx="4294967295"/>
          </p:nvPr>
        </p:nvSpPr>
        <p:spPr>
          <a:xfrm>
            <a:off x="1039091" y="1138238"/>
            <a:ext cx="5120640" cy="831878"/>
          </a:xfrm>
        </p:spPr>
        <p:txBody>
          <a:bodyPr>
            <a:normAutofit fontScale="92500" lnSpcReduction="20000"/>
          </a:bodyPr>
          <a:lstStyle/>
          <a:p>
            <a:endParaRPr lang="hr-HR" dirty="0" smtClean="0"/>
          </a:p>
          <a:p>
            <a:r>
              <a:rPr lang="hr-HR" sz="2800" dirty="0" err="1" smtClean="0"/>
              <a:t>Paraphrase</a:t>
            </a:r>
            <a:r>
              <a:rPr lang="hr-HR" sz="2800" dirty="0" smtClean="0"/>
              <a:t> </a:t>
            </a:r>
            <a:r>
              <a:rPr lang="hr-HR" sz="2800" dirty="0" err="1" smtClean="0"/>
              <a:t>in</a:t>
            </a:r>
            <a:r>
              <a:rPr lang="hr-HR" sz="2800" dirty="0" smtClean="0"/>
              <a:t> English.</a:t>
            </a:r>
            <a:endParaRPr lang="en-US" sz="2800" dirty="0"/>
          </a:p>
        </p:txBody>
      </p:sp>
    </p:spTree>
    <p:extLst>
      <p:ext uri="{BB962C8B-B14F-4D97-AF65-F5344CB8AC3E}">
        <p14:creationId xmlns:p14="http://schemas.microsoft.com/office/powerpoint/2010/main" val="1147777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490" y="1"/>
            <a:ext cx="10153815" cy="1853248"/>
          </a:xfrm>
        </p:spPr>
        <p:txBody>
          <a:bodyPr/>
          <a:lstStyle/>
          <a:p>
            <a:pPr algn="ctr"/>
            <a:r>
              <a:rPr lang="hr-HR" dirty="0" smtClean="0"/>
              <a:t>CRIME vs. TORT</a:t>
            </a:r>
            <a:br>
              <a:rPr lang="hr-HR" dirty="0" smtClean="0"/>
            </a:br>
            <a:r>
              <a:rPr lang="hr-HR" dirty="0" smtClean="0"/>
              <a:t/>
            </a:r>
            <a:br>
              <a:rPr lang="hr-HR" dirty="0" smtClean="0"/>
            </a:br>
            <a:r>
              <a:rPr lang="hr-HR" sz="2000" dirty="0" smtClean="0"/>
              <a:t>1.F</a:t>
            </a:r>
            <a:r>
              <a:rPr lang="hr-HR" sz="2400" dirty="0" smtClean="0"/>
              <a:t>ill </a:t>
            </a:r>
            <a:r>
              <a:rPr lang="hr-HR" sz="2400" dirty="0" err="1" smtClean="0"/>
              <a:t>in</a:t>
            </a:r>
            <a:r>
              <a:rPr lang="hr-HR" sz="2400" dirty="0" smtClean="0"/>
              <a:t> </a:t>
            </a:r>
            <a:r>
              <a:rPr lang="hr-HR" sz="2400" dirty="0" err="1" smtClean="0"/>
              <a:t>the</a:t>
            </a:r>
            <a:r>
              <a:rPr lang="hr-HR" sz="2400" dirty="0" smtClean="0"/>
              <a:t> </a:t>
            </a:r>
            <a:r>
              <a:rPr lang="hr-HR" sz="2400" dirty="0" err="1" smtClean="0"/>
              <a:t>first</a:t>
            </a:r>
            <a:r>
              <a:rPr lang="hr-HR" sz="2400" dirty="0" smtClean="0"/>
              <a:t> </a:t>
            </a:r>
            <a:r>
              <a:rPr lang="hr-HR" sz="2400" dirty="0" err="1" smtClean="0"/>
              <a:t>column</a:t>
            </a:r>
            <a:r>
              <a:rPr lang="hr-HR" sz="2400" dirty="0" smtClean="0"/>
              <a:t> </a:t>
            </a:r>
            <a:r>
              <a:rPr lang="hr-HR" sz="2400" dirty="0" err="1" smtClean="0"/>
              <a:t>of</a:t>
            </a:r>
            <a:r>
              <a:rPr lang="hr-HR" sz="2400" dirty="0" smtClean="0"/>
              <a:t> </a:t>
            </a:r>
            <a:r>
              <a:rPr lang="hr-HR" sz="2400" dirty="0" err="1" smtClean="0"/>
              <a:t>the</a:t>
            </a:r>
            <a:r>
              <a:rPr lang="hr-HR" sz="2400" dirty="0" smtClean="0"/>
              <a:t> table </a:t>
            </a:r>
            <a:r>
              <a:rPr lang="hr-HR" sz="2400" dirty="0" err="1" smtClean="0"/>
              <a:t>based</a:t>
            </a:r>
            <a:r>
              <a:rPr lang="hr-HR" sz="2400" dirty="0" smtClean="0"/>
              <a:t> on </a:t>
            </a:r>
            <a:r>
              <a:rPr lang="hr-HR" sz="2400" dirty="0" err="1" smtClean="0"/>
              <a:t>what</a:t>
            </a:r>
            <a:r>
              <a:rPr lang="hr-HR" sz="2400" dirty="0" smtClean="0"/>
              <a:t> </a:t>
            </a:r>
            <a:r>
              <a:rPr lang="hr-HR" sz="2400" dirty="0" err="1" smtClean="0"/>
              <a:t>you</a:t>
            </a:r>
            <a:r>
              <a:rPr lang="hr-HR" sz="2400" dirty="0" smtClean="0"/>
              <a:t> </a:t>
            </a:r>
            <a:r>
              <a:rPr lang="hr-HR" sz="2400" dirty="0" err="1" smtClean="0"/>
              <a:t>have</a:t>
            </a:r>
            <a:r>
              <a:rPr lang="hr-HR" sz="2400" dirty="0" smtClean="0"/>
              <a:t> </a:t>
            </a:r>
            <a:r>
              <a:rPr lang="hr-HR" sz="2400" dirty="0" err="1" smtClean="0"/>
              <a:t>learned</a:t>
            </a:r>
            <a:r>
              <a:rPr lang="hr-HR" sz="2400" dirty="0" smtClean="0"/>
              <a:t> </a:t>
            </a:r>
            <a:r>
              <a:rPr lang="hr-HR" sz="2400" dirty="0" err="1" smtClean="0"/>
              <a:t>about</a:t>
            </a:r>
            <a:r>
              <a:rPr lang="hr-HR" sz="2400" dirty="0" smtClean="0"/>
              <a:t> </a:t>
            </a:r>
            <a:r>
              <a:rPr lang="hr-HR" sz="2400" dirty="0" err="1"/>
              <a:t>c</a:t>
            </a:r>
            <a:r>
              <a:rPr lang="hr-HR" sz="2400" dirty="0" err="1" smtClean="0"/>
              <a:t>riminal</a:t>
            </a:r>
            <a:r>
              <a:rPr lang="hr-HR" sz="2400" dirty="0" smtClean="0"/>
              <a:t> </a:t>
            </a:r>
            <a:r>
              <a:rPr lang="hr-HR" sz="2400" dirty="0" err="1" smtClean="0"/>
              <a:t>law</a:t>
            </a:r>
            <a:r>
              <a:rPr lang="hr-HR" sz="2400" dirty="0" smtClean="0"/>
              <a:t>. </a:t>
            </a:r>
            <a:br>
              <a:rPr lang="hr-HR" sz="2400" dirty="0" smtClean="0"/>
            </a:br>
            <a:r>
              <a:rPr lang="hr-HR" sz="2400" dirty="0" smtClean="0"/>
              <a:t>2. </a:t>
            </a:r>
            <a:r>
              <a:rPr lang="hr-HR" sz="2400" dirty="0" err="1" smtClean="0"/>
              <a:t>Read</a:t>
            </a:r>
            <a:r>
              <a:rPr lang="hr-HR" sz="2400" dirty="0" smtClean="0"/>
              <a:t> </a:t>
            </a:r>
            <a:r>
              <a:rPr lang="hr-HR" sz="2400" dirty="0" err="1" smtClean="0"/>
              <a:t>the</a:t>
            </a:r>
            <a:r>
              <a:rPr lang="hr-HR" sz="2400" dirty="0" smtClean="0"/>
              <a:t> </a:t>
            </a:r>
            <a:r>
              <a:rPr lang="hr-HR" sz="2400" dirty="0" err="1" smtClean="0"/>
              <a:t>introductory</a:t>
            </a:r>
            <a:r>
              <a:rPr lang="hr-HR" sz="2400" dirty="0" smtClean="0"/>
              <a:t> </a:t>
            </a:r>
            <a:r>
              <a:rPr lang="hr-HR" sz="2400" dirty="0" err="1" smtClean="0"/>
              <a:t>text</a:t>
            </a:r>
            <a:r>
              <a:rPr lang="hr-HR" sz="2400" dirty="0" smtClean="0"/>
              <a:t> on </a:t>
            </a:r>
            <a:r>
              <a:rPr lang="hr-HR" sz="2400" dirty="0" err="1" smtClean="0"/>
              <a:t>torts</a:t>
            </a:r>
            <a:r>
              <a:rPr lang="hr-HR" sz="2400" dirty="0" smtClean="0"/>
              <a:t> </a:t>
            </a:r>
            <a:r>
              <a:rPr lang="hr-HR" sz="2400" dirty="0" err="1" smtClean="0"/>
              <a:t>and</a:t>
            </a:r>
            <a:r>
              <a:rPr lang="hr-HR" sz="2400" dirty="0" smtClean="0"/>
              <a:t> </a:t>
            </a:r>
            <a:r>
              <a:rPr lang="hr-HR" sz="2400" dirty="0" err="1" smtClean="0"/>
              <a:t>complete</a:t>
            </a:r>
            <a:r>
              <a:rPr lang="hr-HR" sz="2400" dirty="0" smtClean="0"/>
              <a:t> </a:t>
            </a:r>
            <a:r>
              <a:rPr lang="hr-HR" sz="2400" dirty="0" err="1" smtClean="0"/>
              <a:t>column</a:t>
            </a:r>
            <a:r>
              <a:rPr lang="hr-HR" sz="2400" dirty="0" smtClean="0"/>
              <a:t> 2. </a:t>
            </a:r>
            <a:br>
              <a:rPr lang="hr-HR" sz="2400" dirty="0" smtClean="0"/>
            </a:br>
            <a:r>
              <a:rPr lang="hr-HR" sz="2400" dirty="0" smtClean="0"/>
              <a:t>3. </a:t>
            </a:r>
            <a:r>
              <a:rPr lang="hr-HR" sz="2400" dirty="0" err="1" smtClean="0"/>
              <a:t>Find</a:t>
            </a:r>
            <a:r>
              <a:rPr lang="hr-HR" sz="2400" dirty="0" smtClean="0"/>
              <a:t> </a:t>
            </a:r>
            <a:r>
              <a:rPr lang="hr-HR" sz="2400" dirty="0" err="1" smtClean="0"/>
              <a:t>similarities</a:t>
            </a:r>
            <a:r>
              <a:rPr lang="hr-HR" sz="2400" dirty="0" smtClean="0"/>
              <a:t> </a:t>
            </a:r>
            <a:r>
              <a:rPr lang="hr-HR" sz="2400" dirty="0" err="1" smtClean="0"/>
              <a:t>and</a:t>
            </a:r>
            <a:r>
              <a:rPr lang="hr-HR" sz="2400" dirty="0" smtClean="0"/>
              <a:t> </a:t>
            </a:r>
            <a:r>
              <a:rPr lang="hr-HR" sz="2400" dirty="0" err="1" smtClean="0"/>
              <a:t>differences</a:t>
            </a:r>
            <a:r>
              <a:rPr lang="hr-HR" sz="2400" dirty="0" smtClean="0"/>
              <a:t> </a:t>
            </a:r>
            <a:r>
              <a:rPr lang="hr-HR" sz="2400" dirty="0" err="1" smtClean="0"/>
              <a:t>between</a:t>
            </a:r>
            <a:r>
              <a:rPr lang="hr-HR" sz="2400" dirty="0" smtClean="0"/>
              <a:t> </a:t>
            </a:r>
            <a:r>
              <a:rPr lang="hr-HR" sz="2400" dirty="0" err="1" smtClean="0"/>
              <a:t>torts</a:t>
            </a:r>
            <a:r>
              <a:rPr lang="hr-HR" sz="2400" dirty="0" smtClean="0"/>
              <a:t> </a:t>
            </a:r>
            <a:r>
              <a:rPr lang="hr-HR" sz="2400" dirty="0" err="1" smtClean="0"/>
              <a:t>and</a:t>
            </a:r>
            <a:r>
              <a:rPr lang="hr-HR" sz="2400" dirty="0" smtClean="0"/>
              <a:t> </a:t>
            </a:r>
            <a:r>
              <a:rPr lang="hr-HR" sz="2400" dirty="0" err="1" smtClean="0"/>
              <a:t>crimes</a:t>
            </a:r>
            <a:r>
              <a:rPr lang="hr-HR" sz="2400" dirty="0" smtClean="0"/>
              <a:t>.</a:t>
            </a: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42863513"/>
              </p:ext>
            </p:extLst>
          </p:nvPr>
        </p:nvGraphicFramePr>
        <p:xfrm>
          <a:off x="999946" y="3106987"/>
          <a:ext cx="8947150" cy="3566160"/>
        </p:xfrm>
        <a:graphic>
          <a:graphicData uri="http://schemas.openxmlformats.org/drawingml/2006/table">
            <a:tbl>
              <a:tblPr firstRow="1" bandRow="1">
                <a:tableStyleId>{5C22544A-7EE6-4342-B048-85BDC9FD1C3A}</a:tableStyleId>
              </a:tblPr>
              <a:tblGrid>
                <a:gridCol w="4473575">
                  <a:extLst>
                    <a:ext uri="{9D8B030D-6E8A-4147-A177-3AD203B41FA5}">
                      <a16:colId xmlns:a16="http://schemas.microsoft.com/office/drawing/2014/main" val="2911977439"/>
                    </a:ext>
                  </a:extLst>
                </a:gridCol>
                <a:gridCol w="4473575">
                  <a:extLst>
                    <a:ext uri="{9D8B030D-6E8A-4147-A177-3AD203B41FA5}">
                      <a16:colId xmlns:a16="http://schemas.microsoft.com/office/drawing/2014/main" val="1532531093"/>
                    </a:ext>
                  </a:extLst>
                </a:gridCol>
              </a:tblGrid>
              <a:tr h="317439">
                <a:tc>
                  <a:txBody>
                    <a:bodyPr/>
                    <a:lstStyle/>
                    <a:p>
                      <a:r>
                        <a:rPr lang="hr-HR" dirty="0" smtClean="0"/>
                        <a:t>CRIMES</a:t>
                      </a:r>
                      <a:endParaRPr lang="en-US" dirty="0"/>
                    </a:p>
                  </a:txBody>
                  <a:tcPr/>
                </a:tc>
                <a:tc>
                  <a:txBody>
                    <a:bodyPr/>
                    <a:lstStyle/>
                    <a:p>
                      <a:r>
                        <a:rPr lang="hr-HR" dirty="0" smtClean="0"/>
                        <a:t>TORTS</a:t>
                      </a:r>
                      <a:endParaRPr lang="en-US" dirty="0"/>
                    </a:p>
                  </a:txBody>
                  <a:tcPr/>
                </a:tc>
                <a:extLst>
                  <a:ext uri="{0D108BD9-81ED-4DB2-BD59-A6C34878D82A}">
                    <a16:rowId xmlns:a16="http://schemas.microsoft.com/office/drawing/2014/main" val="1486945870"/>
                  </a:ext>
                </a:extLst>
              </a:tr>
              <a:tr h="555518">
                <a:tc>
                  <a:txBody>
                    <a:bodyPr/>
                    <a:lstStyle/>
                    <a:p>
                      <a:r>
                        <a:rPr lang="hr-HR" sz="1800" b="1" i="0" kern="1200" dirty="0" err="1" smtClean="0">
                          <a:solidFill>
                            <a:schemeClr val="dk1"/>
                          </a:solidFill>
                          <a:effectLst/>
                          <a:latin typeface="+mn-lt"/>
                          <a:ea typeface="+mn-ea"/>
                          <a:cs typeface="+mn-cs"/>
                        </a:rPr>
                        <a:t>Area</a:t>
                      </a:r>
                      <a:r>
                        <a:rPr lang="hr-HR" sz="1800" b="1" i="0" kern="1200" baseline="0" dirty="0" smtClean="0">
                          <a:solidFill>
                            <a:schemeClr val="dk1"/>
                          </a:solidFill>
                          <a:effectLst/>
                          <a:latin typeface="+mn-lt"/>
                          <a:ea typeface="+mn-ea"/>
                          <a:cs typeface="+mn-cs"/>
                        </a:rPr>
                        <a:t> </a:t>
                      </a:r>
                      <a:r>
                        <a:rPr lang="hr-HR" sz="1800" b="1" i="0" kern="1200" baseline="0" dirty="0" err="1" smtClean="0">
                          <a:solidFill>
                            <a:schemeClr val="dk1"/>
                          </a:solidFill>
                          <a:effectLst/>
                          <a:latin typeface="+mn-lt"/>
                          <a:ea typeface="+mn-ea"/>
                          <a:cs typeface="+mn-cs"/>
                        </a:rPr>
                        <a:t>of</a:t>
                      </a:r>
                      <a:r>
                        <a:rPr lang="hr-HR" sz="1800" b="1" i="0" kern="1200" baseline="0" dirty="0" smtClean="0">
                          <a:solidFill>
                            <a:schemeClr val="dk1"/>
                          </a:solidFill>
                          <a:effectLst/>
                          <a:latin typeface="+mn-lt"/>
                          <a:ea typeface="+mn-ea"/>
                          <a:cs typeface="+mn-cs"/>
                        </a:rPr>
                        <a:t> </a:t>
                      </a:r>
                      <a:r>
                        <a:rPr lang="hr-HR" sz="1800" b="1" i="0" kern="1200" baseline="0" dirty="0" err="1" smtClean="0">
                          <a:solidFill>
                            <a:schemeClr val="dk1"/>
                          </a:solidFill>
                          <a:effectLst/>
                          <a:latin typeface="+mn-lt"/>
                          <a:ea typeface="+mn-ea"/>
                          <a:cs typeface="+mn-cs"/>
                        </a:rPr>
                        <a:t>law</a:t>
                      </a:r>
                      <a:r>
                        <a:rPr lang="hr-HR" sz="1800" b="1" i="0" kern="1200" baseline="0" dirty="0" smtClean="0">
                          <a:solidFill>
                            <a:schemeClr val="dk1"/>
                          </a:solidFill>
                          <a:effectLst/>
                          <a:latin typeface="+mn-lt"/>
                          <a:ea typeface="+mn-ea"/>
                          <a:cs typeface="+mn-cs"/>
                        </a:rPr>
                        <a:t>.</a:t>
                      </a:r>
                      <a:endParaRPr lang="hr-HR" sz="1800" b="1" i="0" kern="1200" dirty="0" smtClean="0">
                        <a:solidFill>
                          <a:schemeClr val="dk1"/>
                        </a:solidFill>
                        <a:effectLst/>
                        <a:latin typeface="+mn-lt"/>
                        <a:ea typeface="+mn-ea"/>
                        <a:cs typeface="+mn-cs"/>
                      </a:endParaRPr>
                    </a:p>
                    <a:p>
                      <a:r>
                        <a:rPr lang="hr-HR" sz="1800" b="1" i="0" kern="1200" dirty="0" smtClean="0">
                          <a:solidFill>
                            <a:schemeClr val="dk1"/>
                          </a:solidFill>
                          <a:effectLst/>
                          <a:latin typeface="+mn-lt"/>
                          <a:ea typeface="+mn-ea"/>
                          <a:cs typeface="+mn-cs"/>
                        </a:rPr>
                        <a:t>-</a:t>
                      </a:r>
                      <a:r>
                        <a:rPr lang="hr-HR" sz="1800" b="1" i="0" kern="1200" baseline="0" dirty="0" smtClean="0">
                          <a:solidFill>
                            <a:schemeClr val="dk1"/>
                          </a:solidFill>
                          <a:effectLst/>
                          <a:latin typeface="+mn-lt"/>
                          <a:ea typeface="+mn-ea"/>
                          <a:cs typeface="+mn-cs"/>
                        </a:rPr>
                        <a:t> </a:t>
                      </a:r>
                      <a:r>
                        <a:rPr lang="hr-HR" sz="1800" b="0" i="0" kern="1200" baseline="0" dirty="0" smtClean="0">
                          <a:solidFill>
                            <a:schemeClr val="dk1"/>
                          </a:solidFill>
                          <a:effectLst/>
                          <a:latin typeface="+mn-lt"/>
                          <a:ea typeface="+mn-ea"/>
                          <a:cs typeface="+mn-cs"/>
                        </a:rPr>
                        <a:t> …</a:t>
                      </a:r>
                      <a:endParaRPr lang="en-US" dirty="0"/>
                    </a:p>
                  </a:txBody>
                  <a:tcPr/>
                </a:tc>
                <a:tc>
                  <a:txBody>
                    <a:bodyPr/>
                    <a:lstStyle/>
                    <a:p>
                      <a:r>
                        <a:rPr lang="hr-HR" b="1" dirty="0" err="1" smtClean="0"/>
                        <a:t>Area</a:t>
                      </a:r>
                      <a:r>
                        <a:rPr lang="hr-HR" b="1" baseline="0" dirty="0" smtClean="0"/>
                        <a:t> </a:t>
                      </a:r>
                      <a:r>
                        <a:rPr lang="hr-HR" b="1" baseline="0" dirty="0" err="1" smtClean="0"/>
                        <a:t>of</a:t>
                      </a:r>
                      <a:r>
                        <a:rPr lang="hr-HR" b="1" baseline="0" dirty="0" smtClean="0"/>
                        <a:t> </a:t>
                      </a:r>
                      <a:r>
                        <a:rPr lang="hr-HR" b="1" baseline="0" dirty="0" err="1" smtClean="0"/>
                        <a:t>law</a:t>
                      </a:r>
                      <a:r>
                        <a:rPr lang="hr-HR" b="1" dirty="0" smtClean="0"/>
                        <a:t>.</a:t>
                      </a:r>
                    </a:p>
                    <a:p>
                      <a:r>
                        <a:rPr lang="hr-HR" dirty="0" smtClean="0"/>
                        <a:t>- …</a:t>
                      </a:r>
                      <a:endParaRPr lang="en-US" dirty="0"/>
                    </a:p>
                  </a:txBody>
                  <a:tcPr/>
                </a:tc>
                <a:extLst>
                  <a:ext uri="{0D108BD9-81ED-4DB2-BD59-A6C34878D82A}">
                    <a16:rowId xmlns:a16="http://schemas.microsoft.com/office/drawing/2014/main" val="2706361847"/>
                  </a:ext>
                </a:extLst>
              </a:tr>
              <a:tr h="555518">
                <a:tc>
                  <a:txBody>
                    <a:bodyPr/>
                    <a:lstStyle/>
                    <a:p>
                      <a:r>
                        <a:rPr lang="hr-HR" b="1" baseline="0" dirty="0" err="1" smtClean="0"/>
                        <a:t>Act</a:t>
                      </a:r>
                      <a:r>
                        <a:rPr lang="hr-HR" b="1" baseline="0" dirty="0" smtClean="0"/>
                        <a:t> </a:t>
                      </a:r>
                      <a:r>
                        <a:rPr lang="hr-HR" b="1" baseline="0" dirty="0" err="1" smtClean="0"/>
                        <a:t>and</a:t>
                      </a:r>
                      <a:r>
                        <a:rPr lang="hr-HR" b="1" baseline="0" dirty="0" smtClean="0"/>
                        <a:t> </a:t>
                      </a:r>
                      <a:r>
                        <a:rPr lang="hr-HR" b="1" baseline="0" dirty="0" err="1" smtClean="0"/>
                        <a:t>result</a:t>
                      </a:r>
                      <a:r>
                        <a:rPr lang="hr-HR" b="1" baseline="0" dirty="0" smtClean="0"/>
                        <a:t>.</a:t>
                      </a:r>
                    </a:p>
                    <a:p>
                      <a:r>
                        <a:rPr lang="hr-HR" baseline="0" dirty="0" smtClean="0"/>
                        <a:t>- </a:t>
                      </a:r>
                      <a:r>
                        <a:rPr lang="hr-HR" baseline="0" dirty="0" err="1" smtClean="0"/>
                        <a:t>Crimes</a:t>
                      </a:r>
                      <a:r>
                        <a:rPr lang="hr-HR" baseline="0" dirty="0" smtClean="0"/>
                        <a:t> </a:t>
                      </a:r>
                      <a:r>
                        <a:rPr lang="hr-HR" baseline="0" dirty="0" err="1" smtClean="0"/>
                        <a:t>involve</a:t>
                      </a:r>
                      <a:r>
                        <a:rPr lang="hr-HR" baseline="0" dirty="0" smtClean="0"/>
                        <a:t> </a:t>
                      </a:r>
                      <a:r>
                        <a:rPr lang="hr-HR" baseline="0" dirty="0" err="1" smtClean="0"/>
                        <a:t>situations</a:t>
                      </a:r>
                      <a:r>
                        <a:rPr lang="hr-HR" baseline="0" dirty="0" smtClean="0"/>
                        <a:t> </a:t>
                      </a:r>
                      <a:r>
                        <a:rPr lang="hr-HR" baseline="0" dirty="0" err="1" smtClean="0"/>
                        <a:t>where</a:t>
                      </a:r>
                      <a:r>
                        <a:rPr lang="hr-HR" baseline="0" dirty="0" smtClean="0"/>
                        <a:t> …</a:t>
                      </a:r>
                      <a:endParaRPr lang="en-US" dirty="0" smtClean="0"/>
                    </a:p>
                  </a:txBody>
                  <a:tcPr/>
                </a:tc>
                <a:tc>
                  <a:txBody>
                    <a:bodyPr/>
                    <a:lstStyle/>
                    <a:p>
                      <a:r>
                        <a:rPr lang="hr-HR" b="1" dirty="0" err="1" smtClean="0"/>
                        <a:t>Act</a:t>
                      </a:r>
                      <a:r>
                        <a:rPr lang="hr-HR" b="1" baseline="0" dirty="0" smtClean="0"/>
                        <a:t> </a:t>
                      </a:r>
                      <a:r>
                        <a:rPr lang="hr-HR" b="1" baseline="0" dirty="0" err="1" smtClean="0"/>
                        <a:t>and</a:t>
                      </a:r>
                      <a:r>
                        <a:rPr lang="hr-HR" b="1" baseline="0" dirty="0" smtClean="0"/>
                        <a:t> </a:t>
                      </a:r>
                      <a:r>
                        <a:rPr lang="hr-HR" b="1" baseline="0" dirty="0" err="1" smtClean="0"/>
                        <a:t>result</a:t>
                      </a:r>
                      <a:r>
                        <a:rPr lang="hr-HR" b="1" baseline="0" dirty="0" smtClean="0"/>
                        <a:t>.</a:t>
                      </a:r>
                    </a:p>
                    <a:p>
                      <a:r>
                        <a:rPr lang="hr-HR" baseline="0" dirty="0" smtClean="0"/>
                        <a:t>- </a:t>
                      </a:r>
                      <a:r>
                        <a:rPr lang="hr-HR" baseline="0" dirty="0" err="1" smtClean="0"/>
                        <a:t>Torts</a:t>
                      </a:r>
                      <a:r>
                        <a:rPr lang="hr-HR" baseline="0" dirty="0" smtClean="0"/>
                        <a:t> </a:t>
                      </a:r>
                      <a:r>
                        <a:rPr lang="hr-HR" baseline="0" dirty="0" err="1" smtClean="0"/>
                        <a:t>involve</a:t>
                      </a:r>
                      <a:r>
                        <a:rPr lang="hr-HR" baseline="0" dirty="0" smtClean="0"/>
                        <a:t> </a:t>
                      </a:r>
                      <a:r>
                        <a:rPr lang="hr-HR" baseline="0" dirty="0" err="1" smtClean="0"/>
                        <a:t>situations</a:t>
                      </a:r>
                      <a:r>
                        <a:rPr lang="hr-HR" baseline="0" dirty="0" smtClean="0"/>
                        <a:t> </a:t>
                      </a:r>
                      <a:r>
                        <a:rPr lang="hr-HR" baseline="0" dirty="0" err="1" smtClean="0"/>
                        <a:t>where</a:t>
                      </a:r>
                      <a:r>
                        <a:rPr lang="hr-HR" baseline="0" dirty="0" smtClean="0"/>
                        <a:t> …</a:t>
                      </a:r>
                      <a:endParaRPr lang="en-US" dirty="0"/>
                    </a:p>
                  </a:txBody>
                  <a:tcPr/>
                </a:tc>
                <a:extLst>
                  <a:ext uri="{0D108BD9-81ED-4DB2-BD59-A6C34878D82A}">
                    <a16:rowId xmlns:a16="http://schemas.microsoft.com/office/drawing/2014/main" val="3644676090"/>
                  </a:ext>
                </a:extLst>
              </a:tr>
              <a:tr h="555518">
                <a:tc>
                  <a:txBody>
                    <a:bodyPr/>
                    <a:lstStyle/>
                    <a:p>
                      <a:r>
                        <a:rPr lang="hr-HR" b="1" dirty="0" err="1" smtClean="0"/>
                        <a:t>Object</a:t>
                      </a:r>
                      <a:r>
                        <a:rPr lang="hr-HR" b="1" dirty="0" smtClean="0"/>
                        <a:t>.</a:t>
                      </a:r>
                    </a:p>
                    <a:p>
                      <a:r>
                        <a:rPr lang="hr-HR" dirty="0" smtClean="0"/>
                        <a:t>- </a:t>
                      </a:r>
                      <a:r>
                        <a:rPr lang="hr-HR" dirty="0" err="1" smtClean="0"/>
                        <a:t>of</a:t>
                      </a:r>
                      <a:r>
                        <a:rPr lang="hr-HR" baseline="0" dirty="0" smtClean="0"/>
                        <a:t> </a:t>
                      </a:r>
                      <a:r>
                        <a:rPr lang="hr-HR" baseline="0" dirty="0" err="1" smtClean="0"/>
                        <a:t>criminal</a:t>
                      </a:r>
                      <a:r>
                        <a:rPr lang="hr-HR" baseline="0" dirty="0" smtClean="0"/>
                        <a:t> </a:t>
                      </a:r>
                      <a:r>
                        <a:rPr lang="hr-HR" baseline="0" dirty="0" err="1" smtClean="0"/>
                        <a:t>law</a:t>
                      </a:r>
                      <a:r>
                        <a:rPr lang="hr-HR" baseline="0" dirty="0" smtClean="0"/>
                        <a:t> </a:t>
                      </a:r>
                      <a:r>
                        <a:rPr lang="hr-HR" baseline="0" dirty="0" err="1" smtClean="0"/>
                        <a:t>is</a:t>
                      </a:r>
                      <a:r>
                        <a:rPr lang="hr-HR" baseline="0" dirty="0" smtClean="0"/>
                        <a:t> to …</a:t>
                      </a:r>
                      <a:endParaRPr lang="en-US" dirty="0" smtClean="0"/>
                    </a:p>
                  </a:txBody>
                  <a:tcPr/>
                </a:tc>
                <a:tc>
                  <a:txBody>
                    <a:bodyPr/>
                    <a:lstStyle/>
                    <a:p>
                      <a:r>
                        <a:rPr lang="hr-HR" b="1" dirty="0" err="1" smtClean="0"/>
                        <a:t>Object</a:t>
                      </a:r>
                      <a:r>
                        <a:rPr lang="hr-HR" b="1" dirty="0" smtClean="0"/>
                        <a:t>.</a:t>
                      </a:r>
                    </a:p>
                    <a:p>
                      <a:r>
                        <a:rPr lang="hr-HR" dirty="0" smtClean="0"/>
                        <a:t>-</a:t>
                      </a:r>
                      <a:r>
                        <a:rPr lang="hr-HR" baseline="0" dirty="0" smtClean="0"/>
                        <a:t> </a:t>
                      </a:r>
                      <a:r>
                        <a:rPr lang="hr-HR" baseline="0" dirty="0" err="1" smtClean="0"/>
                        <a:t>Of</a:t>
                      </a:r>
                      <a:r>
                        <a:rPr lang="hr-HR" baseline="0" dirty="0" smtClean="0"/>
                        <a:t>  </a:t>
                      </a:r>
                      <a:r>
                        <a:rPr lang="hr-HR" baseline="0" dirty="0" err="1" smtClean="0"/>
                        <a:t>the</a:t>
                      </a:r>
                      <a:r>
                        <a:rPr lang="hr-HR" baseline="0" dirty="0" smtClean="0"/>
                        <a:t> </a:t>
                      </a:r>
                      <a:r>
                        <a:rPr lang="hr-HR" baseline="0" dirty="0" err="1" smtClean="0"/>
                        <a:t>law</a:t>
                      </a:r>
                      <a:r>
                        <a:rPr lang="hr-HR" baseline="0" dirty="0" smtClean="0"/>
                        <a:t> </a:t>
                      </a:r>
                      <a:r>
                        <a:rPr lang="hr-HR" baseline="0" dirty="0" err="1" smtClean="0"/>
                        <a:t>of</a:t>
                      </a:r>
                      <a:r>
                        <a:rPr lang="hr-HR" baseline="0" dirty="0" smtClean="0"/>
                        <a:t> </a:t>
                      </a:r>
                      <a:r>
                        <a:rPr lang="hr-HR" baseline="0" dirty="0" err="1" smtClean="0"/>
                        <a:t>torts</a:t>
                      </a:r>
                      <a:r>
                        <a:rPr lang="hr-HR" baseline="0" dirty="0" smtClean="0"/>
                        <a:t> </a:t>
                      </a:r>
                      <a:r>
                        <a:rPr lang="hr-HR" baseline="0" dirty="0" err="1" smtClean="0"/>
                        <a:t>is</a:t>
                      </a:r>
                      <a:r>
                        <a:rPr lang="hr-HR" baseline="0" dirty="0" smtClean="0"/>
                        <a:t> to …</a:t>
                      </a:r>
                      <a:endParaRPr lang="en-US" dirty="0"/>
                    </a:p>
                  </a:txBody>
                  <a:tcPr/>
                </a:tc>
                <a:extLst>
                  <a:ext uri="{0D108BD9-81ED-4DB2-BD59-A6C34878D82A}">
                    <a16:rowId xmlns:a16="http://schemas.microsoft.com/office/drawing/2014/main" val="3311937375"/>
                  </a:ext>
                </a:extLst>
              </a:tr>
              <a:tr h="555518">
                <a:tc>
                  <a:txBody>
                    <a:bodyPr/>
                    <a:lstStyle/>
                    <a:p>
                      <a:r>
                        <a:rPr lang="hr-HR" b="1" dirty="0" err="1" smtClean="0"/>
                        <a:t>Parties</a:t>
                      </a:r>
                      <a:r>
                        <a:rPr lang="hr-HR" b="1" dirty="0" smtClean="0"/>
                        <a:t>.</a:t>
                      </a:r>
                    </a:p>
                    <a:p>
                      <a:r>
                        <a:rPr lang="hr-HR" dirty="0" smtClean="0"/>
                        <a:t>- A</a:t>
                      </a:r>
                      <a:r>
                        <a:rPr lang="hr-HR" baseline="0" dirty="0" smtClean="0"/>
                        <a:t> </a:t>
                      </a:r>
                      <a:r>
                        <a:rPr lang="hr-HR" baseline="0" dirty="0" err="1" smtClean="0"/>
                        <a:t>criminal</a:t>
                      </a:r>
                      <a:r>
                        <a:rPr lang="hr-HR" baseline="0" dirty="0" smtClean="0"/>
                        <a:t> </a:t>
                      </a:r>
                      <a:r>
                        <a:rPr lang="hr-HR" baseline="0" dirty="0" err="1" smtClean="0"/>
                        <a:t>is</a:t>
                      </a:r>
                      <a:r>
                        <a:rPr lang="hr-HR" baseline="0" dirty="0" smtClean="0"/>
                        <a:t> </a:t>
                      </a:r>
                      <a:r>
                        <a:rPr lang="hr-HR" baseline="0" dirty="0" err="1" smtClean="0"/>
                        <a:t>prosecuted</a:t>
                      </a:r>
                      <a:r>
                        <a:rPr lang="hr-HR" baseline="0" dirty="0" smtClean="0"/>
                        <a:t> </a:t>
                      </a:r>
                      <a:r>
                        <a:rPr lang="hr-HR" baseline="0" dirty="0" err="1" smtClean="0"/>
                        <a:t>by</a:t>
                      </a:r>
                      <a:r>
                        <a:rPr lang="hr-HR" baseline="0" dirty="0" smtClean="0"/>
                        <a:t> …</a:t>
                      </a:r>
                      <a:endParaRPr lang="en-US" dirty="0" smtClean="0"/>
                    </a:p>
                  </a:txBody>
                  <a:tcPr/>
                </a:tc>
                <a:tc>
                  <a:txBody>
                    <a:bodyPr/>
                    <a:lstStyle/>
                    <a:p>
                      <a:r>
                        <a:rPr lang="hr-HR" b="1" dirty="0" err="1" smtClean="0"/>
                        <a:t>Parties</a:t>
                      </a:r>
                      <a:r>
                        <a:rPr lang="hr-HR" b="1" dirty="0" smtClean="0"/>
                        <a:t>.</a:t>
                      </a:r>
                    </a:p>
                    <a:p>
                      <a:r>
                        <a:rPr lang="hr-HR" dirty="0" smtClean="0"/>
                        <a:t>-</a:t>
                      </a:r>
                      <a:r>
                        <a:rPr lang="hr-HR" baseline="0" dirty="0" smtClean="0"/>
                        <a:t> </a:t>
                      </a:r>
                      <a:r>
                        <a:rPr lang="hr-HR" baseline="0" dirty="0" err="1" smtClean="0"/>
                        <a:t>Action</a:t>
                      </a:r>
                      <a:r>
                        <a:rPr lang="hr-HR" baseline="0" dirty="0" smtClean="0"/>
                        <a:t> </a:t>
                      </a:r>
                      <a:r>
                        <a:rPr lang="hr-HR" baseline="0" dirty="0" err="1" smtClean="0"/>
                        <a:t>is</a:t>
                      </a:r>
                      <a:r>
                        <a:rPr lang="hr-HR" baseline="0" dirty="0" smtClean="0"/>
                        <a:t> </a:t>
                      </a:r>
                      <a:r>
                        <a:rPr lang="hr-HR" baseline="0" dirty="0" err="1" smtClean="0"/>
                        <a:t>taken</a:t>
                      </a:r>
                      <a:r>
                        <a:rPr lang="hr-HR" baseline="0" dirty="0" smtClean="0"/>
                        <a:t> </a:t>
                      </a:r>
                      <a:r>
                        <a:rPr lang="hr-HR" baseline="0" dirty="0" err="1" smtClean="0"/>
                        <a:t>by</a:t>
                      </a:r>
                      <a:r>
                        <a:rPr lang="hr-HR" baseline="0" dirty="0" smtClean="0"/>
                        <a:t> …</a:t>
                      </a:r>
                      <a:endParaRPr lang="en-US" dirty="0"/>
                    </a:p>
                  </a:txBody>
                  <a:tcPr/>
                </a:tc>
                <a:extLst>
                  <a:ext uri="{0D108BD9-81ED-4DB2-BD59-A6C34878D82A}">
                    <a16:rowId xmlns:a16="http://schemas.microsoft.com/office/drawing/2014/main" val="2065851126"/>
                  </a:ext>
                </a:extLst>
              </a:tr>
              <a:tr h="555518">
                <a:tc>
                  <a:txBody>
                    <a:bodyPr/>
                    <a:lstStyle/>
                    <a:p>
                      <a:r>
                        <a:rPr lang="hr-HR" b="1" dirty="0" err="1" smtClean="0"/>
                        <a:t>Categories</a:t>
                      </a:r>
                      <a:r>
                        <a:rPr lang="hr-HR" b="1" baseline="0" dirty="0" smtClean="0"/>
                        <a:t> </a:t>
                      </a:r>
                      <a:r>
                        <a:rPr lang="hr-HR" b="1" baseline="0" dirty="0" err="1" smtClean="0"/>
                        <a:t>of</a:t>
                      </a:r>
                      <a:r>
                        <a:rPr lang="hr-HR" b="1" baseline="0" dirty="0" smtClean="0"/>
                        <a:t> </a:t>
                      </a:r>
                      <a:r>
                        <a:rPr lang="hr-HR" b="1" baseline="0" dirty="0" err="1" smtClean="0"/>
                        <a:t>crimes</a:t>
                      </a:r>
                      <a:r>
                        <a:rPr lang="hr-HR" b="1" baseline="0" dirty="0" smtClean="0"/>
                        <a:t>.</a:t>
                      </a:r>
                      <a:endParaRPr lang="hr-HR" b="1" dirty="0" smtClean="0"/>
                    </a:p>
                    <a:p>
                      <a:r>
                        <a:rPr lang="hr-HR" dirty="0" smtClean="0"/>
                        <a:t>-</a:t>
                      </a:r>
                      <a:r>
                        <a:rPr lang="hr-HR" baseline="0" dirty="0" smtClean="0"/>
                        <a:t> …</a:t>
                      </a:r>
                      <a:endParaRPr lang="en-US" dirty="0"/>
                    </a:p>
                  </a:txBody>
                  <a:tcPr/>
                </a:tc>
                <a:tc>
                  <a:txBody>
                    <a:bodyPr/>
                    <a:lstStyle/>
                    <a:p>
                      <a:r>
                        <a:rPr lang="hr-HR" b="1" dirty="0" err="1" smtClean="0"/>
                        <a:t>Main</a:t>
                      </a:r>
                      <a:r>
                        <a:rPr lang="hr-HR" b="1" baseline="0" dirty="0" smtClean="0"/>
                        <a:t> </a:t>
                      </a:r>
                      <a:r>
                        <a:rPr lang="hr-HR" b="1" baseline="0" dirty="0" err="1" smtClean="0"/>
                        <a:t>groups</a:t>
                      </a:r>
                      <a:r>
                        <a:rPr lang="hr-HR" b="1" baseline="0" dirty="0" smtClean="0"/>
                        <a:t> </a:t>
                      </a:r>
                      <a:r>
                        <a:rPr lang="hr-HR" b="1" baseline="0" dirty="0" err="1" smtClean="0"/>
                        <a:t>of</a:t>
                      </a:r>
                      <a:r>
                        <a:rPr lang="hr-HR" b="1" baseline="0" dirty="0" smtClean="0"/>
                        <a:t> </a:t>
                      </a:r>
                      <a:r>
                        <a:rPr lang="hr-HR" b="1" baseline="0" dirty="0" err="1" smtClean="0"/>
                        <a:t>torts</a:t>
                      </a:r>
                      <a:r>
                        <a:rPr lang="hr-HR" b="1" baseline="0" dirty="0" smtClean="0"/>
                        <a:t>.</a:t>
                      </a:r>
                    </a:p>
                    <a:p>
                      <a:r>
                        <a:rPr lang="hr-HR" baseline="0" dirty="0" smtClean="0"/>
                        <a:t>- …</a:t>
                      </a:r>
                      <a:endParaRPr lang="en-US" dirty="0"/>
                    </a:p>
                  </a:txBody>
                  <a:tcPr/>
                </a:tc>
                <a:extLst>
                  <a:ext uri="{0D108BD9-81ED-4DB2-BD59-A6C34878D82A}">
                    <a16:rowId xmlns:a16="http://schemas.microsoft.com/office/drawing/2014/main" val="623925353"/>
                  </a:ext>
                </a:extLst>
              </a:tr>
            </a:tbl>
          </a:graphicData>
        </a:graphic>
      </p:graphicFrame>
    </p:spTree>
    <p:extLst>
      <p:ext uri="{BB962C8B-B14F-4D97-AF65-F5344CB8AC3E}">
        <p14:creationId xmlns:p14="http://schemas.microsoft.com/office/powerpoint/2010/main" val="2463543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Torts</a:t>
            </a:r>
            <a:r>
              <a:rPr lang="hr-HR" dirty="0" smtClean="0"/>
              <a:t> </a:t>
            </a:r>
            <a:r>
              <a:rPr lang="hr-HR" dirty="0" err="1" smtClean="0"/>
              <a:t>against</a:t>
            </a:r>
            <a:r>
              <a:rPr lang="hr-HR" dirty="0" smtClean="0"/>
              <a:t> </a:t>
            </a:r>
            <a:r>
              <a:rPr lang="hr-HR" dirty="0" err="1" smtClean="0"/>
              <a:t>Land</a:t>
            </a:r>
            <a:r>
              <a:rPr lang="hr-HR" dirty="0" smtClean="0"/>
              <a:t> </a:t>
            </a:r>
            <a:r>
              <a:rPr lang="hr-HR" dirty="0" err="1" smtClean="0"/>
              <a:t>and</a:t>
            </a:r>
            <a:r>
              <a:rPr lang="hr-HR" dirty="0" smtClean="0"/>
              <a:t> </a:t>
            </a:r>
            <a:r>
              <a:rPr lang="hr-HR" dirty="0" err="1" smtClean="0"/>
              <a:t>the</a:t>
            </a:r>
            <a:r>
              <a:rPr lang="hr-HR" dirty="0" smtClean="0"/>
              <a:t> </a:t>
            </a:r>
            <a:r>
              <a:rPr lang="hr-HR" dirty="0" err="1" smtClean="0"/>
              <a:t>Person</a:t>
            </a:r>
            <a:r>
              <a:rPr lang="hr-HR" dirty="0" smtClean="0"/>
              <a:t/>
            </a:r>
            <a:br>
              <a:rPr lang="hr-HR" dirty="0" smtClean="0"/>
            </a:br>
            <a:r>
              <a:rPr lang="hr-HR" sz="2000" dirty="0" smtClean="0"/>
              <a:t>a) Do ex. III on p. 140</a:t>
            </a:r>
            <a:br>
              <a:rPr lang="hr-HR" sz="2000" dirty="0" smtClean="0"/>
            </a:br>
            <a:r>
              <a:rPr lang="hr-HR" sz="2000" dirty="0" smtClean="0"/>
              <a:t>c) </a:t>
            </a:r>
            <a:r>
              <a:rPr lang="hr-HR" sz="2000" dirty="0" err="1" smtClean="0"/>
              <a:t>Read</a:t>
            </a:r>
            <a:r>
              <a:rPr lang="hr-HR" sz="2000" dirty="0" smtClean="0"/>
              <a:t> </a:t>
            </a:r>
            <a:r>
              <a:rPr lang="hr-HR" sz="2000" dirty="0" err="1" smtClean="0"/>
              <a:t>the</a:t>
            </a:r>
            <a:r>
              <a:rPr lang="hr-HR" sz="2000" dirty="0" smtClean="0"/>
              <a:t> </a:t>
            </a:r>
            <a:r>
              <a:rPr lang="hr-HR" sz="2000" dirty="0" err="1" smtClean="0"/>
              <a:t>text</a:t>
            </a:r>
            <a:r>
              <a:rPr lang="hr-HR" sz="2000" dirty="0" smtClean="0"/>
              <a:t> on p. 140 a </a:t>
            </a:r>
            <a:r>
              <a:rPr lang="hr-HR" sz="2000" dirty="0" err="1" smtClean="0"/>
              <a:t>second</a:t>
            </a:r>
            <a:r>
              <a:rPr lang="hr-HR" sz="2000" dirty="0" smtClean="0"/>
              <a:t> time </a:t>
            </a:r>
            <a:r>
              <a:rPr lang="hr-HR" sz="2000" dirty="0" err="1" smtClean="0"/>
              <a:t>and</a:t>
            </a:r>
            <a:r>
              <a:rPr lang="hr-HR" sz="2000" dirty="0" smtClean="0"/>
              <a:t> take </a:t>
            </a:r>
            <a:r>
              <a:rPr lang="hr-HR" sz="2000" dirty="0" err="1" smtClean="0"/>
              <a:t>out</a:t>
            </a:r>
            <a:r>
              <a:rPr lang="hr-HR" sz="2000" dirty="0" smtClean="0"/>
              <a:t> </a:t>
            </a:r>
            <a:r>
              <a:rPr lang="hr-HR" sz="2000" dirty="0" err="1" smtClean="0"/>
              <a:t>the</a:t>
            </a:r>
            <a:r>
              <a:rPr lang="hr-HR" sz="2000" dirty="0" smtClean="0"/>
              <a:t> </a:t>
            </a:r>
            <a:r>
              <a:rPr lang="hr-HR" sz="2000" dirty="0" err="1" smtClean="0"/>
              <a:t>characteristics</a:t>
            </a:r>
            <a:r>
              <a:rPr lang="hr-HR" sz="2000" dirty="0" smtClean="0"/>
              <a:t> </a:t>
            </a:r>
            <a:br>
              <a:rPr lang="hr-HR" sz="2000" dirty="0" smtClean="0"/>
            </a:br>
            <a:r>
              <a:rPr lang="hr-HR" sz="2000" dirty="0"/>
              <a:t> </a:t>
            </a:r>
            <a:r>
              <a:rPr lang="hr-HR" sz="2000" dirty="0" smtClean="0"/>
              <a:t>    </a:t>
            </a:r>
            <a:r>
              <a:rPr lang="hr-HR" sz="2000" dirty="0" err="1" smtClean="0"/>
              <a:t>of</a:t>
            </a:r>
            <a:r>
              <a:rPr lang="hr-HR" sz="2000" dirty="0" smtClean="0"/>
              <a:t> </a:t>
            </a:r>
            <a:r>
              <a:rPr lang="hr-HR" sz="2000" dirty="0" err="1" smtClean="0"/>
              <a:t>each</a:t>
            </a:r>
            <a:r>
              <a:rPr lang="hr-HR" sz="2000" dirty="0" smtClean="0"/>
              <a:t> </a:t>
            </a:r>
            <a:r>
              <a:rPr lang="hr-HR" sz="2000" dirty="0" err="1" smtClean="0"/>
              <a:t>of</a:t>
            </a:r>
            <a:r>
              <a:rPr lang="hr-HR" sz="2000" dirty="0" smtClean="0"/>
              <a:t> </a:t>
            </a:r>
            <a:r>
              <a:rPr lang="hr-HR" sz="2000" dirty="0" err="1" smtClean="0"/>
              <a:t>the</a:t>
            </a:r>
            <a:r>
              <a:rPr lang="hr-HR" sz="2000" dirty="0" smtClean="0"/>
              <a:t> 6 </a:t>
            </a:r>
            <a:r>
              <a:rPr lang="hr-HR" sz="2000" dirty="0" err="1" smtClean="0"/>
              <a:t>torts</a:t>
            </a:r>
            <a:r>
              <a:rPr lang="hr-HR" sz="2000" dirty="0" smtClean="0"/>
              <a:t>.</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4117439"/>
              </p:ext>
            </p:extLst>
          </p:nvPr>
        </p:nvGraphicFramePr>
        <p:xfrm>
          <a:off x="1103313" y="2377440"/>
          <a:ext cx="8947150" cy="4264428"/>
        </p:xfrm>
        <a:graphic>
          <a:graphicData uri="http://schemas.openxmlformats.org/drawingml/2006/table">
            <a:tbl>
              <a:tblPr firstRow="1" bandRow="1">
                <a:tableStyleId>{5C22544A-7EE6-4342-B048-85BDC9FD1C3A}</a:tableStyleId>
              </a:tblPr>
              <a:tblGrid>
                <a:gridCol w="2848485">
                  <a:extLst>
                    <a:ext uri="{9D8B030D-6E8A-4147-A177-3AD203B41FA5}">
                      <a16:colId xmlns:a16="http://schemas.microsoft.com/office/drawing/2014/main" val="104312256"/>
                    </a:ext>
                  </a:extLst>
                </a:gridCol>
                <a:gridCol w="6098665">
                  <a:extLst>
                    <a:ext uri="{9D8B030D-6E8A-4147-A177-3AD203B41FA5}">
                      <a16:colId xmlns:a16="http://schemas.microsoft.com/office/drawing/2014/main" val="1954143109"/>
                    </a:ext>
                  </a:extLst>
                </a:gridCol>
              </a:tblGrid>
              <a:tr h="375516">
                <a:tc>
                  <a:txBody>
                    <a:bodyPr/>
                    <a:lstStyle/>
                    <a:p>
                      <a:r>
                        <a:rPr lang="hr-HR" dirty="0" err="1" smtClean="0"/>
                        <a:t>Tort</a:t>
                      </a:r>
                      <a:endParaRPr lang="en-US" dirty="0"/>
                    </a:p>
                  </a:txBody>
                  <a:tcPr/>
                </a:tc>
                <a:tc>
                  <a:txBody>
                    <a:bodyPr/>
                    <a:lstStyle/>
                    <a:p>
                      <a:r>
                        <a:rPr lang="hr-HR" dirty="0" err="1" smtClean="0"/>
                        <a:t>Characteristics</a:t>
                      </a:r>
                      <a:endParaRPr lang="en-US" dirty="0"/>
                    </a:p>
                  </a:txBody>
                  <a:tcPr/>
                </a:tc>
                <a:extLst>
                  <a:ext uri="{0D108BD9-81ED-4DB2-BD59-A6C34878D82A}">
                    <a16:rowId xmlns:a16="http://schemas.microsoft.com/office/drawing/2014/main" val="1414876085"/>
                  </a:ext>
                </a:extLst>
              </a:tr>
              <a:tr h="648152">
                <a:tc>
                  <a:txBody>
                    <a:bodyPr/>
                    <a:lstStyle/>
                    <a:p>
                      <a:r>
                        <a:rPr lang="hr-HR" dirty="0" smtClean="0"/>
                        <a:t>TRESPASS</a:t>
                      </a:r>
                      <a:r>
                        <a:rPr lang="hr-HR" baseline="0" dirty="0" smtClean="0"/>
                        <a:t> TO LAND</a:t>
                      </a:r>
                    </a:p>
                    <a:p>
                      <a:endParaRPr lang="en-US" dirty="0"/>
                    </a:p>
                  </a:txBody>
                  <a:tcPr/>
                </a:tc>
                <a:tc>
                  <a:txBody>
                    <a:bodyPr/>
                    <a:lstStyle/>
                    <a:p>
                      <a:endParaRPr lang="en-US"/>
                    </a:p>
                  </a:txBody>
                  <a:tcPr/>
                </a:tc>
                <a:extLst>
                  <a:ext uri="{0D108BD9-81ED-4DB2-BD59-A6C34878D82A}">
                    <a16:rowId xmlns:a16="http://schemas.microsoft.com/office/drawing/2014/main" val="8935506"/>
                  </a:ext>
                </a:extLst>
              </a:tr>
              <a:tr h="648152">
                <a:tc>
                  <a:txBody>
                    <a:bodyPr/>
                    <a:lstStyle/>
                    <a:p>
                      <a:r>
                        <a:rPr lang="hr-HR" dirty="0" smtClean="0"/>
                        <a:t>NUISANCE</a:t>
                      </a:r>
                    </a:p>
                    <a:p>
                      <a:endParaRPr lang="en-US" dirty="0"/>
                    </a:p>
                  </a:txBody>
                  <a:tcPr/>
                </a:tc>
                <a:tc>
                  <a:txBody>
                    <a:bodyPr/>
                    <a:lstStyle/>
                    <a:p>
                      <a:endParaRPr lang="en-US"/>
                    </a:p>
                  </a:txBody>
                  <a:tcPr/>
                </a:tc>
                <a:extLst>
                  <a:ext uri="{0D108BD9-81ED-4DB2-BD59-A6C34878D82A}">
                    <a16:rowId xmlns:a16="http://schemas.microsoft.com/office/drawing/2014/main" val="1038063394"/>
                  </a:ext>
                </a:extLst>
              </a:tr>
              <a:tr h="648152">
                <a:tc>
                  <a:txBody>
                    <a:bodyPr/>
                    <a:lstStyle/>
                    <a:p>
                      <a:r>
                        <a:rPr lang="hr-HR" dirty="0" smtClean="0"/>
                        <a:t>ASSAULT</a:t>
                      </a:r>
                    </a:p>
                    <a:p>
                      <a:endParaRPr lang="en-US" dirty="0"/>
                    </a:p>
                  </a:txBody>
                  <a:tcPr/>
                </a:tc>
                <a:tc>
                  <a:txBody>
                    <a:bodyPr/>
                    <a:lstStyle/>
                    <a:p>
                      <a:endParaRPr lang="en-US"/>
                    </a:p>
                  </a:txBody>
                  <a:tcPr/>
                </a:tc>
                <a:extLst>
                  <a:ext uri="{0D108BD9-81ED-4DB2-BD59-A6C34878D82A}">
                    <a16:rowId xmlns:a16="http://schemas.microsoft.com/office/drawing/2014/main" val="1181135506"/>
                  </a:ext>
                </a:extLst>
              </a:tr>
              <a:tr h="64815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hr-HR" dirty="0" smtClean="0"/>
                        <a:t>BATTERY</a:t>
                      </a:r>
                      <a:endParaRPr lang="en-US" dirty="0" smtClean="0"/>
                    </a:p>
                    <a:p>
                      <a:endParaRPr lang="en-US" dirty="0"/>
                    </a:p>
                  </a:txBody>
                  <a:tcPr/>
                </a:tc>
                <a:tc>
                  <a:txBody>
                    <a:bodyPr/>
                    <a:lstStyle/>
                    <a:p>
                      <a:endParaRPr lang="en-US"/>
                    </a:p>
                  </a:txBody>
                  <a:tcPr/>
                </a:tc>
                <a:extLst>
                  <a:ext uri="{0D108BD9-81ED-4DB2-BD59-A6C34878D82A}">
                    <a16:rowId xmlns:a16="http://schemas.microsoft.com/office/drawing/2014/main" val="3507927793"/>
                  </a:ext>
                </a:extLst>
              </a:tr>
              <a:tr h="64815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hr-HR" dirty="0" smtClean="0"/>
                        <a:t>FALSE IMPRISONMENT</a:t>
                      </a:r>
                      <a:endParaRPr lang="en-US" dirty="0" smtClean="0"/>
                    </a:p>
                    <a:p>
                      <a:endParaRPr lang="en-US" dirty="0"/>
                    </a:p>
                  </a:txBody>
                  <a:tcPr/>
                </a:tc>
                <a:tc>
                  <a:txBody>
                    <a:bodyPr/>
                    <a:lstStyle/>
                    <a:p>
                      <a:endParaRPr lang="en-US"/>
                    </a:p>
                  </a:txBody>
                  <a:tcPr/>
                </a:tc>
                <a:extLst>
                  <a:ext uri="{0D108BD9-81ED-4DB2-BD59-A6C34878D82A}">
                    <a16:rowId xmlns:a16="http://schemas.microsoft.com/office/drawing/2014/main" val="331948268"/>
                  </a:ext>
                </a:extLst>
              </a:tr>
              <a:tr h="64815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hr-HR" dirty="0" smtClean="0"/>
                        <a:t>DEFAMATION</a:t>
                      </a:r>
                      <a:endParaRPr lang="en-US" dirty="0" smtClean="0"/>
                    </a:p>
                    <a:p>
                      <a:endParaRPr lang="en-US" dirty="0"/>
                    </a:p>
                  </a:txBody>
                  <a:tcPr/>
                </a:tc>
                <a:tc>
                  <a:txBody>
                    <a:bodyPr/>
                    <a:lstStyle/>
                    <a:p>
                      <a:endParaRPr lang="en-US" dirty="0"/>
                    </a:p>
                  </a:txBody>
                  <a:tcPr/>
                </a:tc>
                <a:extLst>
                  <a:ext uri="{0D108BD9-81ED-4DB2-BD59-A6C34878D82A}">
                    <a16:rowId xmlns:a16="http://schemas.microsoft.com/office/drawing/2014/main" val="2190261007"/>
                  </a:ext>
                </a:extLst>
              </a:tr>
            </a:tbl>
          </a:graphicData>
        </a:graphic>
      </p:graphicFrame>
    </p:spTree>
    <p:extLst>
      <p:ext uri="{BB962C8B-B14F-4D97-AF65-F5344CB8AC3E}">
        <p14:creationId xmlns:p14="http://schemas.microsoft.com/office/powerpoint/2010/main" val="3241555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Torts</a:t>
            </a:r>
            <a:r>
              <a:rPr lang="hr-HR" dirty="0" smtClean="0"/>
              <a:t> </a:t>
            </a:r>
            <a:r>
              <a:rPr lang="hr-HR" dirty="0" err="1" smtClean="0"/>
              <a:t>against</a:t>
            </a:r>
            <a:r>
              <a:rPr lang="hr-HR" dirty="0" smtClean="0"/>
              <a:t> the </a:t>
            </a:r>
            <a:r>
              <a:rPr lang="hr-HR" dirty="0" err="1" smtClean="0"/>
              <a:t>land</a:t>
            </a:r>
            <a:r>
              <a:rPr lang="hr-HR" dirty="0" smtClean="0"/>
              <a:t> and the </a:t>
            </a:r>
            <a:r>
              <a:rPr lang="hr-HR" dirty="0" err="1" smtClean="0"/>
              <a:t>person</a:t>
            </a:r>
            <a:endParaRPr lang="en-US" dirty="0"/>
          </a:p>
        </p:txBody>
      </p:sp>
      <p:sp>
        <p:nvSpPr>
          <p:cNvPr id="3" name="Content Placeholder 2"/>
          <p:cNvSpPr>
            <a:spLocks noGrp="1"/>
          </p:cNvSpPr>
          <p:nvPr>
            <p:ph idx="1"/>
          </p:nvPr>
        </p:nvSpPr>
        <p:spPr>
          <a:xfrm>
            <a:off x="1103312" y="2052918"/>
            <a:ext cx="9911052" cy="4195481"/>
          </a:xfrm>
        </p:spPr>
        <p:txBody>
          <a:bodyPr>
            <a:normAutofit/>
          </a:bodyPr>
          <a:lstStyle/>
          <a:p>
            <a:endParaRPr lang="hr-HR" sz="2400" dirty="0" smtClean="0"/>
          </a:p>
          <a:p>
            <a:r>
              <a:rPr lang="hr-HR" sz="2400" dirty="0" smtClean="0"/>
              <a:t>Do ex. IV.</a:t>
            </a:r>
          </a:p>
          <a:p>
            <a:pPr marL="0" indent="0">
              <a:buNone/>
            </a:pPr>
            <a:endParaRPr lang="hr-HR" sz="2400" dirty="0" smtClean="0"/>
          </a:p>
          <a:p>
            <a:r>
              <a:rPr lang="hr-HR" sz="2400" dirty="0" err="1" smtClean="0"/>
              <a:t>When</a:t>
            </a:r>
            <a:r>
              <a:rPr lang="hr-HR" sz="2400" dirty="0" smtClean="0"/>
              <a:t> </a:t>
            </a:r>
            <a:r>
              <a:rPr lang="hr-HR" sz="2400" dirty="0" err="1" smtClean="0"/>
              <a:t>is</a:t>
            </a:r>
            <a:r>
              <a:rPr lang="hr-HR" sz="2400" dirty="0" smtClean="0"/>
              <a:t> a </a:t>
            </a:r>
            <a:r>
              <a:rPr lang="hr-HR" sz="2400" dirty="0" err="1" smtClean="0"/>
              <a:t>tort</a:t>
            </a:r>
            <a:r>
              <a:rPr lang="hr-HR" sz="2400" dirty="0" smtClean="0"/>
              <a:t> ¨</a:t>
            </a:r>
            <a:r>
              <a:rPr lang="hr-HR" sz="2400" dirty="0" err="1" smtClean="0"/>
              <a:t>actionable</a:t>
            </a:r>
            <a:r>
              <a:rPr lang="hr-HR" sz="2400" dirty="0" smtClean="0"/>
              <a:t> </a:t>
            </a:r>
            <a:r>
              <a:rPr lang="hr-HR" sz="2400" dirty="0" err="1" smtClean="0"/>
              <a:t>per</a:t>
            </a:r>
            <a:r>
              <a:rPr lang="hr-HR" sz="2400" dirty="0" smtClean="0"/>
              <a:t> se¨? </a:t>
            </a:r>
            <a:r>
              <a:rPr lang="hr-HR" sz="2400" dirty="0" err="1" smtClean="0"/>
              <a:t>Which</a:t>
            </a:r>
            <a:r>
              <a:rPr lang="hr-HR" sz="2400" dirty="0" smtClean="0"/>
              <a:t> </a:t>
            </a:r>
            <a:r>
              <a:rPr lang="hr-HR" sz="2400" dirty="0" err="1" smtClean="0"/>
              <a:t>torts</a:t>
            </a:r>
            <a:r>
              <a:rPr lang="hr-HR" sz="2400" dirty="0" smtClean="0"/>
              <a:t> are ¨</a:t>
            </a:r>
            <a:r>
              <a:rPr lang="hr-HR" sz="2400" dirty="0" err="1" smtClean="0"/>
              <a:t>actionable</a:t>
            </a:r>
            <a:r>
              <a:rPr lang="hr-HR" sz="2400" dirty="0" smtClean="0"/>
              <a:t> </a:t>
            </a:r>
            <a:r>
              <a:rPr lang="hr-HR" sz="2400" dirty="0" err="1" smtClean="0"/>
              <a:t>per</a:t>
            </a:r>
            <a:r>
              <a:rPr lang="hr-HR" sz="2400" dirty="0" smtClean="0"/>
              <a:t> se¨? Do ex. V.</a:t>
            </a:r>
          </a:p>
          <a:p>
            <a:pPr marL="0" indent="0">
              <a:buNone/>
            </a:pPr>
            <a:endParaRPr lang="hr-HR" sz="2400" dirty="0" smtClean="0"/>
          </a:p>
          <a:p>
            <a:r>
              <a:rPr lang="hr-HR" sz="2400" dirty="0" smtClean="0"/>
              <a:t>Do ex. VI and VII.</a:t>
            </a:r>
            <a:endParaRPr lang="en-US" sz="2400" dirty="0"/>
          </a:p>
        </p:txBody>
      </p:sp>
    </p:spTree>
    <p:extLst>
      <p:ext uri="{BB962C8B-B14F-4D97-AF65-F5344CB8AC3E}">
        <p14:creationId xmlns:p14="http://schemas.microsoft.com/office/powerpoint/2010/main" val="3840867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DAMAGE v. DAMAGES</a:t>
            </a:r>
            <a:endParaRPr lang="en-US" dirty="0"/>
          </a:p>
        </p:txBody>
      </p:sp>
      <p:sp>
        <p:nvSpPr>
          <p:cNvPr id="3" name="Content Placeholder 2"/>
          <p:cNvSpPr>
            <a:spLocks noGrp="1"/>
          </p:cNvSpPr>
          <p:nvPr>
            <p:ph idx="1"/>
          </p:nvPr>
        </p:nvSpPr>
        <p:spPr/>
        <p:txBody>
          <a:bodyPr/>
          <a:lstStyle/>
          <a:p>
            <a:r>
              <a:rPr lang="hr-HR" dirty="0" smtClean="0"/>
              <a:t>DAMAGE – </a:t>
            </a:r>
            <a:r>
              <a:rPr lang="hr-HR" dirty="0" err="1" smtClean="0"/>
              <a:t>injury</a:t>
            </a:r>
            <a:r>
              <a:rPr lang="hr-HR" dirty="0" smtClean="0"/>
              <a:t> </a:t>
            </a:r>
            <a:r>
              <a:rPr lang="hr-HR" dirty="0" err="1" smtClean="0"/>
              <a:t>or</a:t>
            </a:r>
            <a:r>
              <a:rPr lang="hr-HR" dirty="0" smtClean="0"/>
              <a:t> </a:t>
            </a:r>
            <a:r>
              <a:rPr lang="hr-HR" dirty="0" err="1" smtClean="0"/>
              <a:t>loss</a:t>
            </a:r>
            <a:r>
              <a:rPr lang="hr-HR" dirty="0" smtClean="0"/>
              <a:t> </a:t>
            </a:r>
            <a:r>
              <a:rPr lang="hr-HR" dirty="0" err="1" smtClean="0"/>
              <a:t>sustained</a:t>
            </a:r>
            <a:r>
              <a:rPr lang="hr-HR" dirty="0" smtClean="0"/>
              <a:t> </a:t>
            </a:r>
            <a:r>
              <a:rPr lang="hr-HR" dirty="0" err="1" smtClean="0"/>
              <a:t>by</a:t>
            </a:r>
            <a:r>
              <a:rPr lang="hr-HR" dirty="0" smtClean="0"/>
              <a:t> the </a:t>
            </a:r>
            <a:r>
              <a:rPr lang="hr-HR" dirty="0" err="1" smtClean="0"/>
              <a:t>claimant</a:t>
            </a:r>
            <a:endParaRPr lang="hr-HR" dirty="0" smtClean="0"/>
          </a:p>
          <a:p>
            <a:endParaRPr lang="hr-HR" dirty="0"/>
          </a:p>
          <a:p>
            <a:r>
              <a:rPr lang="hr-HR" dirty="0" smtClean="0"/>
              <a:t>DAMAGES – </a:t>
            </a:r>
            <a:r>
              <a:rPr lang="hr-HR" dirty="0" err="1" smtClean="0"/>
              <a:t>compensation</a:t>
            </a:r>
            <a:r>
              <a:rPr lang="hr-HR" dirty="0" smtClean="0"/>
              <a:t> (</a:t>
            </a:r>
            <a:r>
              <a:rPr lang="hr-HR" dirty="0" err="1" smtClean="0"/>
              <a:t>financial</a:t>
            </a:r>
            <a:r>
              <a:rPr lang="hr-HR" dirty="0" smtClean="0"/>
              <a:t>) </a:t>
            </a:r>
            <a:r>
              <a:rPr lang="hr-HR" dirty="0" err="1" smtClean="0"/>
              <a:t>sought</a:t>
            </a:r>
            <a:r>
              <a:rPr lang="hr-HR" dirty="0" smtClean="0"/>
              <a:t> </a:t>
            </a:r>
            <a:r>
              <a:rPr lang="hr-HR" dirty="0" err="1" smtClean="0"/>
              <a:t>by</a:t>
            </a:r>
            <a:r>
              <a:rPr lang="hr-HR" dirty="0" smtClean="0"/>
              <a:t> the </a:t>
            </a:r>
            <a:r>
              <a:rPr lang="hr-HR" dirty="0" err="1" smtClean="0"/>
              <a:t>claimant</a:t>
            </a:r>
            <a:r>
              <a:rPr lang="hr-HR" dirty="0" smtClean="0"/>
              <a:t>, and </a:t>
            </a:r>
            <a:r>
              <a:rPr lang="hr-HR" dirty="0" err="1" smtClean="0"/>
              <a:t>awarded</a:t>
            </a:r>
            <a:r>
              <a:rPr lang="hr-HR" dirty="0" smtClean="0"/>
              <a:t> </a:t>
            </a:r>
            <a:r>
              <a:rPr lang="hr-HR" dirty="0" err="1" smtClean="0"/>
              <a:t>by</a:t>
            </a:r>
            <a:r>
              <a:rPr lang="hr-HR" dirty="0" smtClean="0"/>
              <a:t> the </a:t>
            </a:r>
            <a:r>
              <a:rPr lang="hr-HR" dirty="0" err="1" smtClean="0"/>
              <a:t>court</a:t>
            </a:r>
            <a:r>
              <a:rPr lang="hr-HR" dirty="0" smtClean="0"/>
              <a:t> for the </a:t>
            </a:r>
            <a:r>
              <a:rPr lang="hr-HR" dirty="0" err="1" smtClean="0"/>
              <a:t>harm</a:t>
            </a:r>
            <a:r>
              <a:rPr lang="hr-HR" dirty="0" smtClean="0"/>
              <a:t> </a:t>
            </a:r>
            <a:r>
              <a:rPr lang="hr-HR" dirty="0" err="1" smtClean="0"/>
              <a:t>suffered</a:t>
            </a:r>
            <a:r>
              <a:rPr lang="hr-HR" dirty="0" smtClean="0"/>
              <a:t> </a:t>
            </a:r>
            <a:r>
              <a:rPr lang="hr-HR" dirty="0" err="1" smtClean="0"/>
              <a:t>by</a:t>
            </a:r>
            <a:r>
              <a:rPr lang="hr-HR" dirty="0" smtClean="0"/>
              <a:t> the </a:t>
            </a:r>
            <a:r>
              <a:rPr lang="hr-HR" dirty="0" err="1" smtClean="0"/>
              <a:t>claimant</a:t>
            </a:r>
            <a:endParaRPr lang="en-US" dirty="0"/>
          </a:p>
        </p:txBody>
      </p:sp>
    </p:spTree>
    <p:extLst>
      <p:ext uri="{BB962C8B-B14F-4D97-AF65-F5344CB8AC3E}">
        <p14:creationId xmlns:p14="http://schemas.microsoft.com/office/powerpoint/2010/main" val="4148791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Case</a:t>
            </a:r>
            <a:r>
              <a:rPr lang="hr-HR" dirty="0" smtClean="0"/>
              <a:t> </a:t>
            </a:r>
            <a:r>
              <a:rPr lang="hr-HR" dirty="0" err="1" smtClean="0"/>
              <a:t>studies</a:t>
            </a:r>
            <a:endParaRPr lang="en-US" dirty="0"/>
          </a:p>
        </p:txBody>
      </p:sp>
      <p:sp>
        <p:nvSpPr>
          <p:cNvPr id="3" name="Content Placeholder 2"/>
          <p:cNvSpPr>
            <a:spLocks noGrp="1"/>
          </p:cNvSpPr>
          <p:nvPr>
            <p:ph idx="1"/>
          </p:nvPr>
        </p:nvSpPr>
        <p:spPr/>
        <p:txBody>
          <a:bodyPr/>
          <a:lstStyle/>
          <a:p>
            <a:r>
              <a:rPr lang="hr-HR" dirty="0" err="1" smtClean="0"/>
              <a:t>Analyze</a:t>
            </a:r>
            <a:r>
              <a:rPr lang="hr-HR" dirty="0" smtClean="0"/>
              <a:t> the </a:t>
            </a:r>
            <a:r>
              <a:rPr lang="hr-HR" dirty="0" err="1" smtClean="0"/>
              <a:t>case</a:t>
            </a:r>
            <a:r>
              <a:rPr lang="hr-HR" dirty="0" smtClean="0"/>
              <a:t> </a:t>
            </a:r>
            <a:r>
              <a:rPr lang="hr-HR" dirty="0" err="1" smtClean="0"/>
              <a:t>summaries</a:t>
            </a:r>
            <a:r>
              <a:rPr lang="hr-HR" dirty="0" smtClean="0"/>
              <a:t> </a:t>
            </a:r>
            <a:r>
              <a:rPr lang="hr-HR" dirty="0" err="1" smtClean="0"/>
              <a:t>in</a:t>
            </a:r>
            <a:r>
              <a:rPr lang="hr-HR" dirty="0" smtClean="0"/>
              <a:t> ex. VIII and </a:t>
            </a:r>
            <a:r>
              <a:rPr lang="hr-HR" dirty="0" err="1" smtClean="0"/>
              <a:t>decide</a:t>
            </a:r>
            <a:r>
              <a:rPr lang="hr-HR" dirty="0" smtClean="0"/>
              <a:t> </a:t>
            </a:r>
            <a:r>
              <a:rPr lang="hr-HR" dirty="0" err="1" smtClean="0"/>
              <a:t>whether</a:t>
            </a:r>
            <a:r>
              <a:rPr lang="hr-HR" dirty="0" smtClean="0"/>
              <a:t> </a:t>
            </a:r>
            <a:r>
              <a:rPr lang="hr-HR" dirty="0" err="1" smtClean="0"/>
              <a:t>they</a:t>
            </a:r>
            <a:r>
              <a:rPr lang="hr-HR" dirty="0" smtClean="0"/>
              <a:t> </a:t>
            </a:r>
            <a:r>
              <a:rPr lang="hr-HR" dirty="0" err="1" smtClean="0"/>
              <a:t>constitute</a:t>
            </a:r>
            <a:r>
              <a:rPr lang="hr-HR" dirty="0" smtClean="0"/>
              <a:t> </a:t>
            </a:r>
          </a:p>
          <a:p>
            <a:pPr marL="457200" indent="-457200">
              <a:buAutoNum type="arabicPeriod"/>
            </a:pPr>
            <a:r>
              <a:rPr lang="hr-HR" b="1" dirty="0" err="1" smtClean="0">
                <a:solidFill>
                  <a:srgbClr val="92D050"/>
                </a:solidFill>
              </a:rPr>
              <a:t>Trespass</a:t>
            </a:r>
            <a:endParaRPr lang="hr-HR" b="1" dirty="0">
              <a:solidFill>
                <a:srgbClr val="92D050"/>
              </a:solidFill>
            </a:endParaRPr>
          </a:p>
          <a:p>
            <a:pPr marL="457200" indent="-457200">
              <a:buAutoNum type="arabicPeriod"/>
            </a:pPr>
            <a:r>
              <a:rPr lang="hr-HR" b="1" dirty="0" err="1" smtClean="0">
                <a:solidFill>
                  <a:srgbClr val="92D050"/>
                </a:solidFill>
              </a:rPr>
              <a:t>Nuisance</a:t>
            </a:r>
            <a:endParaRPr lang="hr-HR" b="1" dirty="0" smtClean="0">
              <a:solidFill>
                <a:srgbClr val="92D050"/>
              </a:solidFill>
            </a:endParaRPr>
          </a:p>
          <a:p>
            <a:pPr marL="457200" indent="-457200">
              <a:buAutoNum type="arabicPeriod"/>
            </a:pPr>
            <a:r>
              <a:rPr lang="hr-HR" b="1" dirty="0" err="1" smtClean="0">
                <a:solidFill>
                  <a:srgbClr val="92D050"/>
                </a:solidFill>
              </a:rPr>
              <a:t>False</a:t>
            </a:r>
            <a:r>
              <a:rPr lang="hr-HR" b="1" dirty="0" smtClean="0">
                <a:solidFill>
                  <a:srgbClr val="92D050"/>
                </a:solidFill>
              </a:rPr>
              <a:t> </a:t>
            </a:r>
            <a:r>
              <a:rPr lang="hr-HR" b="1" dirty="0" err="1" smtClean="0">
                <a:solidFill>
                  <a:srgbClr val="92D050"/>
                </a:solidFill>
              </a:rPr>
              <a:t>imprisonment</a:t>
            </a:r>
            <a:endParaRPr lang="hr-HR" b="1" dirty="0" smtClean="0">
              <a:solidFill>
                <a:srgbClr val="92D050"/>
              </a:solidFill>
            </a:endParaRPr>
          </a:p>
          <a:p>
            <a:pPr marL="457200" indent="-457200">
              <a:buAutoNum type="arabicPeriod"/>
            </a:pPr>
            <a:r>
              <a:rPr lang="hr-HR" b="1" dirty="0" err="1" smtClean="0">
                <a:solidFill>
                  <a:srgbClr val="92D050"/>
                </a:solidFill>
              </a:rPr>
              <a:t>Assault</a:t>
            </a:r>
            <a:endParaRPr lang="hr-HR" b="1" dirty="0" smtClean="0">
              <a:solidFill>
                <a:srgbClr val="92D050"/>
              </a:solidFill>
            </a:endParaRPr>
          </a:p>
          <a:p>
            <a:pPr marL="0" indent="0">
              <a:buNone/>
            </a:pPr>
            <a:endParaRPr lang="hr-HR" dirty="0"/>
          </a:p>
          <a:p>
            <a:pPr marL="0" indent="0">
              <a:buNone/>
            </a:pPr>
            <a:r>
              <a:rPr lang="hr-HR" dirty="0" smtClean="0"/>
              <a:t>Are the </a:t>
            </a:r>
            <a:r>
              <a:rPr lang="hr-HR" dirty="0" err="1" smtClean="0"/>
              <a:t>legal</a:t>
            </a:r>
            <a:r>
              <a:rPr lang="hr-HR" dirty="0" smtClean="0"/>
              <a:t> </a:t>
            </a:r>
            <a:r>
              <a:rPr lang="hr-HR" dirty="0" err="1" smtClean="0"/>
              <a:t>requirements</a:t>
            </a:r>
            <a:r>
              <a:rPr lang="hr-HR" dirty="0" smtClean="0"/>
              <a:t> </a:t>
            </a:r>
            <a:r>
              <a:rPr lang="hr-HR" dirty="0" err="1" smtClean="0"/>
              <a:t>met</a:t>
            </a:r>
            <a:r>
              <a:rPr lang="hr-HR" dirty="0" smtClean="0"/>
              <a:t>. </a:t>
            </a:r>
            <a:r>
              <a:rPr lang="hr-HR" dirty="0" err="1" smtClean="0"/>
              <a:t>Give</a:t>
            </a:r>
            <a:r>
              <a:rPr lang="hr-HR" dirty="0" smtClean="0"/>
              <a:t> </a:t>
            </a:r>
            <a:r>
              <a:rPr lang="hr-HR" dirty="0" err="1" smtClean="0"/>
              <a:t>arguments</a:t>
            </a:r>
            <a:r>
              <a:rPr lang="hr-HR" dirty="0" smtClean="0"/>
              <a:t> for </a:t>
            </a:r>
            <a:r>
              <a:rPr lang="hr-HR" dirty="0" err="1" smtClean="0"/>
              <a:t>your</a:t>
            </a:r>
            <a:r>
              <a:rPr lang="hr-HR" dirty="0" smtClean="0"/>
              <a:t> </a:t>
            </a:r>
            <a:r>
              <a:rPr lang="hr-HR" dirty="0" err="1" smtClean="0"/>
              <a:t>answers</a:t>
            </a:r>
            <a:r>
              <a:rPr lang="hr-HR" dirty="0" smtClean="0"/>
              <a:t>.</a:t>
            </a:r>
            <a:endParaRPr lang="en-US" dirty="0"/>
          </a:p>
        </p:txBody>
      </p:sp>
    </p:spTree>
    <p:extLst>
      <p:ext uri="{BB962C8B-B14F-4D97-AF65-F5344CB8AC3E}">
        <p14:creationId xmlns:p14="http://schemas.microsoft.com/office/powerpoint/2010/main" val="2968464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r-HR" dirty="0" smtClean="0"/>
              <a:t>A „TORT” STORY</a:t>
            </a:r>
            <a:endParaRPr lang="en-US" dirty="0"/>
          </a:p>
        </p:txBody>
      </p:sp>
      <p:sp>
        <p:nvSpPr>
          <p:cNvPr id="3" name="Content Placeholder 2"/>
          <p:cNvSpPr>
            <a:spLocks noGrp="1"/>
          </p:cNvSpPr>
          <p:nvPr>
            <p:ph idx="1"/>
          </p:nvPr>
        </p:nvSpPr>
        <p:spPr/>
        <p:txBody>
          <a:bodyPr>
            <a:normAutofit fontScale="92500"/>
          </a:bodyPr>
          <a:lstStyle/>
          <a:p>
            <a:r>
              <a:rPr lang="hr-HR" dirty="0" err="1" smtClean="0"/>
              <a:t>Think</a:t>
            </a:r>
            <a:r>
              <a:rPr lang="hr-HR" dirty="0" smtClean="0"/>
              <a:t> </a:t>
            </a:r>
            <a:r>
              <a:rPr lang="hr-HR" dirty="0" err="1" smtClean="0"/>
              <a:t>about</a:t>
            </a:r>
            <a:r>
              <a:rPr lang="hr-HR" dirty="0" smtClean="0"/>
              <a:t> a </a:t>
            </a:r>
            <a:r>
              <a:rPr lang="hr-HR" dirty="0" err="1" smtClean="0"/>
              <a:t>situation</a:t>
            </a:r>
            <a:r>
              <a:rPr lang="hr-HR" dirty="0" smtClean="0"/>
              <a:t> </a:t>
            </a:r>
            <a:r>
              <a:rPr lang="hr-HR" dirty="0" err="1" smtClean="0"/>
              <a:t>in</a:t>
            </a:r>
            <a:r>
              <a:rPr lang="hr-HR" dirty="0" smtClean="0"/>
              <a:t> </a:t>
            </a:r>
            <a:r>
              <a:rPr lang="hr-HR" dirty="0" err="1" smtClean="0"/>
              <a:t>your</a:t>
            </a:r>
            <a:r>
              <a:rPr lang="hr-HR" dirty="0" smtClean="0"/>
              <a:t> </a:t>
            </a:r>
            <a:r>
              <a:rPr lang="hr-HR" dirty="0" err="1" smtClean="0"/>
              <a:t>life</a:t>
            </a:r>
            <a:r>
              <a:rPr lang="hr-HR" dirty="0" smtClean="0"/>
              <a:t> </a:t>
            </a:r>
            <a:r>
              <a:rPr lang="hr-HR" dirty="0" err="1" smtClean="0"/>
              <a:t>where</a:t>
            </a:r>
            <a:r>
              <a:rPr lang="hr-HR" dirty="0" smtClean="0"/>
              <a:t> a </a:t>
            </a:r>
            <a:r>
              <a:rPr lang="hr-HR" dirty="0" err="1" smtClean="0"/>
              <a:t>tort</a:t>
            </a:r>
            <a:r>
              <a:rPr lang="hr-HR" dirty="0" smtClean="0"/>
              <a:t> </a:t>
            </a:r>
            <a:r>
              <a:rPr lang="hr-HR" dirty="0" err="1" smtClean="0"/>
              <a:t>has</a:t>
            </a:r>
            <a:r>
              <a:rPr lang="hr-HR" dirty="0" smtClean="0"/>
              <a:t> </a:t>
            </a:r>
            <a:r>
              <a:rPr lang="hr-HR" dirty="0" err="1" smtClean="0"/>
              <a:t>been</a:t>
            </a:r>
            <a:r>
              <a:rPr lang="hr-HR" dirty="0" smtClean="0"/>
              <a:t> </a:t>
            </a:r>
            <a:r>
              <a:rPr lang="hr-HR" dirty="0" err="1" smtClean="0"/>
              <a:t>committed</a:t>
            </a:r>
            <a:r>
              <a:rPr lang="hr-HR" dirty="0" smtClean="0"/>
              <a:t> </a:t>
            </a:r>
            <a:r>
              <a:rPr lang="hr-HR" dirty="0" err="1" smtClean="0"/>
              <a:t>or</a:t>
            </a:r>
            <a:r>
              <a:rPr lang="hr-HR" dirty="0" smtClean="0"/>
              <a:t> </a:t>
            </a:r>
            <a:r>
              <a:rPr lang="hr-HR" dirty="0" err="1" smtClean="0"/>
              <a:t>may</a:t>
            </a:r>
            <a:r>
              <a:rPr lang="hr-HR" dirty="0" smtClean="0"/>
              <a:t> </a:t>
            </a:r>
            <a:r>
              <a:rPr lang="hr-HR" dirty="0" err="1" smtClean="0"/>
              <a:t>be</a:t>
            </a:r>
            <a:r>
              <a:rPr lang="hr-HR" dirty="0" smtClean="0"/>
              <a:t> </a:t>
            </a:r>
            <a:r>
              <a:rPr lang="hr-HR" dirty="0" err="1" smtClean="0"/>
              <a:t>committed</a:t>
            </a:r>
            <a:r>
              <a:rPr lang="hr-HR" dirty="0" smtClean="0"/>
              <a:t>.</a:t>
            </a:r>
          </a:p>
          <a:p>
            <a:r>
              <a:rPr lang="hr-HR" dirty="0" smtClean="0"/>
              <a:t>Make </a:t>
            </a:r>
            <a:r>
              <a:rPr lang="hr-HR" dirty="0" err="1" smtClean="0"/>
              <a:t>up</a:t>
            </a:r>
            <a:r>
              <a:rPr lang="hr-HR" dirty="0" smtClean="0"/>
              <a:t> a „</a:t>
            </a:r>
            <a:r>
              <a:rPr lang="hr-HR" dirty="0" err="1" smtClean="0"/>
              <a:t>tort</a:t>
            </a:r>
            <a:r>
              <a:rPr lang="hr-HR" dirty="0" smtClean="0"/>
              <a:t> story” </a:t>
            </a:r>
            <a:r>
              <a:rPr lang="hr-HR" dirty="0" err="1" smtClean="0"/>
              <a:t>in</a:t>
            </a:r>
            <a:r>
              <a:rPr lang="hr-HR" dirty="0" smtClean="0"/>
              <a:t> </a:t>
            </a:r>
            <a:r>
              <a:rPr lang="hr-HR" dirty="0" err="1" smtClean="0"/>
              <a:t>which</a:t>
            </a:r>
            <a:r>
              <a:rPr lang="hr-HR" dirty="0" smtClean="0"/>
              <a:t> </a:t>
            </a:r>
            <a:r>
              <a:rPr lang="hr-HR" dirty="0" err="1" smtClean="0"/>
              <a:t>you</a:t>
            </a:r>
            <a:r>
              <a:rPr lang="hr-HR" dirty="0" smtClean="0"/>
              <a:t>, </a:t>
            </a:r>
            <a:r>
              <a:rPr lang="hr-HR" dirty="0" err="1" smtClean="0"/>
              <a:t>your</a:t>
            </a:r>
            <a:r>
              <a:rPr lang="hr-HR" dirty="0" smtClean="0"/>
              <a:t> </a:t>
            </a:r>
            <a:r>
              <a:rPr lang="hr-HR" dirty="0" err="1" smtClean="0"/>
              <a:t>family</a:t>
            </a:r>
            <a:r>
              <a:rPr lang="hr-HR" dirty="0" smtClean="0"/>
              <a:t>, </a:t>
            </a:r>
            <a:r>
              <a:rPr lang="hr-HR" dirty="0" err="1" smtClean="0"/>
              <a:t>friends</a:t>
            </a:r>
            <a:r>
              <a:rPr lang="hr-HR" dirty="0" smtClean="0"/>
              <a:t> </a:t>
            </a:r>
            <a:r>
              <a:rPr lang="hr-HR" dirty="0" err="1" smtClean="0"/>
              <a:t>or</a:t>
            </a:r>
            <a:r>
              <a:rPr lang="hr-HR" dirty="0" smtClean="0"/>
              <a:t> </a:t>
            </a:r>
            <a:r>
              <a:rPr lang="hr-HR" dirty="0" err="1" smtClean="0"/>
              <a:t>neighbours</a:t>
            </a:r>
            <a:r>
              <a:rPr lang="hr-HR" dirty="0" smtClean="0"/>
              <a:t> are </a:t>
            </a:r>
            <a:r>
              <a:rPr lang="hr-HR" dirty="0" err="1" smtClean="0"/>
              <a:t>involved</a:t>
            </a:r>
            <a:r>
              <a:rPr lang="hr-HR" dirty="0" smtClean="0"/>
              <a:t>. </a:t>
            </a:r>
            <a:r>
              <a:rPr lang="hr-HR" dirty="0" err="1" smtClean="0"/>
              <a:t>Describe</a:t>
            </a:r>
            <a:r>
              <a:rPr lang="hr-HR" dirty="0" smtClean="0"/>
              <a:t> </a:t>
            </a:r>
            <a:r>
              <a:rPr lang="hr-HR" dirty="0" err="1" smtClean="0"/>
              <a:t>the</a:t>
            </a:r>
            <a:r>
              <a:rPr lang="hr-HR" dirty="0" smtClean="0"/>
              <a:t> event </a:t>
            </a:r>
            <a:r>
              <a:rPr lang="hr-HR" dirty="0" err="1" smtClean="0"/>
              <a:t>precisely</a:t>
            </a:r>
            <a:r>
              <a:rPr lang="hr-HR" dirty="0" smtClean="0"/>
              <a:t> to show </a:t>
            </a:r>
            <a:r>
              <a:rPr lang="hr-HR" dirty="0" err="1" smtClean="0"/>
              <a:t>the</a:t>
            </a:r>
            <a:r>
              <a:rPr lang="hr-HR" dirty="0" smtClean="0"/>
              <a:t> </a:t>
            </a:r>
            <a:r>
              <a:rPr lang="hr-HR" dirty="0" err="1" smtClean="0"/>
              <a:t>details</a:t>
            </a:r>
            <a:r>
              <a:rPr lang="hr-HR" dirty="0" smtClean="0"/>
              <a:t> </a:t>
            </a:r>
            <a:r>
              <a:rPr lang="hr-HR" dirty="0" err="1" smtClean="0"/>
              <a:t>of</a:t>
            </a:r>
            <a:r>
              <a:rPr lang="hr-HR" dirty="0" smtClean="0"/>
              <a:t> </a:t>
            </a:r>
            <a:r>
              <a:rPr lang="hr-HR" dirty="0" err="1" smtClean="0"/>
              <a:t>the</a:t>
            </a:r>
            <a:r>
              <a:rPr lang="hr-HR" dirty="0" smtClean="0"/>
              <a:t> </a:t>
            </a:r>
            <a:r>
              <a:rPr lang="hr-HR" dirty="0" err="1" smtClean="0"/>
              <a:t>tort</a:t>
            </a:r>
            <a:r>
              <a:rPr lang="hr-HR" dirty="0" smtClean="0"/>
              <a:t> </a:t>
            </a:r>
            <a:r>
              <a:rPr lang="hr-HR" dirty="0" err="1" smtClean="0"/>
              <a:t>committed</a:t>
            </a:r>
            <a:r>
              <a:rPr lang="hr-HR" dirty="0" smtClean="0"/>
              <a:t>, but do </a:t>
            </a:r>
            <a:r>
              <a:rPr lang="hr-HR" dirty="0" err="1" smtClean="0"/>
              <a:t>not</a:t>
            </a:r>
            <a:r>
              <a:rPr lang="hr-HR" dirty="0" smtClean="0"/>
              <a:t> </a:t>
            </a:r>
            <a:r>
              <a:rPr lang="hr-HR" dirty="0" err="1" smtClean="0"/>
              <a:t>mention</a:t>
            </a:r>
            <a:r>
              <a:rPr lang="hr-HR" dirty="0" smtClean="0"/>
              <a:t> </a:t>
            </a:r>
            <a:r>
              <a:rPr lang="hr-HR" dirty="0" err="1" smtClean="0"/>
              <a:t>the</a:t>
            </a:r>
            <a:r>
              <a:rPr lang="hr-HR" dirty="0" smtClean="0"/>
              <a:t> </a:t>
            </a:r>
            <a:r>
              <a:rPr lang="hr-HR" dirty="0" err="1" smtClean="0"/>
              <a:t>name</a:t>
            </a:r>
            <a:r>
              <a:rPr lang="hr-HR" dirty="0" smtClean="0"/>
              <a:t> </a:t>
            </a:r>
            <a:r>
              <a:rPr lang="hr-HR" dirty="0" err="1" smtClean="0"/>
              <a:t>of</a:t>
            </a:r>
            <a:r>
              <a:rPr lang="hr-HR" dirty="0" smtClean="0"/>
              <a:t> </a:t>
            </a:r>
            <a:r>
              <a:rPr lang="hr-HR" dirty="0" err="1" smtClean="0"/>
              <a:t>the</a:t>
            </a:r>
            <a:r>
              <a:rPr lang="hr-HR" dirty="0" smtClean="0"/>
              <a:t> </a:t>
            </a:r>
            <a:r>
              <a:rPr lang="hr-HR" dirty="0" err="1" smtClean="0"/>
              <a:t>tort</a:t>
            </a:r>
            <a:r>
              <a:rPr lang="hr-HR" dirty="0" smtClean="0"/>
              <a:t>.</a:t>
            </a:r>
          </a:p>
          <a:p>
            <a:r>
              <a:rPr lang="hr-HR" dirty="0" smtClean="0"/>
              <a:t> </a:t>
            </a:r>
            <a:r>
              <a:rPr lang="hr-HR" dirty="0" err="1" smtClean="0"/>
              <a:t>Join</a:t>
            </a:r>
            <a:r>
              <a:rPr lang="hr-HR" dirty="0" smtClean="0"/>
              <a:t> </a:t>
            </a:r>
            <a:r>
              <a:rPr lang="hr-HR" dirty="0" err="1" smtClean="0"/>
              <a:t>in</a:t>
            </a:r>
            <a:r>
              <a:rPr lang="hr-HR" dirty="0" smtClean="0"/>
              <a:t> </a:t>
            </a:r>
            <a:r>
              <a:rPr lang="hr-HR" dirty="0" err="1" smtClean="0"/>
              <a:t>groups</a:t>
            </a:r>
            <a:r>
              <a:rPr lang="hr-HR" dirty="0" smtClean="0"/>
              <a:t> </a:t>
            </a:r>
            <a:r>
              <a:rPr lang="hr-HR" dirty="0" err="1" smtClean="0"/>
              <a:t>of</a:t>
            </a:r>
            <a:r>
              <a:rPr lang="hr-HR" dirty="0" smtClean="0"/>
              <a:t> 4, </a:t>
            </a:r>
            <a:r>
              <a:rPr lang="hr-HR" dirty="0" err="1" smtClean="0"/>
              <a:t>read</a:t>
            </a:r>
            <a:r>
              <a:rPr lang="hr-HR" dirty="0" smtClean="0"/>
              <a:t> </a:t>
            </a:r>
            <a:r>
              <a:rPr lang="hr-HR" dirty="0" err="1" smtClean="0"/>
              <a:t>your</a:t>
            </a:r>
            <a:r>
              <a:rPr lang="hr-HR" dirty="0" smtClean="0"/>
              <a:t> </a:t>
            </a:r>
            <a:r>
              <a:rPr lang="hr-HR" dirty="0" err="1" smtClean="0"/>
              <a:t>stories</a:t>
            </a:r>
            <a:r>
              <a:rPr lang="hr-HR" dirty="0" smtClean="0"/>
              <a:t> to </a:t>
            </a:r>
            <a:r>
              <a:rPr lang="hr-HR" dirty="0" err="1" smtClean="0"/>
              <a:t>each</a:t>
            </a:r>
            <a:r>
              <a:rPr lang="hr-HR" dirty="0" smtClean="0"/>
              <a:t> </a:t>
            </a:r>
            <a:r>
              <a:rPr lang="hr-HR" dirty="0" err="1" smtClean="0"/>
              <a:t>other</a:t>
            </a:r>
            <a:r>
              <a:rPr lang="hr-HR" dirty="0" smtClean="0"/>
              <a:t> </a:t>
            </a:r>
            <a:r>
              <a:rPr lang="hr-HR" dirty="0" err="1" smtClean="0"/>
              <a:t>and</a:t>
            </a:r>
            <a:r>
              <a:rPr lang="hr-HR" dirty="0" smtClean="0"/>
              <a:t> let </a:t>
            </a:r>
            <a:r>
              <a:rPr lang="hr-HR" dirty="0" err="1" smtClean="0"/>
              <a:t>the</a:t>
            </a:r>
            <a:r>
              <a:rPr lang="hr-HR" dirty="0" smtClean="0"/>
              <a:t> </a:t>
            </a:r>
            <a:r>
              <a:rPr lang="hr-HR" dirty="0" err="1" smtClean="0"/>
              <a:t>group</a:t>
            </a:r>
            <a:r>
              <a:rPr lang="hr-HR" dirty="0" smtClean="0"/>
              <a:t> </a:t>
            </a:r>
            <a:r>
              <a:rPr lang="hr-HR" dirty="0" err="1" smtClean="0"/>
              <a:t>guess</a:t>
            </a:r>
            <a:r>
              <a:rPr lang="hr-HR" dirty="0" smtClean="0"/>
              <a:t> </a:t>
            </a:r>
            <a:r>
              <a:rPr lang="hr-HR" dirty="0" err="1" smtClean="0"/>
              <a:t>which</a:t>
            </a:r>
            <a:r>
              <a:rPr lang="hr-HR" dirty="0" smtClean="0"/>
              <a:t> </a:t>
            </a:r>
            <a:r>
              <a:rPr lang="hr-HR" dirty="0" err="1" smtClean="0"/>
              <a:t>tort</a:t>
            </a:r>
            <a:r>
              <a:rPr lang="hr-HR" dirty="0" smtClean="0"/>
              <a:t> </a:t>
            </a:r>
            <a:r>
              <a:rPr lang="hr-HR" dirty="0" err="1" smtClean="0"/>
              <a:t>has</a:t>
            </a:r>
            <a:r>
              <a:rPr lang="hr-HR" dirty="0" smtClean="0"/>
              <a:t> </a:t>
            </a:r>
            <a:r>
              <a:rPr lang="hr-HR" dirty="0" err="1" smtClean="0"/>
              <a:t>been</a:t>
            </a:r>
            <a:r>
              <a:rPr lang="hr-HR" dirty="0" smtClean="0"/>
              <a:t> </a:t>
            </a:r>
            <a:r>
              <a:rPr lang="hr-HR" dirty="0" err="1" smtClean="0"/>
              <a:t>committed</a:t>
            </a:r>
            <a:r>
              <a:rPr lang="hr-HR" dirty="0" smtClean="0"/>
              <a:t>.</a:t>
            </a:r>
          </a:p>
          <a:p>
            <a:endParaRPr lang="hr-HR" dirty="0"/>
          </a:p>
          <a:p>
            <a:pPr marL="0" indent="0">
              <a:buNone/>
            </a:pPr>
            <a:r>
              <a:rPr lang="hr-HR" dirty="0" smtClean="0"/>
              <a:t>HA. </a:t>
            </a:r>
          </a:p>
          <a:p>
            <a:pPr marL="0" indent="0">
              <a:buNone/>
            </a:pPr>
            <a:r>
              <a:rPr lang="hr-HR" dirty="0" err="1" smtClean="0"/>
              <a:t>Find</a:t>
            </a:r>
            <a:r>
              <a:rPr lang="hr-HR" dirty="0" smtClean="0"/>
              <a:t> a </a:t>
            </a:r>
            <a:r>
              <a:rPr lang="hr-HR" dirty="0" err="1" smtClean="0"/>
              <a:t>newspaper</a:t>
            </a:r>
            <a:r>
              <a:rPr lang="hr-HR" dirty="0" smtClean="0"/>
              <a:t> </a:t>
            </a:r>
            <a:r>
              <a:rPr lang="hr-HR" dirty="0" err="1" smtClean="0"/>
              <a:t>clip</a:t>
            </a:r>
            <a:r>
              <a:rPr lang="hr-HR" dirty="0" smtClean="0"/>
              <a:t> </a:t>
            </a:r>
            <a:r>
              <a:rPr lang="hr-HR" dirty="0" err="1" smtClean="0"/>
              <a:t>or</a:t>
            </a:r>
            <a:r>
              <a:rPr lang="hr-HR" dirty="0" smtClean="0"/>
              <a:t> a </a:t>
            </a:r>
            <a:r>
              <a:rPr lang="hr-HR" dirty="0" err="1" smtClean="0"/>
              <a:t>piece</a:t>
            </a:r>
            <a:r>
              <a:rPr lang="hr-HR" dirty="0" smtClean="0"/>
              <a:t> </a:t>
            </a:r>
            <a:r>
              <a:rPr lang="hr-HR" dirty="0" err="1" smtClean="0"/>
              <a:t>of</a:t>
            </a:r>
            <a:r>
              <a:rPr lang="hr-HR" dirty="0" smtClean="0"/>
              <a:t> web </a:t>
            </a:r>
            <a:r>
              <a:rPr lang="hr-HR" dirty="0" err="1" smtClean="0"/>
              <a:t>news</a:t>
            </a:r>
            <a:r>
              <a:rPr lang="hr-HR" dirty="0" smtClean="0"/>
              <a:t> </a:t>
            </a:r>
            <a:r>
              <a:rPr lang="hr-HR" dirty="0" err="1" smtClean="0"/>
              <a:t>about</a:t>
            </a:r>
            <a:r>
              <a:rPr lang="hr-HR" dirty="0" smtClean="0"/>
              <a:t> a </a:t>
            </a:r>
            <a:r>
              <a:rPr lang="hr-HR" dirty="0" err="1" smtClean="0"/>
              <a:t>certain</a:t>
            </a:r>
            <a:r>
              <a:rPr lang="hr-HR" dirty="0" smtClean="0"/>
              <a:t> </a:t>
            </a:r>
            <a:r>
              <a:rPr lang="hr-HR" dirty="0" err="1" smtClean="0"/>
              <a:t>tort</a:t>
            </a:r>
            <a:r>
              <a:rPr lang="hr-HR" dirty="0" smtClean="0"/>
              <a:t> </a:t>
            </a:r>
            <a:r>
              <a:rPr lang="hr-HR" dirty="0" err="1" smtClean="0"/>
              <a:t>which</a:t>
            </a:r>
            <a:r>
              <a:rPr lang="hr-HR" dirty="0" smtClean="0"/>
              <a:t> </a:t>
            </a:r>
            <a:r>
              <a:rPr lang="hr-HR" dirty="0" err="1" smtClean="0"/>
              <a:t>has</a:t>
            </a:r>
            <a:r>
              <a:rPr lang="hr-HR" dirty="0" smtClean="0"/>
              <a:t> </a:t>
            </a:r>
            <a:r>
              <a:rPr lang="hr-HR" dirty="0" err="1" smtClean="0"/>
              <a:t>recently</a:t>
            </a:r>
            <a:r>
              <a:rPr lang="hr-HR" dirty="0" smtClean="0"/>
              <a:t> </a:t>
            </a:r>
            <a:r>
              <a:rPr lang="hr-HR" dirty="0" err="1" smtClean="0"/>
              <a:t>been</a:t>
            </a:r>
            <a:r>
              <a:rPr lang="hr-HR" dirty="0" smtClean="0"/>
              <a:t> </a:t>
            </a:r>
            <a:r>
              <a:rPr lang="hr-HR" dirty="0" err="1" smtClean="0"/>
              <a:t>committed</a:t>
            </a:r>
            <a:r>
              <a:rPr lang="hr-HR" dirty="0" smtClean="0"/>
              <a:t> </a:t>
            </a:r>
            <a:r>
              <a:rPr lang="hr-HR" dirty="0" err="1" smtClean="0"/>
              <a:t>in</a:t>
            </a:r>
            <a:r>
              <a:rPr lang="hr-HR" dirty="0" smtClean="0"/>
              <a:t> Croatia </a:t>
            </a:r>
            <a:r>
              <a:rPr lang="hr-HR" dirty="0" err="1" smtClean="0"/>
              <a:t>or</a:t>
            </a:r>
            <a:r>
              <a:rPr lang="hr-HR" dirty="0" smtClean="0"/>
              <a:t> </a:t>
            </a:r>
            <a:r>
              <a:rPr lang="hr-HR" dirty="0" err="1" smtClean="0"/>
              <a:t>in</a:t>
            </a:r>
            <a:r>
              <a:rPr lang="hr-HR" dirty="0" smtClean="0"/>
              <a:t> </a:t>
            </a:r>
            <a:r>
              <a:rPr lang="hr-HR" dirty="0" err="1" smtClean="0"/>
              <a:t>an</a:t>
            </a:r>
            <a:r>
              <a:rPr lang="hr-HR" dirty="0" smtClean="0"/>
              <a:t> English </a:t>
            </a:r>
            <a:r>
              <a:rPr lang="hr-HR" dirty="0" err="1" smtClean="0"/>
              <a:t>speaking</a:t>
            </a:r>
            <a:r>
              <a:rPr lang="hr-HR" dirty="0" smtClean="0"/>
              <a:t> </a:t>
            </a:r>
            <a:r>
              <a:rPr lang="hr-HR" dirty="0" err="1" smtClean="0"/>
              <a:t>country</a:t>
            </a:r>
            <a:r>
              <a:rPr lang="hr-HR" dirty="0" smtClean="0"/>
              <a:t>. </a:t>
            </a:r>
            <a:endParaRPr lang="en-US" dirty="0"/>
          </a:p>
        </p:txBody>
      </p:sp>
    </p:spTree>
    <p:extLst>
      <p:ext uri="{BB962C8B-B14F-4D97-AF65-F5344CB8AC3E}">
        <p14:creationId xmlns:p14="http://schemas.microsoft.com/office/powerpoint/2010/main" val="1448707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87464"/>
            <a:ext cx="9404723" cy="1765784"/>
          </a:xfrm>
        </p:spPr>
        <p:txBody>
          <a:bodyPr/>
          <a:lstStyle/>
          <a:p>
            <a:r>
              <a:rPr lang="en-US" altLang="en-US" sz="2800" i="1" dirty="0"/>
              <a:t>Consider the following </a:t>
            </a:r>
            <a:r>
              <a:rPr lang="en-US" altLang="en-US" sz="2800" i="1" dirty="0" smtClean="0"/>
              <a:t>case</a:t>
            </a:r>
            <a:r>
              <a:rPr lang="hr-HR" altLang="en-US" sz="2800" i="1" dirty="0" smtClean="0"/>
              <a:t>. </a:t>
            </a:r>
            <a:br>
              <a:rPr lang="hr-HR" altLang="en-US" sz="2800" i="1" dirty="0" smtClean="0"/>
            </a:br>
            <a:r>
              <a:rPr lang="hr-HR" altLang="en-US" sz="2800" i="1" dirty="0" err="1" smtClean="0"/>
              <a:t>Was</a:t>
            </a:r>
            <a:r>
              <a:rPr lang="hr-HR" altLang="en-US" sz="2800" i="1" dirty="0" smtClean="0"/>
              <a:t> a</a:t>
            </a:r>
            <a:r>
              <a:rPr lang="en-US" altLang="en-US" sz="2800" i="1" dirty="0" smtClean="0"/>
              <a:t> tor</a:t>
            </a:r>
            <a:r>
              <a:rPr lang="hr-HR" altLang="en-US" sz="2800" i="1" dirty="0" smtClean="0"/>
              <a:t>t </a:t>
            </a:r>
            <a:r>
              <a:rPr lang="hr-HR" altLang="en-US" sz="2800" i="1" dirty="0" err="1" smtClean="0"/>
              <a:t>committed</a:t>
            </a:r>
            <a:r>
              <a:rPr lang="hr-HR" altLang="en-US" sz="2800" i="1" dirty="0" smtClean="0"/>
              <a:t>? </a:t>
            </a:r>
            <a:r>
              <a:rPr lang="hr-HR" altLang="en-US" sz="2800" i="1" dirty="0" err="1" smtClean="0"/>
              <a:t>What</a:t>
            </a:r>
            <a:r>
              <a:rPr lang="hr-HR" altLang="en-US" sz="2800" i="1" dirty="0" smtClean="0"/>
              <a:t> </a:t>
            </a:r>
            <a:r>
              <a:rPr lang="hr-HR" altLang="en-US" sz="2800" i="1" dirty="0" err="1" smtClean="0"/>
              <a:t>type</a:t>
            </a:r>
            <a:r>
              <a:rPr lang="hr-HR" altLang="en-US" sz="2800" i="1" dirty="0" smtClean="0"/>
              <a:t> </a:t>
            </a:r>
            <a:r>
              <a:rPr lang="hr-HR" altLang="en-US" sz="2800" i="1" dirty="0" err="1" smtClean="0"/>
              <a:t>of</a:t>
            </a:r>
            <a:r>
              <a:rPr lang="hr-HR" altLang="en-US" sz="2800" i="1" dirty="0" smtClean="0"/>
              <a:t> </a:t>
            </a:r>
            <a:r>
              <a:rPr lang="hr-HR" altLang="en-US" sz="2800" i="1" dirty="0" err="1" smtClean="0"/>
              <a:t>tort</a:t>
            </a:r>
            <a:r>
              <a:rPr lang="hr-HR" altLang="en-US" sz="2800" i="1" dirty="0" smtClean="0"/>
              <a:t>?</a:t>
            </a:r>
            <a:endParaRPr lang="en-US" sz="2800" dirty="0"/>
          </a:p>
        </p:txBody>
      </p:sp>
      <p:sp>
        <p:nvSpPr>
          <p:cNvPr id="3" name="Content Placeholder 2"/>
          <p:cNvSpPr>
            <a:spLocks noGrp="1"/>
          </p:cNvSpPr>
          <p:nvPr>
            <p:ph idx="1"/>
          </p:nvPr>
        </p:nvSpPr>
        <p:spPr>
          <a:xfrm>
            <a:off x="262394" y="1248355"/>
            <a:ext cx="10956896" cy="5502301"/>
          </a:xfrm>
        </p:spPr>
        <p:txBody>
          <a:bodyPr>
            <a:normAutofit fontScale="92500" lnSpcReduction="10000"/>
          </a:bodyPr>
          <a:lstStyle/>
          <a:p>
            <a:pPr marL="0" indent="0">
              <a:buNone/>
            </a:pPr>
            <a:r>
              <a:rPr lang="en-GB" altLang="en-US" dirty="0" smtClean="0">
                <a:solidFill>
                  <a:srgbClr val="FFC000"/>
                </a:solidFill>
              </a:rPr>
              <a:t>Mrs </a:t>
            </a:r>
            <a:r>
              <a:rPr lang="en-GB" altLang="en-US" dirty="0">
                <a:solidFill>
                  <a:srgbClr val="FFC000"/>
                </a:solidFill>
              </a:rPr>
              <a:t>Walker was in the supermarket picking up one or two things for dinner. She walked around the corner from the cheese display into the bakery aisle and slipped on something on the floor. This later turned out to be yoghurt. She fell and her right arm got painfully caught in the basket she was carrying. The basket wrapped itself around her arm as </a:t>
            </a:r>
            <a:r>
              <a:rPr lang="hr-HR" altLang="en-US" dirty="0">
                <a:solidFill>
                  <a:srgbClr val="FFC000"/>
                </a:solidFill>
              </a:rPr>
              <a:t>s</a:t>
            </a:r>
            <a:r>
              <a:rPr lang="en-GB" altLang="en-US" dirty="0">
                <a:solidFill>
                  <a:srgbClr val="FFC000"/>
                </a:solidFill>
              </a:rPr>
              <a:t>he fell. She experienced </a:t>
            </a:r>
            <a:r>
              <a:rPr lang="en-GB" altLang="en-US" dirty="0" err="1">
                <a:solidFill>
                  <a:srgbClr val="FFC000"/>
                </a:solidFill>
              </a:rPr>
              <a:t>significan</a:t>
            </a:r>
            <a:r>
              <a:rPr lang="hr-HR" altLang="en-US" dirty="0">
                <a:solidFill>
                  <a:srgbClr val="FFC000"/>
                </a:solidFill>
              </a:rPr>
              <a:t>t</a:t>
            </a:r>
            <a:r>
              <a:rPr lang="en-GB" altLang="en-US" dirty="0">
                <a:solidFill>
                  <a:srgbClr val="FFC000"/>
                </a:solidFill>
              </a:rPr>
              <a:t> pain in her right arm and shoulder, and this did not improve overnight. Therefore, she went to see her doctor, who referred her to the hospital for physiotherapy and put her on a course of painkillers. X-rays taken at the hospital showed that she had sustained damage to her arm and shoulder muscles</a:t>
            </a:r>
            <a:r>
              <a:rPr lang="en-GB" altLang="en-US" dirty="0" smtClean="0">
                <a:solidFill>
                  <a:srgbClr val="FFC000"/>
                </a:solidFill>
              </a:rPr>
              <a:t>.</a:t>
            </a:r>
            <a:endParaRPr lang="hr-HR" altLang="en-US" dirty="0" smtClean="0">
              <a:solidFill>
                <a:srgbClr val="FFC000"/>
              </a:solidFill>
            </a:endParaRPr>
          </a:p>
          <a:p>
            <a:endParaRPr lang="hr-HR" altLang="en-US" dirty="0" smtClean="0"/>
          </a:p>
          <a:p>
            <a:pPr marL="0" indent="0">
              <a:buFont typeface="Wingdings" panose="05000000000000000000" pitchFamily="2" charset="2"/>
              <a:buNone/>
            </a:pPr>
            <a:r>
              <a:rPr lang="hr-HR" altLang="en-US" dirty="0" smtClean="0"/>
              <a:t>1. </a:t>
            </a:r>
            <a:r>
              <a:rPr lang="en-GB" altLang="en-US" dirty="0" smtClean="0"/>
              <a:t>Co</a:t>
            </a:r>
            <a:r>
              <a:rPr lang="hr-HR" altLang="en-US" dirty="0"/>
              <a:t>u</a:t>
            </a:r>
            <a:r>
              <a:rPr lang="en-GB" altLang="en-US" dirty="0" err="1"/>
              <a:t>ld</a:t>
            </a:r>
            <a:r>
              <a:rPr lang="en-GB" altLang="en-US" dirty="0"/>
              <a:t> the supermarket have foreseen and </a:t>
            </a:r>
            <a:r>
              <a:rPr lang="en-GB" altLang="en-US" dirty="0" smtClean="0"/>
              <a:t>prevented </a:t>
            </a:r>
            <a:r>
              <a:rPr lang="en-GB" altLang="en-US" dirty="0"/>
              <a:t>the accident? </a:t>
            </a:r>
            <a:endParaRPr lang="hr-HR" altLang="en-US" dirty="0" smtClean="0"/>
          </a:p>
          <a:p>
            <a:pPr marL="0" indent="0">
              <a:buFont typeface="Wingdings" panose="05000000000000000000" pitchFamily="2" charset="2"/>
              <a:buNone/>
            </a:pPr>
            <a:r>
              <a:rPr lang="en-GB" altLang="en-US" dirty="0" smtClean="0"/>
              <a:t>Did </a:t>
            </a:r>
            <a:r>
              <a:rPr lang="en-GB" altLang="en-US" dirty="0"/>
              <a:t>they owe any kind </a:t>
            </a:r>
            <a:r>
              <a:rPr lang="en-GB" altLang="en-US" dirty="0" smtClean="0"/>
              <a:t>of </a:t>
            </a:r>
            <a:r>
              <a:rPr lang="en-GB" altLang="en-US" u="sng" dirty="0"/>
              <a:t>duty</a:t>
            </a:r>
            <a:r>
              <a:rPr lang="en-GB" altLang="en-US" dirty="0"/>
              <a:t> to Mrs Walker?</a:t>
            </a:r>
          </a:p>
          <a:p>
            <a:pPr marL="0" indent="0">
              <a:buFont typeface="Wingdings" panose="05000000000000000000" pitchFamily="2" charset="2"/>
              <a:buNone/>
            </a:pPr>
            <a:r>
              <a:rPr lang="en-GB" altLang="en-US" dirty="0"/>
              <a:t>3. How was this </a:t>
            </a:r>
            <a:r>
              <a:rPr lang="en-GB" altLang="en-US" u="sng" dirty="0"/>
              <a:t>duty breached</a:t>
            </a:r>
            <a:r>
              <a:rPr lang="en-GB" altLang="en-US" dirty="0"/>
              <a:t>?</a:t>
            </a:r>
          </a:p>
          <a:p>
            <a:pPr marL="0" indent="0">
              <a:buFont typeface="Wingdings" panose="05000000000000000000" pitchFamily="2" charset="2"/>
              <a:buNone/>
            </a:pPr>
            <a:r>
              <a:rPr lang="en-GB" altLang="en-US" dirty="0"/>
              <a:t>4. Would she have </a:t>
            </a:r>
            <a:r>
              <a:rPr lang="en-GB" altLang="en-US" dirty="0" smtClean="0"/>
              <a:t>fallen</a:t>
            </a:r>
            <a:r>
              <a:rPr lang="hr-HR" altLang="en-US" dirty="0" smtClean="0"/>
              <a:t>,</a:t>
            </a:r>
            <a:r>
              <a:rPr lang="en-GB" altLang="en-US" dirty="0" smtClean="0"/>
              <a:t> </a:t>
            </a:r>
            <a:r>
              <a:rPr lang="en-GB" altLang="en-US" dirty="0"/>
              <a:t>if the f</a:t>
            </a:r>
            <a:r>
              <a:rPr lang="hr-HR" altLang="en-US" dirty="0"/>
              <a:t>l</a:t>
            </a:r>
            <a:r>
              <a:rPr lang="en-GB" altLang="en-US" dirty="0" err="1"/>
              <a:t>oor</a:t>
            </a:r>
            <a:r>
              <a:rPr lang="en-GB" altLang="en-US" dirty="0"/>
              <a:t> had been </a:t>
            </a:r>
            <a:r>
              <a:rPr lang="en-GB" altLang="en-US" dirty="0" smtClean="0"/>
              <a:t>cleaned </a:t>
            </a:r>
            <a:r>
              <a:rPr lang="en-GB" altLang="en-US" dirty="0"/>
              <a:t>regularly? Is there </a:t>
            </a:r>
            <a:r>
              <a:rPr lang="en-GB" altLang="en-US" u="sng" dirty="0"/>
              <a:t>cause and effect </a:t>
            </a:r>
            <a:r>
              <a:rPr lang="en-GB" altLang="en-US" u="sng" dirty="0" smtClean="0"/>
              <a:t>connection </a:t>
            </a:r>
            <a:r>
              <a:rPr lang="en-GB" altLang="en-US" dirty="0"/>
              <a:t>between the spilt yoghurt and </a:t>
            </a:r>
            <a:r>
              <a:rPr lang="en-GB" altLang="en-US" dirty="0" smtClean="0"/>
              <a:t>her</a:t>
            </a:r>
            <a:r>
              <a:rPr lang="hr-HR" altLang="en-US" dirty="0" smtClean="0"/>
              <a:t> </a:t>
            </a:r>
            <a:r>
              <a:rPr lang="en-GB" altLang="en-US" dirty="0" smtClean="0"/>
              <a:t>fall</a:t>
            </a:r>
            <a:r>
              <a:rPr lang="en-GB" altLang="en-US" dirty="0"/>
              <a:t>?</a:t>
            </a:r>
          </a:p>
          <a:p>
            <a:pPr marL="0" indent="0">
              <a:buFont typeface="Wingdings" panose="05000000000000000000" pitchFamily="2" charset="2"/>
              <a:buNone/>
            </a:pPr>
            <a:r>
              <a:rPr lang="en-GB" altLang="en-US" dirty="0"/>
              <a:t>5. Has she suffered any </a:t>
            </a:r>
            <a:r>
              <a:rPr lang="en-GB" altLang="en-US" u="sng" dirty="0"/>
              <a:t>damage</a:t>
            </a:r>
            <a:r>
              <a:rPr lang="en-GB" altLang="en-US" dirty="0"/>
              <a:t>? Is it provable</a:t>
            </a:r>
            <a:r>
              <a:rPr lang="en-GB" altLang="en-US" dirty="0" smtClean="0"/>
              <a:t>?</a:t>
            </a:r>
            <a:endParaRPr lang="hr-HR" altLang="en-US" dirty="0" smtClean="0"/>
          </a:p>
          <a:p>
            <a:pPr marL="0" indent="0">
              <a:buFont typeface="Wingdings" panose="05000000000000000000" pitchFamily="2" charset="2"/>
              <a:buNone/>
            </a:pPr>
            <a:r>
              <a:rPr lang="hr-HR" altLang="en-US" dirty="0" smtClean="0">
                <a:solidFill>
                  <a:srgbClr val="00B050"/>
                </a:solidFill>
              </a:rPr>
              <a:t>= </a:t>
            </a:r>
            <a:r>
              <a:rPr lang="hr-HR" altLang="en-US" dirty="0" err="1" smtClean="0">
                <a:solidFill>
                  <a:srgbClr val="00B050"/>
                </a:solidFill>
              </a:rPr>
              <a:t>Think</a:t>
            </a:r>
            <a:r>
              <a:rPr lang="hr-HR" altLang="en-US" dirty="0" smtClean="0">
                <a:solidFill>
                  <a:srgbClr val="00B050"/>
                </a:solidFill>
              </a:rPr>
              <a:t> </a:t>
            </a:r>
            <a:r>
              <a:rPr lang="hr-HR" altLang="en-US" dirty="0" err="1" smtClean="0">
                <a:solidFill>
                  <a:srgbClr val="00B050"/>
                </a:solidFill>
              </a:rPr>
              <a:t>of</a:t>
            </a:r>
            <a:r>
              <a:rPr lang="hr-HR" altLang="en-US" dirty="0" smtClean="0">
                <a:solidFill>
                  <a:srgbClr val="00B050"/>
                </a:solidFill>
              </a:rPr>
              <a:t> </a:t>
            </a:r>
            <a:r>
              <a:rPr lang="hr-HR" altLang="en-US" dirty="0" err="1" smtClean="0">
                <a:solidFill>
                  <a:srgbClr val="00B050"/>
                </a:solidFill>
              </a:rPr>
              <a:t>other</a:t>
            </a:r>
            <a:r>
              <a:rPr lang="hr-HR" altLang="en-US" dirty="0" smtClean="0">
                <a:solidFill>
                  <a:srgbClr val="00B050"/>
                </a:solidFill>
              </a:rPr>
              <a:t> </a:t>
            </a:r>
            <a:r>
              <a:rPr lang="hr-HR" altLang="en-US" dirty="0" err="1" smtClean="0">
                <a:solidFill>
                  <a:srgbClr val="00B050"/>
                </a:solidFill>
              </a:rPr>
              <a:t>situations</a:t>
            </a:r>
            <a:r>
              <a:rPr lang="hr-HR" altLang="en-US" dirty="0" smtClean="0">
                <a:solidFill>
                  <a:srgbClr val="00B050"/>
                </a:solidFill>
              </a:rPr>
              <a:t> </a:t>
            </a:r>
            <a:r>
              <a:rPr lang="hr-HR" altLang="en-US" dirty="0" err="1" smtClean="0">
                <a:solidFill>
                  <a:srgbClr val="00B050"/>
                </a:solidFill>
              </a:rPr>
              <a:t>in</a:t>
            </a:r>
            <a:r>
              <a:rPr lang="hr-HR" altLang="en-US" dirty="0" smtClean="0">
                <a:solidFill>
                  <a:srgbClr val="00B050"/>
                </a:solidFill>
              </a:rPr>
              <a:t> </a:t>
            </a:r>
            <a:r>
              <a:rPr lang="hr-HR" altLang="en-US" dirty="0" err="1" smtClean="0">
                <a:solidFill>
                  <a:srgbClr val="00B050"/>
                </a:solidFill>
              </a:rPr>
              <a:t>which</a:t>
            </a:r>
            <a:r>
              <a:rPr lang="hr-HR" altLang="en-US" dirty="0" smtClean="0">
                <a:solidFill>
                  <a:srgbClr val="00B050"/>
                </a:solidFill>
              </a:rPr>
              <a:t> one </a:t>
            </a:r>
            <a:r>
              <a:rPr lang="hr-HR" altLang="en-US" dirty="0" err="1" smtClean="0">
                <a:solidFill>
                  <a:srgbClr val="00B050"/>
                </a:solidFill>
              </a:rPr>
              <a:t>person</a:t>
            </a:r>
            <a:r>
              <a:rPr lang="hr-HR" altLang="en-US" dirty="0" smtClean="0">
                <a:solidFill>
                  <a:srgbClr val="00B050"/>
                </a:solidFill>
              </a:rPr>
              <a:t> </a:t>
            </a:r>
            <a:r>
              <a:rPr lang="hr-HR" altLang="en-US" dirty="0" err="1" smtClean="0">
                <a:solidFill>
                  <a:srgbClr val="00B050"/>
                </a:solidFill>
              </a:rPr>
              <a:t>should</a:t>
            </a:r>
            <a:r>
              <a:rPr lang="hr-HR" altLang="en-US" dirty="0" smtClean="0">
                <a:solidFill>
                  <a:srgbClr val="00B050"/>
                </a:solidFill>
              </a:rPr>
              <a:t> </a:t>
            </a:r>
            <a:r>
              <a:rPr lang="hr-HR" altLang="en-US" dirty="0" err="1" smtClean="0">
                <a:solidFill>
                  <a:srgbClr val="00B050"/>
                </a:solidFill>
              </a:rPr>
              <a:t>act</a:t>
            </a:r>
            <a:r>
              <a:rPr lang="hr-HR" altLang="en-US" dirty="0" smtClean="0">
                <a:solidFill>
                  <a:srgbClr val="00B050"/>
                </a:solidFill>
              </a:rPr>
              <a:t> </a:t>
            </a:r>
            <a:r>
              <a:rPr lang="hr-HR" altLang="en-US" dirty="0" err="1" smtClean="0">
                <a:solidFill>
                  <a:srgbClr val="00B050"/>
                </a:solidFill>
              </a:rPr>
              <a:t>wih</a:t>
            </a:r>
            <a:r>
              <a:rPr lang="hr-HR" altLang="en-US" dirty="0" smtClean="0">
                <a:solidFill>
                  <a:srgbClr val="00B050"/>
                </a:solidFill>
              </a:rPr>
              <a:t> care </a:t>
            </a:r>
            <a:r>
              <a:rPr lang="hr-HR" altLang="en-US" dirty="0" err="1" smtClean="0">
                <a:solidFill>
                  <a:srgbClr val="00B050"/>
                </a:solidFill>
              </a:rPr>
              <a:t>towards</a:t>
            </a:r>
            <a:r>
              <a:rPr lang="hr-HR" altLang="en-US" dirty="0" smtClean="0">
                <a:solidFill>
                  <a:srgbClr val="00B050"/>
                </a:solidFill>
              </a:rPr>
              <a:t> </a:t>
            </a:r>
            <a:r>
              <a:rPr lang="hr-HR" altLang="en-US" dirty="0" err="1" smtClean="0">
                <a:solidFill>
                  <a:srgbClr val="00B050"/>
                </a:solidFill>
              </a:rPr>
              <a:t>another</a:t>
            </a:r>
            <a:r>
              <a:rPr lang="hr-HR" altLang="en-US" dirty="0" smtClean="0">
                <a:solidFill>
                  <a:srgbClr val="00B050"/>
                </a:solidFill>
              </a:rPr>
              <a:t> </a:t>
            </a:r>
            <a:r>
              <a:rPr lang="hr-HR" altLang="en-US" dirty="0" err="1" smtClean="0">
                <a:solidFill>
                  <a:srgbClr val="00B050"/>
                </a:solidFill>
              </a:rPr>
              <a:t>and</a:t>
            </a:r>
            <a:r>
              <a:rPr lang="hr-HR" altLang="en-US" dirty="0" smtClean="0">
                <a:solidFill>
                  <a:srgbClr val="00B050"/>
                </a:solidFill>
              </a:rPr>
              <a:t> </a:t>
            </a:r>
            <a:r>
              <a:rPr lang="hr-HR" altLang="en-US" dirty="0" err="1" smtClean="0">
                <a:solidFill>
                  <a:srgbClr val="00B050"/>
                </a:solidFill>
              </a:rPr>
              <a:t>fails</a:t>
            </a:r>
            <a:r>
              <a:rPr lang="hr-HR" altLang="en-US" dirty="0" smtClean="0">
                <a:solidFill>
                  <a:srgbClr val="00B050"/>
                </a:solidFill>
              </a:rPr>
              <a:t> to provide </a:t>
            </a:r>
            <a:r>
              <a:rPr lang="hr-HR" altLang="en-US" dirty="0" err="1" smtClean="0">
                <a:solidFill>
                  <a:srgbClr val="00B050"/>
                </a:solidFill>
              </a:rPr>
              <a:t>it</a:t>
            </a:r>
            <a:r>
              <a:rPr lang="hr-HR" altLang="en-US" dirty="0" smtClean="0">
                <a:solidFill>
                  <a:srgbClr val="00B050"/>
                </a:solidFill>
              </a:rPr>
              <a:t>?</a:t>
            </a:r>
          </a:p>
          <a:p>
            <a:pPr marL="0" indent="0">
              <a:buFont typeface="Wingdings" panose="05000000000000000000" pitchFamily="2" charset="2"/>
              <a:buNone/>
            </a:pPr>
            <a:endParaRPr lang="en-GB" altLang="en-US" dirty="0"/>
          </a:p>
          <a:p>
            <a:endParaRPr lang="en-GB" altLang="en-US" dirty="0"/>
          </a:p>
          <a:p>
            <a:endParaRPr lang="en-US" dirty="0"/>
          </a:p>
        </p:txBody>
      </p:sp>
    </p:spTree>
    <p:extLst>
      <p:ext uri="{BB962C8B-B14F-4D97-AF65-F5344CB8AC3E}">
        <p14:creationId xmlns:p14="http://schemas.microsoft.com/office/powerpoint/2010/main" val="32128348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1006</TotalTime>
  <Words>1902</Words>
  <Application>Microsoft Office PowerPoint</Application>
  <PresentationFormat>Widescreen</PresentationFormat>
  <Paragraphs>199</Paragraphs>
  <Slides>22</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8" baseType="lpstr">
      <vt:lpstr>Arial</vt:lpstr>
      <vt:lpstr>Century Gothic</vt:lpstr>
      <vt:lpstr>Wingdings</vt:lpstr>
      <vt:lpstr>Wingdings 3</vt:lpstr>
      <vt:lpstr>Ion</vt:lpstr>
      <vt:lpstr>Photo Editor Photo</vt:lpstr>
      <vt:lpstr>Unit 15 The Law of Torts   Snježana Husinec, PhD shusinec@pravo.hr</vt:lpstr>
      <vt:lpstr>CRIMINAL LAW vs. CIVIL LAW</vt:lpstr>
      <vt:lpstr>CRIME vs. TORT  1.Fill in the first column of the table based on what you have learned about criminal law.  2. Read the introductory text on torts and complete column 2.  3. Find similarities and differences between torts and crimes.</vt:lpstr>
      <vt:lpstr>Torts against Land and the Person a) Do ex. III on p. 140 c) Read the text on p. 140 a second time and take out the characteristics       of each of the 6 torts.</vt:lpstr>
      <vt:lpstr>Torts against the land and the person</vt:lpstr>
      <vt:lpstr>DAMAGE v. DAMAGES</vt:lpstr>
      <vt:lpstr>Case studies</vt:lpstr>
      <vt:lpstr>A „TORT” STORY</vt:lpstr>
      <vt:lpstr>Consider the following case.  Was a tort committed? What type of tort?</vt:lpstr>
      <vt:lpstr>Negligence</vt:lpstr>
      <vt:lpstr>Elements of a negligence claim</vt:lpstr>
      <vt:lpstr>The ‘neighbour principle’ </vt:lpstr>
      <vt:lpstr>Breach of duty of care  Read the text and:</vt:lpstr>
      <vt:lpstr>Standard of care</vt:lpstr>
      <vt:lpstr>The floodgates argument</vt:lpstr>
      <vt:lpstr>Causation</vt:lpstr>
      <vt:lpstr>Causation Palsgraf v. Long Island R.R. Co. (N.Y. 1928)</vt:lpstr>
      <vt:lpstr>Holding and Rule (Cardozo – “Zone of Danger” rule)</vt:lpstr>
      <vt:lpstr>PowerPoint Presentation</vt:lpstr>
      <vt:lpstr>Strict liability</vt:lpstr>
      <vt:lpstr>Vocabulary practice I</vt:lpstr>
      <vt:lpstr>Vocabulary practice II </vt:lpstr>
    </vt:vector>
  </TitlesOfParts>
  <Company>Pravni fakultet u Zagrebu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15 The Law of Torts</dc:title>
  <dc:creator>Snježana Husinec</dc:creator>
  <cp:lastModifiedBy>Snježana Husinec</cp:lastModifiedBy>
  <cp:revision>52</cp:revision>
  <dcterms:created xsi:type="dcterms:W3CDTF">2017-10-26T11:56:39Z</dcterms:created>
  <dcterms:modified xsi:type="dcterms:W3CDTF">2018-10-29T17:19:00Z</dcterms:modified>
</cp:coreProperties>
</file>