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6" r:id="rId2"/>
    <p:sldId id="259" r:id="rId3"/>
    <p:sldId id="260" r:id="rId4"/>
    <p:sldId id="262" r:id="rId5"/>
    <p:sldId id="272" r:id="rId6"/>
    <p:sldId id="263" r:id="rId7"/>
    <p:sldId id="264" r:id="rId8"/>
    <p:sldId id="265" r:id="rId9"/>
    <p:sldId id="261" r:id="rId10"/>
    <p:sldId id="273" r:id="rId11"/>
    <p:sldId id="277" r:id="rId12"/>
    <p:sldId id="276" r:id="rId13"/>
    <p:sldId id="274" r:id="rId14"/>
    <p:sldId id="27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6404" autoAdjust="0"/>
  </p:normalViewPr>
  <p:slideViewPr>
    <p:cSldViewPr snapToGrid="0">
      <p:cViewPr varScale="1">
        <p:scale>
          <a:sx n="120" d="100"/>
          <a:sy n="120" d="100"/>
        </p:scale>
        <p:origin x="120" y="150"/>
      </p:cViewPr>
      <p:guideLst/>
    </p:cSldViewPr>
  </p:slideViewPr>
  <p:outlineViewPr>
    <p:cViewPr>
      <p:scale>
        <a:sx n="33" d="100"/>
        <a:sy n="33" d="100"/>
      </p:scale>
      <p:origin x="0" y="-1173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433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159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484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91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0634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11/29/2018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124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11/29/2018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2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7902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450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719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000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423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879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11/29/2018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02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11/29/2018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49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11/29/2018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857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282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smtClean="0"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9372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4994564"/>
          </a:xfrm>
        </p:spPr>
        <p:txBody>
          <a:bodyPr/>
          <a:lstStyle/>
          <a:p>
            <a:pPr algn="ctr"/>
            <a:r>
              <a:rPr lang="hr-HR" dirty="0" err="1" smtClean="0"/>
              <a:t>Unit</a:t>
            </a:r>
            <a:r>
              <a:rPr lang="hr-HR" dirty="0" smtClean="0"/>
              <a:t> 16</a:t>
            </a:r>
            <a:r>
              <a:rPr lang="hr-HR" dirty="0"/>
              <a:t/>
            </a:r>
            <a:br>
              <a:rPr lang="hr-HR" dirty="0"/>
            </a:br>
            <a:r>
              <a:rPr lang="hr-HR" dirty="0" err="1" smtClean="0"/>
              <a:t>Contract</a:t>
            </a:r>
            <a:r>
              <a:rPr lang="hr-HR" dirty="0" smtClean="0"/>
              <a:t> </a:t>
            </a:r>
            <a:r>
              <a:rPr lang="hr-HR" smtClean="0"/>
              <a:t>Law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sz="1600" dirty="0" smtClean="0"/>
              <a:t>Snježana Husinec, </a:t>
            </a:r>
            <a:r>
              <a:rPr lang="hr-HR" sz="1600" dirty="0" err="1" smtClean="0"/>
              <a:t>PhD</a:t>
            </a:r>
            <a:r>
              <a:rPr lang="hr-HR" sz="1600" dirty="0" smtClean="0"/>
              <a:t/>
            </a:r>
            <a:br>
              <a:rPr lang="hr-HR" sz="1600" dirty="0" smtClean="0"/>
            </a:br>
            <a:r>
              <a:rPr lang="hr-HR" sz="1600" dirty="0" smtClean="0"/>
              <a:t>shusinec@pravo.hr</a:t>
            </a:r>
            <a:endParaRPr lang="en-US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14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Structure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a </a:t>
            </a:r>
            <a:r>
              <a:rPr lang="hr-HR" dirty="0" err="1" smtClean="0"/>
              <a:t>contract</a:t>
            </a:r>
            <a:r>
              <a:rPr lang="hr-HR" dirty="0" smtClean="0"/>
              <a:t> – </a:t>
            </a:r>
            <a:r>
              <a:rPr lang="hr-HR" dirty="0" err="1" smtClean="0"/>
              <a:t>Common</a:t>
            </a:r>
            <a:r>
              <a:rPr lang="hr-HR" dirty="0" smtClean="0"/>
              <a:t> </a:t>
            </a:r>
            <a:r>
              <a:rPr lang="hr-HR" dirty="0" err="1" smtClean="0"/>
              <a:t>clause</a:t>
            </a:r>
            <a:r>
              <a:rPr lang="hr-HR" dirty="0" smtClean="0"/>
              <a:t> </a:t>
            </a:r>
            <a:r>
              <a:rPr lang="hr-HR" dirty="0" err="1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clauses</a:t>
            </a:r>
            <a:r>
              <a:rPr lang="hr-HR" dirty="0" smtClean="0"/>
              <a:t> do </a:t>
            </a:r>
            <a:r>
              <a:rPr lang="hr-HR" dirty="0" err="1" smtClean="0"/>
              <a:t>you</a:t>
            </a:r>
            <a:r>
              <a:rPr lang="hr-HR" dirty="0" smtClean="0"/>
              <a:t> </a:t>
            </a:r>
            <a:r>
              <a:rPr lang="hr-HR" dirty="0" err="1" smtClean="0"/>
              <a:t>think</a:t>
            </a:r>
            <a:r>
              <a:rPr lang="hr-HR" dirty="0" smtClean="0"/>
              <a:t>, </a:t>
            </a:r>
            <a:r>
              <a:rPr lang="hr-HR" dirty="0" err="1" smtClean="0"/>
              <a:t>should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included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a </a:t>
            </a:r>
            <a:r>
              <a:rPr lang="hr-HR" dirty="0" err="1" smtClean="0"/>
              <a:t>contract</a:t>
            </a:r>
            <a:r>
              <a:rPr lang="hr-HR" dirty="0" smtClean="0"/>
              <a:t>?</a:t>
            </a:r>
          </a:p>
          <a:p>
            <a:r>
              <a:rPr lang="hr-HR" dirty="0" err="1" smtClean="0"/>
              <a:t>Study</a:t>
            </a:r>
            <a:r>
              <a:rPr lang="hr-HR" dirty="0" smtClean="0"/>
              <a:t> the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common</a:t>
            </a:r>
            <a:r>
              <a:rPr lang="hr-HR" dirty="0" smtClean="0"/>
              <a:t> </a:t>
            </a:r>
            <a:r>
              <a:rPr lang="hr-HR" dirty="0" err="1" smtClean="0"/>
              <a:t>clause</a:t>
            </a:r>
            <a:r>
              <a:rPr lang="hr-HR" dirty="0" smtClean="0"/>
              <a:t> </a:t>
            </a:r>
            <a:r>
              <a:rPr lang="hr-HR" dirty="0" err="1" smtClean="0"/>
              <a:t>types</a:t>
            </a:r>
            <a:r>
              <a:rPr lang="hr-HR" dirty="0" smtClean="0"/>
              <a:t> on p. 157.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589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DEFECTIVE CONTRACTS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b="1" dirty="0" smtClean="0">
                <a:solidFill>
                  <a:schemeClr val="accent1">
                    <a:lumMod val="75000"/>
                  </a:schemeClr>
                </a:solidFill>
              </a:rPr>
              <a:t>1. VOID =</a:t>
            </a:r>
          </a:p>
          <a:p>
            <a:pPr marL="0" indent="0">
              <a:buNone/>
            </a:pPr>
            <a:endParaRPr lang="hr-HR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r-HR" sz="2400" b="1" dirty="0" smtClean="0">
                <a:solidFill>
                  <a:schemeClr val="accent1">
                    <a:lumMod val="75000"/>
                  </a:schemeClr>
                </a:solidFill>
              </a:rPr>
              <a:t>2. VOIDABLE =</a:t>
            </a:r>
          </a:p>
          <a:p>
            <a:pPr marL="0" indent="0">
              <a:buNone/>
            </a:pPr>
            <a:endParaRPr lang="hr-HR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r-HR" sz="2400" b="1" dirty="0" smtClean="0">
                <a:solidFill>
                  <a:schemeClr val="accent1">
                    <a:lumMod val="75000"/>
                  </a:schemeClr>
                </a:solidFill>
              </a:rPr>
              <a:t>3. UNENFORCEABLE =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403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87464"/>
            <a:ext cx="9817806" cy="1765784"/>
          </a:xfrm>
        </p:spPr>
        <p:txBody>
          <a:bodyPr/>
          <a:lstStyle/>
          <a:p>
            <a:r>
              <a:rPr lang="hr-HR" sz="2800" dirty="0" smtClean="0"/>
              <a:t>ESSENTIAL PRECONDITIONS </a:t>
            </a:r>
            <a:r>
              <a:rPr lang="hr-HR" sz="2800" dirty="0" err="1" smtClean="0"/>
              <a:t>and</a:t>
            </a:r>
            <a:r>
              <a:rPr lang="hr-HR" sz="2800" dirty="0" smtClean="0"/>
              <a:t> DEFECTIVE CONTRACTS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394" y="1248355"/>
            <a:ext cx="11590300" cy="5502301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</a:pPr>
            <a:r>
              <a:rPr lang="hr-HR" altLang="en-US" dirty="0" err="1" smtClean="0"/>
              <a:t>Find</a:t>
            </a:r>
            <a:r>
              <a:rPr lang="hr-HR" altLang="en-US" dirty="0" smtClean="0"/>
              <a:t> </a:t>
            </a:r>
            <a:r>
              <a:rPr lang="hr-HR" altLang="en-US" dirty="0" err="1" smtClean="0"/>
              <a:t>in</a:t>
            </a:r>
            <a:r>
              <a:rPr lang="hr-HR" altLang="en-US" dirty="0" smtClean="0"/>
              <a:t> the </a:t>
            </a:r>
            <a:r>
              <a:rPr lang="hr-HR" altLang="en-US" dirty="0" err="1" smtClean="0"/>
              <a:t>section</a:t>
            </a:r>
            <a:r>
              <a:rPr lang="hr-HR" altLang="en-US" dirty="0" smtClean="0"/>
              <a:t> on the „</a:t>
            </a:r>
            <a:r>
              <a:rPr lang="hr-HR" altLang="en-US" dirty="0" err="1" smtClean="0"/>
              <a:t>Formation</a:t>
            </a:r>
            <a:r>
              <a:rPr lang="hr-HR" altLang="en-US" dirty="0" smtClean="0"/>
              <a:t> </a:t>
            </a:r>
            <a:r>
              <a:rPr lang="hr-HR" altLang="en-US" dirty="0" err="1" smtClean="0"/>
              <a:t>of</a:t>
            </a:r>
            <a:r>
              <a:rPr lang="hr-HR" altLang="en-US" dirty="0" smtClean="0"/>
              <a:t> a </a:t>
            </a:r>
            <a:r>
              <a:rPr lang="hr-HR" altLang="en-US" dirty="0" err="1" smtClean="0"/>
              <a:t>Contract</a:t>
            </a:r>
            <a:r>
              <a:rPr lang="hr-HR" altLang="en-US" dirty="0" smtClean="0"/>
              <a:t>” the </a:t>
            </a:r>
            <a:r>
              <a:rPr lang="hr-HR" altLang="en-US" dirty="0" err="1" smtClean="0"/>
              <a:t>essential</a:t>
            </a:r>
            <a:r>
              <a:rPr lang="hr-HR" altLang="en-US" dirty="0" smtClean="0"/>
              <a:t> </a:t>
            </a:r>
            <a:r>
              <a:rPr lang="hr-HR" altLang="en-US" dirty="0" err="1" smtClean="0"/>
              <a:t>preconditions</a:t>
            </a:r>
            <a:r>
              <a:rPr lang="hr-HR" altLang="en-US" dirty="0" smtClean="0"/>
              <a:t> </a:t>
            </a:r>
            <a:r>
              <a:rPr lang="hr-HR" altLang="en-US" dirty="0" err="1" smtClean="0"/>
              <a:t>of</a:t>
            </a:r>
            <a:r>
              <a:rPr lang="hr-HR" altLang="en-US" dirty="0" smtClean="0"/>
              <a:t> </a:t>
            </a:r>
            <a:r>
              <a:rPr lang="hr-HR" altLang="en-US" dirty="0" err="1" smtClean="0"/>
              <a:t>every</a:t>
            </a:r>
            <a:r>
              <a:rPr lang="hr-HR" altLang="en-US" dirty="0" smtClean="0"/>
              <a:t> </a:t>
            </a:r>
            <a:r>
              <a:rPr lang="hr-HR" altLang="en-US" dirty="0" err="1" smtClean="0"/>
              <a:t>contract</a:t>
            </a:r>
            <a:r>
              <a:rPr lang="hr-HR" altLang="en-US" dirty="0" smtClean="0"/>
              <a:t>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hr-HR" dirty="0" smtClean="0"/>
              <a:t>                                  1. </a:t>
            </a:r>
            <a:r>
              <a:rPr lang="hr-H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OFFER</a:t>
            </a:r>
          </a:p>
          <a:p>
            <a:pPr marL="0" indent="0">
              <a:buNone/>
            </a:pPr>
            <a:r>
              <a:rPr lang="hr-HR" dirty="0" smtClean="0"/>
              <a:t>                                  2. </a:t>
            </a:r>
            <a:r>
              <a:rPr lang="hr-H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ACCEPTANCE</a:t>
            </a:r>
            <a:r>
              <a:rPr lang="hr-HR" dirty="0" smtClean="0"/>
              <a:t>                      </a:t>
            </a:r>
            <a:r>
              <a:rPr lang="hr-HR" dirty="0" err="1" smtClean="0"/>
              <a:t>their</a:t>
            </a:r>
            <a:r>
              <a:rPr lang="hr-HR" dirty="0" smtClean="0"/>
              <a:t> </a:t>
            </a:r>
            <a:r>
              <a:rPr lang="hr-HR" dirty="0" err="1" smtClean="0"/>
              <a:t>absence</a:t>
            </a:r>
            <a:r>
              <a:rPr lang="hr-HR" dirty="0" smtClean="0"/>
              <a:t> </a:t>
            </a:r>
            <a:r>
              <a:rPr lang="hr-HR" dirty="0" err="1" smtClean="0"/>
              <a:t>makes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                                  3. </a:t>
            </a:r>
            <a:r>
              <a:rPr lang="hr-H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CONSIDERATION</a:t>
            </a:r>
            <a:r>
              <a:rPr lang="hr-HR" dirty="0" smtClean="0"/>
              <a:t>                 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/>
              <a:t>contract</a:t>
            </a:r>
            <a:r>
              <a:rPr lang="hr-HR" dirty="0"/>
              <a:t> VOID</a:t>
            </a: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                                                               +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                        4. </a:t>
            </a:r>
            <a:r>
              <a:rPr lang="hr-H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INTENTION TO BE LEGALLY BOUND </a:t>
            </a:r>
            <a:r>
              <a:rPr lang="hr-HR" dirty="0" smtClean="0"/>
              <a:t>- </a:t>
            </a:r>
            <a:r>
              <a:rPr lang="hr-HR" dirty="0" err="1" smtClean="0"/>
              <a:t>its</a:t>
            </a:r>
            <a:r>
              <a:rPr lang="hr-HR" dirty="0" smtClean="0"/>
              <a:t> </a:t>
            </a:r>
            <a:r>
              <a:rPr lang="hr-HR" dirty="0" err="1" smtClean="0"/>
              <a:t>absence</a:t>
            </a:r>
            <a:r>
              <a:rPr lang="hr-HR" dirty="0"/>
              <a:t> </a:t>
            </a:r>
            <a:r>
              <a:rPr lang="hr-HR" dirty="0" smtClean="0"/>
              <a:t>= </a:t>
            </a:r>
            <a:r>
              <a:rPr lang="hr-HR" dirty="0" err="1" smtClean="0"/>
              <a:t>contract</a:t>
            </a:r>
            <a:r>
              <a:rPr lang="hr-HR" dirty="0" smtClean="0"/>
              <a:t> UNENFORCEABLE</a:t>
            </a:r>
          </a:p>
          <a:p>
            <a:pPr marL="0" indent="0">
              <a:buNone/>
            </a:pPr>
            <a:r>
              <a:rPr lang="hr-HR" dirty="0" smtClean="0"/>
              <a:t>                        5. </a:t>
            </a:r>
            <a:r>
              <a:rPr lang="hr-H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LEGLA CAPACITY                              </a:t>
            </a:r>
            <a:r>
              <a:rPr lang="hr-HR" dirty="0" smtClean="0"/>
              <a:t>- </a:t>
            </a:r>
            <a:r>
              <a:rPr lang="hr-HR" dirty="0" err="1" smtClean="0"/>
              <a:t>its</a:t>
            </a:r>
            <a:r>
              <a:rPr lang="hr-HR" dirty="0" smtClean="0"/>
              <a:t> </a:t>
            </a:r>
            <a:r>
              <a:rPr lang="hr-HR" dirty="0" err="1" smtClean="0"/>
              <a:t>absence</a:t>
            </a:r>
            <a:r>
              <a:rPr lang="hr-HR" dirty="0" smtClean="0"/>
              <a:t> = </a:t>
            </a:r>
            <a:r>
              <a:rPr lang="hr-HR" dirty="0" err="1" smtClean="0"/>
              <a:t>contract</a:t>
            </a:r>
            <a:r>
              <a:rPr lang="hr-HR" dirty="0" smtClean="0"/>
              <a:t> VOIDABLE</a:t>
            </a:r>
            <a:endParaRPr lang="en-US" dirty="0"/>
          </a:p>
        </p:txBody>
      </p:sp>
      <p:sp>
        <p:nvSpPr>
          <p:cNvPr id="5" name="Right Brace 4"/>
          <p:cNvSpPr/>
          <p:nvPr/>
        </p:nvSpPr>
        <p:spPr>
          <a:xfrm>
            <a:off x="5522706" y="2348068"/>
            <a:ext cx="534838" cy="130258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09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Defective</a:t>
            </a:r>
            <a:r>
              <a:rPr lang="hr-HR" dirty="0" smtClean="0"/>
              <a:t> </a:t>
            </a:r>
            <a:r>
              <a:rPr lang="hr-HR" dirty="0" err="1" smtClean="0"/>
              <a:t>contracts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645920"/>
            <a:ext cx="10542820" cy="4896196"/>
          </a:xfrm>
        </p:spPr>
        <p:txBody>
          <a:bodyPr>
            <a:normAutofit/>
          </a:bodyPr>
          <a:lstStyle/>
          <a:p>
            <a:r>
              <a:rPr lang="hr-HR" i="1" dirty="0" err="1" smtClean="0"/>
              <a:t>Read</a:t>
            </a:r>
            <a:r>
              <a:rPr lang="hr-HR" i="1" dirty="0" smtClean="0"/>
              <a:t> the </a:t>
            </a:r>
            <a:r>
              <a:rPr lang="hr-HR" i="1" dirty="0" err="1" smtClean="0"/>
              <a:t>part</a:t>
            </a:r>
            <a:r>
              <a:rPr lang="hr-HR" i="1" dirty="0" smtClean="0"/>
              <a:t> </a:t>
            </a:r>
            <a:r>
              <a:rPr lang="hr-HR" i="1" dirty="0" err="1" smtClean="0"/>
              <a:t>of</a:t>
            </a:r>
            <a:r>
              <a:rPr lang="hr-HR" i="1" dirty="0" smtClean="0"/>
              <a:t> the </a:t>
            </a:r>
            <a:r>
              <a:rPr lang="hr-HR" i="1" dirty="0" err="1" smtClean="0"/>
              <a:t>text</a:t>
            </a:r>
            <a:r>
              <a:rPr lang="hr-HR" i="1" dirty="0" smtClean="0"/>
              <a:t> on </a:t>
            </a:r>
            <a:r>
              <a:rPr lang="hr-HR" i="1" dirty="0" err="1" smtClean="0"/>
              <a:t>Defective</a:t>
            </a:r>
            <a:r>
              <a:rPr lang="hr-HR" i="1" dirty="0" smtClean="0"/>
              <a:t> </a:t>
            </a:r>
            <a:r>
              <a:rPr lang="hr-HR" i="1" dirty="0" err="1" smtClean="0"/>
              <a:t>contract</a:t>
            </a:r>
            <a:r>
              <a:rPr lang="hr-HR" i="1" dirty="0" smtClean="0"/>
              <a:t>, </a:t>
            </a:r>
            <a:r>
              <a:rPr lang="hr-HR" i="1" dirty="0" err="1" smtClean="0"/>
              <a:t>fill</a:t>
            </a:r>
            <a:r>
              <a:rPr lang="hr-HR" i="1" dirty="0" smtClean="0"/>
              <a:t> </a:t>
            </a:r>
            <a:r>
              <a:rPr lang="hr-HR" i="1" dirty="0" err="1" smtClean="0"/>
              <a:t>in</a:t>
            </a:r>
            <a:r>
              <a:rPr lang="hr-HR" i="1" dirty="0" smtClean="0"/>
              <a:t> table – </a:t>
            </a:r>
            <a:r>
              <a:rPr lang="hr-HR" i="1" dirty="0" err="1" smtClean="0"/>
              <a:t>part</a:t>
            </a:r>
            <a:r>
              <a:rPr lang="hr-HR" i="1" dirty="0" smtClean="0"/>
              <a:t> A -  on p. 159.</a:t>
            </a:r>
          </a:p>
          <a:p>
            <a:r>
              <a:rPr lang="hr-HR" i="1" dirty="0" err="1" smtClean="0"/>
              <a:t>Study</a:t>
            </a:r>
            <a:r>
              <a:rPr lang="hr-HR" i="1" dirty="0" smtClean="0"/>
              <a:t> the </a:t>
            </a:r>
            <a:r>
              <a:rPr lang="hr-HR" i="1" dirty="0" err="1" smtClean="0"/>
              <a:t>following</a:t>
            </a:r>
            <a:r>
              <a:rPr lang="hr-HR" i="1" dirty="0" smtClean="0"/>
              <a:t> </a:t>
            </a:r>
            <a:r>
              <a:rPr lang="hr-HR" i="1" dirty="0" err="1" smtClean="0"/>
              <a:t>example</a:t>
            </a:r>
            <a:r>
              <a:rPr lang="hr-HR" i="1" dirty="0"/>
              <a:t> </a:t>
            </a:r>
            <a:r>
              <a:rPr lang="hr-HR" i="1" dirty="0" err="1" smtClean="0"/>
              <a:t>contracts</a:t>
            </a:r>
            <a:r>
              <a:rPr lang="hr-HR" i="1" dirty="0" smtClean="0"/>
              <a:t> </a:t>
            </a:r>
            <a:r>
              <a:rPr lang="hr-HR" i="1" dirty="0" err="1" smtClean="0"/>
              <a:t>and</a:t>
            </a:r>
            <a:r>
              <a:rPr lang="hr-HR" i="1" dirty="0" smtClean="0"/>
              <a:t> </a:t>
            </a:r>
            <a:r>
              <a:rPr lang="hr-HR" i="1" dirty="0" err="1" smtClean="0"/>
              <a:t>decide</a:t>
            </a:r>
            <a:r>
              <a:rPr lang="hr-HR" i="1" dirty="0" smtClean="0"/>
              <a:t> </a:t>
            </a:r>
            <a:r>
              <a:rPr lang="hr-HR" i="1" dirty="0" err="1" smtClean="0"/>
              <a:t>if</a:t>
            </a:r>
            <a:r>
              <a:rPr lang="hr-HR" i="1" dirty="0" smtClean="0"/>
              <a:t> </a:t>
            </a:r>
            <a:r>
              <a:rPr lang="hr-HR" i="1" dirty="0" err="1" smtClean="0"/>
              <a:t>they</a:t>
            </a:r>
            <a:r>
              <a:rPr lang="hr-HR" i="1" dirty="0" smtClean="0"/>
              <a:t> are </a:t>
            </a:r>
            <a:r>
              <a:rPr lang="hr-HR" i="1" dirty="0" err="1" smtClean="0"/>
              <a:t>void</a:t>
            </a:r>
            <a:r>
              <a:rPr lang="hr-HR" i="1" dirty="0" smtClean="0"/>
              <a:t>, </a:t>
            </a:r>
            <a:r>
              <a:rPr lang="hr-HR" i="1" dirty="0" err="1" smtClean="0"/>
              <a:t>voidable</a:t>
            </a:r>
            <a:r>
              <a:rPr lang="hr-HR" i="1" dirty="0" smtClean="0"/>
              <a:t> </a:t>
            </a:r>
            <a:r>
              <a:rPr lang="hr-HR" i="1" dirty="0" err="1" smtClean="0"/>
              <a:t>or</a:t>
            </a:r>
            <a:r>
              <a:rPr lang="hr-HR" i="1" dirty="0" smtClean="0"/>
              <a:t> </a:t>
            </a:r>
            <a:r>
              <a:rPr lang="hr-HR" i="1" dirty="0" err="1" smtClean="0"/>
              <a:t>unenforceable</a:t>
            </a:r>
            <a:r>
              <a:rPr lang="hr-HR" i="1" dirty="0" smtClean="0"/>
              <a:t>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err="1" smtClean="0">
                <a:solidFill>
                  <a:srgbClr val="FFC000"/>
                </a:solidFill>
              </a:rPr>
              <a:t>E.g</a:t>
            </a:r>
            <a:r>
              <a:rPr lang="hr-HR" dirty="0" smtClean="0">
                <a:solidFill>
                  <a:srgbClr val="FFC000"/>
                </a:solidFill>
              </a:rPr>
              <a:t>. 1: </a:t>
            </a:r>
            <a:r>
              <a:rPr lang="en-GB" dirty="0" smtClean="0"/>
              <a:t>X </a:t>
            </a:r>
            <a:r>
              <a:rPr lang="en-GB" dirty="0"/>
              <a:t>says to Y, that he should sell his new bungalow to him at a nominal price otherwise, he will damage his property and Y enters into a contract due to fear.</a:t>
            </a:r>
            <a:endParaRPr lang="hr-HR" dirty="0" smtClean="0"/>
          </a:p>
          <a:p>
            <a:pPr marL="0" indent="0">
              <a:buNone/>
            </a:pPr>
            <a:r>
              <a:rPr lang="hr-HR" dirty="0" err="1" smtClean="0">
                <a:solidFill>
                  <a:srgbClr val="FFC000"/>
                </a:solidFill>
              </a:rPr>
              <a:t>E.g</a:t>
            </a:r>
            <a:r>
              <a:rPr lang="hr-HR" dirty="0" smtClean="0">
                <a:solidFill>
                  <a:srgbClr val="FFC000"/>
                </a:solidFill>
              </a:rPr>
              <a:t>. 2: </a:t>
            </a:r>
            <a:r>
              <a:rPr lang="en-GB" dirty="0" smtClean="0"/>
              <a:t>A </a:t>
            </a:r>
            <a:r>
              <a:rPr lang="en-GB" dirty="0"/>
              <a:t>promises B to sell his horse after one month to B </a:t>
            </a:r>
            <a:r>
              <a:rPr lang="en-GB" dirty="0" smtClean="0"/>
              <a:t>for 50,000</a:t>
            </a:r>
            <a:r>
              <a:rPr lang="hr-HR" dirty="0" smtClean="0"/>
              <a:t> </a:t>
            </a:r>
            <a:r>
              <a:rPr lang="hr-HR" dirty="0" err="1" smtClean="0"/>
              <a:t>pounds</a:t>
            </a:r>
            <a:r>
              <a:rPr lang="en-GB" dirty="0" smtClean="0"/>
              <a:t>. </a:t>
            </a:r>
            <a:r>
              <a:rPr lang="en-GB" dirty="0"/>
              <a:t>Before the completion of one month, the horse died</a:t>
            </a:r>
            <a:r>
              <a:rPr lang="en-GB" dirty="0" smtClean="0"/>
              <a:t>.</a:t>
            </a:r>
            <a:endParaRPr lang="hr-HR" dirty="0" smtClean="0"/>
          </a:p>
          <a:p>
            <a:pPr marL="0" indent="0">
              <a:buNone/>
            </a:pPr>
            <a:r>
              <a:rPr lang="hr-HR" dirty="0" err="1" smtClean="0">
                <a:solidFill>
                  <a:srgbClr val="FFC000"/>
                </a:solidFill>
              </a:rPr>
              <a:t>E.g</a:t>
            </a:r>
            <a:r>
              <a:rPr lang="hr-HR" dirty="0" smtClean="0">
                <a:solidFill>
                  <a:srgbClr val="FFC000"/>
                </a:solidFill>
              </a:rPr>
              <a:t>. 3: </a:t>
            </a:r>
            <a:r>
              <a:rPr lang="en-GB" dirty="0" smtClean="0"/>
              <a:t>Mary </a:t>
            </a:r>
            <a:r>
              <a:rPr lang="en-GB" dirty="0"/>
              <a:t>bought a house from Pete using a written purchase and sale agreement. After taking possession, Mary discovers a small leak in a pipe in the crawl space of the house, but </a:t>
            </a:r>
            <a:r>
              <a:rPr lang="en-GB" dirty="0" smtClean="0"/>
              <a:t>take</a:t>
            </a:r>
            <a:r>
              <a:rPr lang="hr-HR" dirty="0" smtClean="0"/>
              <a:t>s </a:t>
            </a:r>
            <a:r>
              <a:rPr lang="hr-HR" dirty="0" err="1" smtClean="0"/>
              <a:t>an</a:t>
            </a:r>
            <a:r>
              <a:rPr lang="hr-HR" dirty="0"/>
              <a:t> </a:t>
            </a:r>
            <a:r>
              <a:rPr lang="en-GB" dirty="0" smtClean="0"/>
              <a:t>action </a:t>
            </a:r>
            <a:r>
              <a:rPr lang="en-GB" dirty="0"/>
              <a:t>against </a:t>
            </a:r>
            <a:r>
              <a:rPr lang="en-GB" dirty="0" smtClean="0"/>
              <a:t>Pete </a:t>
            </a:r>
            <a:r>
              <a:rPr lang="en-GB" dirty="0"/>
              <a:t>four </a:t>
            </a:r>
            <a:r>
              <a:rPr lang="en-GB" dirty="0" smtClean="0"/>
              <a:t>years</a:t>
            </a:r>
            <a:r>
              <a:rPr lang="hr-HR" dirty="0" smtClean="0"/>
              <a:t> </a:t>
            </a:r>
            <a:r>
              <a:rPr lang="hr-HR" dirty="0" err="1" smtClean="0"/>
              <a:t>later</a:t>
            </a:r>
            <a:r>
              <a:rPr lang="en-GB" dirty="0" smtClean="0"/>
              <a:t>.</a:t>
            </a:r>
            <a:r>
              <a:rPr lang="en-GB" dirty="0"/>
              <a:t> </a:t>
            </a:r>
            <a:endParaRPr lang="hr-HR" dirty="0"/>
          </a:p>
          <a:p>
            <a:pPr marL="0" indent="0">
              <a:buNone/>
            </a:pPr>
            <a:r>
              <a:rPr lang="hr-HR" dirty="0" err="1" smtClean="0">
                <a:solidFill>
                  <a:srgbClr val="FFC000"/>
                </a:solidFill>
              </a:rPr>
              <a:t>E.g</a:t>
            </a:r>
            <a:r>
              <a:rPr lang="hr-HR" dirty="0" smtClean="0">
                <a:solidFill>
                  <a:srgbClr val="FFC000"/>
                </a:solidFill>
              </a:rPr>
              <a:t>. 4: </a:t>
            </a:r>
            <a:r>
              <a:rPr lang="hr-HR" dirty="0" smtClean="0"/>
              <a:t>A</a:t>
            </a:r>
            <a:r>
              <a:rPr lang="en-US" dirty="0" smtClean="0"/>
              <a:t> </a:t>
            </a:r>
            <a:r>
              <a:rPr lang="en-US" dirty="0"/>
              <a:t>famous athlete pays a hitman to kill his wife. </a:t>
            </a:r>
          </a:p>
        </p:txBody>
      </p:sp>
    </p:spTree>
    <p:extLst>
      <p:ext uri="{BB962C8B-B14F-4D97-AF65-F5344CB8AC3E}">
        <p14:creationId xmlns:p14="http://schemas.microsoft.com/office/powerpoint/2010/main" val="3755192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 Sale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Goods</a:t>
            </a:r>
            <a:r>
              <a:rPr lang="hr-HR" dirty="0" smtClean="0"/>
              <a:t> </a:t>
            </a:r>
            <a:r>
              <a:rPr lang="hr-HR" dirty="0" err="1" smtClean="0"/>
              <a:t>Contract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form</a:t>
            </a:r>
            <a:r>
              <a:rPr lang="hr-HR" dirty="0" smtClean="0"/>
              <a:t> </a:t>
            </a:r>
            <a:r>
              <a:rPr lang="hr-HR" dirty="0" err="1" smtClean="0"/>
              <a:t>should</a:t>
            </a:r>
            <a:r>
              <a:rPr lang="hr-HR" dirty="0" smtClean="0"/>
              <a:t> a sale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goods</a:t>
            </a:r>
            <a:r>
              <a:rPr lang="hr-HR" dirty="0" smtClean="0"/>
              <a:t> </a:t>
            </a:r>
            <a:r>
              <a:rPr lang="hr-HR" dirty="0" err="1" smtClean="0"/>
              <a:t>contract</a:t>
            </a:r>
            <a:r>
              <a:rPr lang="hr-HR" dirty="0" smtClean="0"/>
              <a:t> take?</a:t>
            </a:r>
          </a:p>
          <a:p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conditions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warranties</a:t>
            </a:r>
            <a:r>
              <a:rPr lang="hr-HR" dirty="0" smtClean="0"/>
              <a:t> </a:t>
            </a:r>
            <a:r>
              <a:rPr lang="hr-HR" dirty="0" err="1" smtClean="0"/>
              <a:t>should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included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it</a:t>
            </a:r>
            <a:r>
              <a:rPr lang="hr-HR" dirty="0" smtClean="0"/>
              <a:t>?</a:t>
            </a:r>
          </a:p>
          <a:p>
            <a:endParaRPr lang="hr-HR" dirty="0"/>
          </a:p>
          <a:p>
            <a:r>
              <a:rPr lang="hr-HR" dirty="0" err="1" smtClean="0"/>
              <a:t>Find</a:t>
            </a:r>
            <a:r>
              <a:rPr lang="hr-HR" dirty="0" smtClean="0"/>
              <a:t> a </a:t>
            </a:r>
            <a:r>
              <a:rPr lang="hr-HR" dirty="0" err="1" smtClean="0"/>
              <a:t>sample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a Croatian sale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goods</a:t>
            </a:r>
            <a:r>
              <a:rPr lang="hr-HR" dirty="0" smtClean="0"/>
              <a:t> </a:t>
            </a:r>
            <a:r>
              <a:rPr lang="hr-HR" dirty="0" err="1" smtClean="0"/>
              <a:t>contract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compare</a:t>
            </a:r>
            <a:r>
              <a:rPr lang="hr-HR" dirty="0" smtClean="0"/>
              <a:t> </a:t>
            </a:r>
            <a:r>
              <a:rPr lang="hr-HR" dirty="0" err="1" smtClean="0"/>
              <a:t>it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the American one? </a:t>
            </a:r>
            <a:r>
              <a:rPr lang="hr-HR" dirty="0" err="1" smtClean="0"/>
              <a:t>What</a:t>
            </a:r>
            <a:r>
              <a:rPr lang="hr-HR" dirty="0" smtClean="0"/>
              <a:t> are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similarities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differences</a:t>
            </a:r>
            <a:r>
              <a:rPr lang="hr-HR" smtClean="0"/>
              <a:t>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384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CONTRACT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How </a:t>
            </a:r>
            <a:r>
              <a:rPr lang="hr-HR" dirty="0" err="1" smtClean="0"/>
              <a:t>does</a:t>
            </a:r>
            <a:r>
              <a:rPr lang="hr-HR" dirty="0" smtClean="0"/>
              <a:t> a </a:t>
            </a:r>
            <a:r>
              <a:rPr lang="hr-HR" dirty="0" err="1" smtClean="0"/>
              <a:t>contract</a:t>
            </a:r>
            <a:r>
              <a:rPr lang="hr-HR" dirty="0" smtClean="0"/>
              <a:t> </a:t>
            </a:r>
            <a:r>
              <a:rPr lang="hr-HR" dirty="0" err="1" smtClean="0"/>
              <a:t>differ</a:t>
            </a:r>
            <a:r>
              <a:rPr lang="hr-HR" dirty="0" smtClean="0"/>
              <a:t> </a:t>
            </a:r>
            <a:r>
              <a:rPr lang="hr-HR" dirty="0" err="1" smtClean="0"/>
              <a:t>from</a:t>
            </a:r>
            <a:r>
              <a:rPr lang="hr-HR" dirty="0" smtClean="0"/>
              <a:t> a </a:t>
            </a:r>
            <a:r>
              <a:rPr lang="hr-HR" dirty="0" err="1" smtClean="0"/>
              <a:t>tort</a:t>
            </a:r>
            <a:r>
              <a:rPr lang="hr-HR" dirty="0" smtClean="0"/>
              <a:t>?</a:t>
            </a:r>
          </a:p>
          <a:p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you</a:t>
            </a:r>
            <a:r>
              <a:rPr lang="hr-HR" dirty="0"/>
              <a:t> </a:t>
            </a:r>
            <a:r>
              <a:rPr lang="hr-HR" dirty="0" err="1"/>
              <a:t>ever</a:t>
            </a:r>
            <a:r>
              <a:rPr lang="hr-HR" dirty="0"/>
              <a:t> </a:t>
            </a:r>
            <a:r>
              <a:rPr lang="hr-HR" dirty="0" err="1" smtClean="0"/>
              <a:t>been</a:t>
            </a:r>
            <a:r>
              <a:rPr lang="hr-HR" dirty="0" smtClean="0"/>
              <a:t> a party to </a:t>
            </a:r>
            <a:r>
              <a:rPr lang="hr-HR" dirty="0"/>
              <a:t>a </a:t>
            </a:r>
            <a:r>
              <a:rPr lang="hr-HR" dirty="0" err="1"/>
              <a:t>contract</a:t>
            </a:r>
            <a:r>
              <a:rPr lang="hr-HR" dirty="0"/>
              <a:t>? </a:t>
            </a:r>
            <a:r>
              <a:rPr lang="hr-HR" dirty="0" err="1"/>
              <a:t>What</a:t>
            </a:r>
            <a:r>
              <a:rPr lang="hr-HR" dirty="0"/>
              <a:t> </a:t>
            </a:r>
            <a:r>
              <a:rPr lang="hr-HR" dirty="0" err="1"/>
              <a:t>kind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a </a:t>
            </a:r>
            <a:r>
              <a:rPr lang="hr-HR" dirty="0" err="1"/>
              <a:t>contract</a:t>
            </a:r>
            <a:r>
              <a:rPr lang="hr-HR" dirty="0"/>
              <a:t> </a:t>
            </a:r>
            <a:r>
              <a:rPr lang="hr-HR" dirty="0" err="1"/>
              <a:t>was</a:t>
            </a:r>
            <a:r>
              <a:rPr lang="hr-HR" dirty="0"/>
              <a:t> </a:t>
            </a:r>
            <a:r>
              <a:rPr lang="hr-HR" dirty="0" err="1"/>
              <a:t>it</a:t>
            </a:r>
            <a:r>
              <a:rPr lang="hr-HR" dirty="0"/>
              <a:t>?</a:t>
            </a:r>
          </a:p>
          <a:p>
            <a:r>
              <a:rPr lang="hr-HR" dirty="0" smtClean="0"/>
              <a:t>In </a:t>
            </a:r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circumstances</a:t>
            </a:r>
            <a:r>
              <a:rPr lang="hr-HR" dirty="0" smtClean="0"/>
              <a:t> do </a:t>
            </a:r>
            <a:r>
              <a:rPr lang="hr-HR" dirty="0" err="1" smtClean="0"/>
              <a:t>individuals</a:t>
            </a:r>
            <a:r>
              <a:rPr lang="hr-HR" dirty="0" smtClean="0"/>
              <a:t>, </a:t>
            </a:r>
            <a:r>
              <a:rPr lang="hr-HR" dirty="0" err="1" smtClean="0"/>
              <a:t>businesses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governments</a:t>
            </a:r>
            <a:r>
              <a:rPr lang="hr-HR" dirty="0" smtClean="0"/>
              <a:t> </a:t>
            </a:r>
            <a:r>
              <a:rPr lang="hr-HR" dirty="0" err="1" smtClean="0"/>
              <a:t>enter</a:t>
            </a:r>
            <a:r>
              <a:rPr lang="hr-HR" dirty="0" smtClean="0"/>
              <a:t> </a:t>
            </a:r>
            <a:r>
              <a:rPr lang="hr-HR" dirty="0" err="1" smtClean="0"/>
              <a:t>into</a:t>
            </a:r>
            <a:r>
              <a:rPr lang="hr-HR" dirty="0" smtClean="0"/>
              <a:t> </a:t>
            </a:r>
            <a:r>
              <a:rPr lang="hr-HR" dirty="0" err="1" smtClean="0"/>
              <a:t>contracts</a:t>
            </a:r>
            <a:r>
              <a:rPr lang="hr-HR" dirty="0" smtClean="0"/>
              <a:t>?</a:t>
            </a:r>
          </a:p>
          <a:p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common</a:t>
            </a:r>
            <a:r>
              <a:rPr lang="hr-HR" dirty="0" smtClean="0"/>
              <a:t> </a:t>
            </a:r>
            <a:r>
              <a:rPr lang="hr-HR" dirty="0" err="1" smtClean="0"/>
              <a:t>contracts</a:t>
            </a:r>
            <a:r>
              <a:rPr lang="hr-HR" dirty="0" smtClean="0"/>
              <a:t> do </a:t>
            </a:r>
            <a:r>
              <a:rPr lang="hr-HR" dirty="0" err="1" smtClean="0"/>
              <a:t>you</a:t>
            </a:r>
            <a:r>
              <a:rPr lang="hr-HR" dirty="0" smtClean="0"/>
              <a:t> </a:t>
            </a:r>
            <a:r>
              <a:rPr lang="hr-HR" dirty="0" err="1" smtClean="0"/>
              <a:t>know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?</a:t>
            </a:r>
          </a:p>
          <a:p>
            <a:r>
              <a:rPr lang="hr-HR" dirty="0" err="1" smtClean="0"/>
              <a:t>What</a:t>
            </a:r>
            <a:r>
              <a:rPr lang="hr-HR" dirty="0" smtClean="0"/>
              <a:t>, do </a:t>
            </a:r>
            <a:r>
              <a:rPr lang="hr-HR" dirty="0" err="1" smtClean="0"/>
              <a:t>you</a:t>
            </a:r>
            <a:r>
              <a:rPr lang="hr-HR" dirty="0" smtClean="0"/>
              <a:t> </a:t>
            </a:r>
            <a:r>
              <a:rPr lang="hr-HR" dirty="0" err="1" smtClean="0"/>
              <a:t>think</a:t>
            </a:r>
            <a:r>
              <a:rPr lang="hr-HR" dirty="0" smtClean="0"/>
              <a:t>, are the </a:t>
            </a:r>
            <a:r>
              <a:rPr lang="hr-HR" dirty="0" err="1" smtClean="0"/>
              <a:t>essential</a:t>
            </a:r>
            <a:r>
              <a:rPr lang="hr-HR" dirty="0" smtClean="0"/>
              <a:t> </a:t>
            </a:r>
            <a:r>
              <a:rPr lang="hr-HR" dirty="0" err="1" smtClean="0"/>
              <a:t>elements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every</a:t>
            </a:r>
            <a:r>
              <a:rPr lang="hr-HR" dirty="0" smtClean="0"/>
              <a:t> </a:t>
            </a:r>
            <a:r>
              <a:rPr lang="hr-HR" dirty="0" err="1" smtClean="0"/>
              <a:t>contract</a:t>
            </a:r>
            <a:r>
              <a:rPr lang="hr-HR" dirty="0" smtClean="0"/>
              <a:t>?</a:t>
            </a:r>
          </a:p>
          <a:p>
            <a:endParaRPr lang="hr-HR" dirty="0"/>
          </a:p>
          <a:p>
            <a:r>
              <a:rPr lang="hr-HR" dirty="0" smtClean="0"/>
              <a:t>Do ex. II on p. 155.</a:t>
            </a:r>
          </a:p>
        </p:txBody>
      </p:sp>
    </p:spTree>
    <p:extLst>
      <p:ext uri="{BB962C8B-B14F-4D97-AF65-F5344CB8AC3E}">
        <p14:creationId xmlns:p14="http://schemas.microsoft.com/office/powerpoint/2010/main" val="406069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CONTACT </a:t>
            </a:r>
            <a:r>
              <a:rPr lang="hr-HR" dirty="0" err="1" smtClean="0"/>
              <a:t>and</a:t>
            </a:r>
            <a:r>
              <a:rPr lang="hr-HR" dirty="0" smtClean="0"/>
              <a:t> CONTRACT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err="1"/>
              <a:t>What</a:t>
            </a:r>
            <a:r>
              <a:rPr lang="hr-HR" sz="2800" dirty="0"/>
              <a:t> </a:t>
            </a:r>
            <a:r>
              <a:rPr lang="hr-HR" sz="2800" dirty="0" err="1"/>
              <a:t>is</a:t>
            </a:r>
            <a:r>
              <a:rPr lang="hr-HR" sz="2800" dirty="0"/>
              <a:t> CONTRACT LAW?</a:t>
            </a:r>
          </a:p>
          <a:p>
            <a:r>
              <a:rPr lang="hr-HR" sz="2800" dirty="0" smtClean="0"/>
              <a:t>How </a:t>
            </a:r>
            <a:r>
              <a:rPr lang="hr-HR" sz="2800" dirty="0" err="1" smtClean="0"/>
              <a:t>would</a:t>
            </a:r>
            <a:r>
              <a:rPr lang="hr-HR" sz="2800" dirty="0" smtClean="0"/>
              <a:t> </a:t>
            </a:r>
            <a:r>
              <a:rPr lang="hr-HR" sz="2800" dirty="0" err="1" smtClean="0"/>
              <a:t>you</a:t>
            </a:r>
            <a:r>
              <a:rPr lang="hr-HR" sz="2800" dirty="0" smtClean="0"/>
              <a:t> </a:t>
            </a:r>
            <a:r>
              <a:rPr lang="hr-HR" sz="2800" dirty="0" err="1" smtClean="0"/>
              <a:t>define</a:t>
            </a:r>
            <a:r>
              <a:rPr lang="hr-HR" sz="2800" smtClean="0"/>
              <a:t> a </a:t>
            </a:r>
            <a:r>
              <a:rPr lang="hr-HR" sz="2800" dirty="0" smtClean="0"/>
              <a:t>CONTRACT?</a:t>
            </a:r>
          </a:p>
          <a:p>
            <a:endParaRPr lang="hr-HR" sz="2800" dirty="0"/>
          </a:p>
          <a:p>
            <a:pPr marL="0" indent="0">
              <a:buNone/>
            </a:pPr>
            <a:endParaRPr lang="hr-HR" sz="2800" dirty="0"/>
          </a:p>
          <a:p>
            <a:pPr marL="0" indent="0">
              <a:buNone/>
            </a:pPr>
            <a:r>
              <a:rPr lang="hr-HR" sz="2800" dirty="0" err="1" smtClean="0"/>
              <a:t>Find</a:t>
            </a:r>
            <a:r>
              <a:rPr lang="hr-HR" sz="2800" dirty="0" smtClean="0"/>
              <a:t> the </a:t>
            </a:r>
            <a:r>
              <a:rPr lang="hr-HR" sz="2800" dirty="0" err="1" smtClean="0"/>
              <a:t>definitions</a:t>
            </a:r>
            <a:r>
              <a:rPr lang="hr-HR" sz="2800" dirty="0" smtClean="0"/>
              <a:t> </a:t>
            </a:r>
            <a:r>
              <a:rPr lang="hr-HR" sz="2800" dirty="0" err="1" smtClean="0"/>
              <a:t>in</a:t>
            </a:r>
            <a:r>
              <a:rPr lang="hr-HR" sz="2800" dirty="0" smtClean="0"/>
              <a:t> the </a:t>
            </a:r>
            <a:r>
              <a:rPr lang="hr-HR" sz="2800" dirty="0" err="1" smtClean="0"/>
              <a:t>text</a:t>
            </a:r>
            <a:r>
              <a:rPr lang="hr-HR" sz="2800" dirty="0" smtClean="0"/>
              <a:t>:</a:t>
            </a:r>
          </a:p>
          <a:p>
            <a:pPr marL="0" indent="0">
              <a:buNone/>
            </a:pPr>
            <a:r>
              <a:rPr lang="hr-HR" sz="2800" dirty="0" smtClean="0"/>
              <a:t>CONTRACT LAW = _______________________________</a:t>
            </a:r>
          </a:p>
          <a:p>
            <a:pPr marL="0" indent="0">
              <a:buNone/>
            </a:pPr>
            <a:r>
              <a:rPr lang="hr-HR" sz="2800" dirty="0" smtClean="0"/>
              <a:t>CONTRACT = ____________________________________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44870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87464"/>
            <a:ext cx="9404723" cy="1765784"/>
          </a:xfrm>
        </p:spPr>
        <p:txBody>
          <a:bodyPr/>
          <a:lstStyle/>
          <a:p>
            <a:r>
              <a:rPr lang="hr-HR" sz="2800" dirty="0" smtClean="0"/>
              <a:t>ESSENTIAL PRECONDITIONS OF EVERY CONTRACT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394" y="1248355"/>
            <a:ext cx="11590300" cy="5502301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</a:pPr>
            <a:r>
              <a:rPr lang="hr-HR" altLang="en-US" dirty="0" err="1" smtClean="0"/>
              <a:t>Find</a:t>
            </a:r>
            <a:r>
              <a:rPr lang="hr-HR" altLang="en-US" dirty="0" smtClean="0"/>
              <a:t> </a:t>
            </a:r>
            <a:r>
              <a:rPr lang="hr-HR" altLang="en-US" dirty="0" err="1" smtClean="0"/>
              <a:t>in</a:t>
            </a:r>
            <a:r>
              <a:rPr lang="hr-HR" altLang="en-US" dirty="0" smtClean="0"/>
              <a:t> the </a:t>
            </a:r>
            <a:r>
              <a:rPr lang="hr-HR" altLang="en-US" dirty="0" err="1" smtClean="0"/>
              <a:t>section</a:t>
            </a:r>
            <a:r>
              <a:rPr lang="hr-HR" altLang="en-US" dirty="0" smtClean="0"/>
              <a:t> on the „</a:t>
            </a:r>
            <a:r>
              <a:rPr lang="hr-HR" altLang="en-US" dirty="0" err="1" smtClean="0"/>
              <a:t>Formation</a:t>
            </a:r>
            <a:r>
              <a:rPr lang="hr-HR" altLang="en-US" dirty="0" smtClean="0"/>
              <a:t> </a:t>
            </a:r>
            <a:r>
              <a:rPr lang="hr-HR" altLang="en-US" dirty="0" err="1" smtClean="0"/>
              <a:t>of</a:t>
            </a:r>
            <a:r>
              <a:rPr lang="hr-HR" altLang="en-US" dirty="0" smtClean="0"/>
              <a:t> a </a:t>
            </a:r>
            <a:r>
              <a:rPr lang="hr-HR" altLang="en-US" dirty="0" err="1" smtClean="0"/>
              <a:t>Contract</a:t>
            </a:r>
            <a:r>
              <a:rPr lang="hr-HR" altLang="en-US" dirty="0" smtClean="0"/>
              <a:t>” the </a:t>
            </a:r>
            <a:r>
              <a:rPr lang="hr-HR" altLang="en-US" dirty="0" err="1" smtClean="0"/>
              <a:t>essential</a:t>
            </a:r>
            <a:r>
              <a:rPr lang="hr-HR" altLang="en-US" dirty="0" smtClean="0"/>
              <a:t> </a:t>
            </a:r>
            <a:r>
              <a:rPr lang="hr-HR" altLang="en-US" dirty="0" err="1" smtClean="0"/>
              <a:t>preconditions</a:t>
            </a:r>
            <a:r>
              <a:rPr lang="hr-HR" altLang="en-US" dirty="0" smtClean="0"/>
              <a:t> </a:t>
            </a:r>
            <a:r>
              <a:rPr lang="hr-HR" altLang="en-US" dirty="0" err="1" smtClean="0"/>
              <a:t>of</a:t>
            </a:r>
            <a:r>
              <a:rPr lang="hr-HR" altLang="en-US" dirty="0" smtClean="0"/>
              <a:t> </a:t>
            </a:r>
            <a:r>
              <a:rPr lang="hr-HR" altLang="en-US" dirty="0" err="1" smtClean="0"/>
              <a:t>every</a:t>
            </a:r>
            <a:r>
              <a:rPr lang="hr-HR" altLang="en-US" dirty="0" smtClean="0"/>
              <a:t> </a:t>
            </a:r>
            <a:r>
              <a:rPr lang="hr-HR" altLang="en-US" dirty="0" err="1" smtClean="0"/>
              <a:t>contract</a:t>
            </a:r>
            <a:r>
              <a:rPr lang="hr-HR" altLang="en-US" dirty="0" smtClean="0"/>
              <a:t>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hr-HR" dirty="0" smtClean="0"/>
              <a:t>                                  1. ________________________________</a:t>
            </a:r>
          </a:p>
          <a:p>
            <a:pPr marL="0" indent="0">
              <a:buNone/>
            </a:pPr>
            <a:r>
              <a:rPr lang="hr-HR" dirty="0" smtClean="0"/>
              <a:t>                                  2. ________________________________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           3. ________________________________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                                                               +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                        4. _________________________________</a:t>
            </a:r>
          </a:p>
          <a:p>
            <a:pPr marL="0" indent="0">
              <a:buNone/>
            </a:pPr>
            <a:r>
              <a:rPr lang="hr-HR" dirty="0" smtClean="0"/>
              <a:t>                        5. _________________________________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CONSIDERATION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288474"/>
            <a:ext cx="9852863" cy="5569526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hr-HR" sz="2800" dirty="0" err="1" smtClean="0">
                <a:solidFill>
                  <a:srgbClr val="92D050"/>
                </a:solidFill>
              </a:rPr>
              <a:t>Common</a:t>
            </a:r>
            <a:r>
              <a:rPr lang="hr-HR" sz="2800" dirty="0" smtClean="0">
                <a:solidFill>
                  <a:srgbClr val="92D050"/>
                </a:solidFill>
              </a:rPr>
              <a:t> </a:t>
            </a:r>
            <a:r>
              <a:rPr lang="hr-HR" sz="2800" dirty="0" err="1" smtClean="0">
                <a:solidFill>
                  <a:srgbClr val="92D050"/>
                </a:solidFill>
              </a:rPr>
              <a:t>law</a:t>
            </a:r>
            <a:r>
              <a:rPr lang="hr-HR" sz="2800" dirty="0" smtClean="0">
                <a:solidFill>
                  <a:srgbClr val="92D050"/>
                </a:solidFill>
              </a:rPr>
              <a:t> </a:t>
            </a:r>
            <a:r>
              <a:rPr lang="hr-HR" sz="2800" dirty="0" err="1" smtClean="0">
                <a:solidFill>
                  <a:srgbClr val="92D050"/>
                </a:solidFill>
              </a:rPr>
              <a:t>jurisdictions</a:t>
            </a:r>
            <a:endParaRPr lang="hr-HR" sz="2800" dirty="0" smtClean="0">
              <a:solidFill>
                <a:srgbClr val="92D050"/>
              </a:solidFill>
            </a:endParaRPr>
          </a:p>
          <a:p>
            <a:pPr algn="ctr"/>
            <a:endParaRPr lang="hr-HR" sz="2400" dirty="0" smtClean="0"/>
          </a:p>
          <a:p>
            <a:pPr marL="0" indent="0" algn="ctr">
              <a:buNone/>
            </a:pPr>
            <a:endParaRPr lang="hr-HR" sz="2400" dirty="0"/>
          </a:p>
          <a:p>
            <a:pPr marL="0" indent="0" algn="ctr">
              <a:buNone/>
            </a:pPr>
            <a:r>
              <a:rPr lang="hr-HR" sz="2400" dirty="0" err="1" smtClean="0"/>
              <a:t>Both</a:t>
            </a:r>
            <a:r>
              <a:rPr lang="hr-HR" sz="2400" dirty="0" smtClean="0"/>
              <a:t> </a:t>
            </a:r>
            <a:r>
              <a:rPr lang="hr-HR" sz="2400" dirty="0" err="1" smtClean="0"/>
              <a:t>parties</a:t>
            </a:r>
            <a:r>
              <a:rPr lang="hr-HR" sz="2400" dirty="0" smtClean="0"/>
              <a:t> to a </a:t>
            </a:r>
            <a:r>
              <a:rPr lang="hr-HR" sz="2400" dirty="0" err="1" smtClean="0"/>
              <a:t>contract</a:t>
            </a:r>
            <a:r>
              <a:rPr lang="hr-HR" sz="2400" dirty="0" smtClean="0"/>
              <a:t> must </a:t>
            </a:r>
            <a:r>
              <a:rPr lang="hr-HR" sz="2400" dirty="0" err="1" smtClean="0"/>
              <a:t>bring</a:t>
            </a:r>
            <a:r>
              <a:rPr lang="hr-HR" sz="2400" dirty="0" smtClean="0"/>
              <a:t> </a:t>
            </a:r>
            <a:r>
              <a:rPr lang="hr-HR" sz="2400" dirty="0" err="1" smtClean="0"/>
              <a:t>something</a:t>
            </a:r>
            <a:r>
              <a:rPr lang="hr-HR" sz="2400" dirty="0" smtClean="0"/>
              <a:t> to the </a:t>
            </a:r>
            <a:r>
              <a:rPr lang="hr-HR" sz="2400" dirty="0" err="1" smtClean="0"/>
              <a:t>bargain</a:t>
            </a:r>
            <a:endParaRPr lang="hr-HR" sz="2400" dirty="0" smtClean="0"/>
          </a:p>
          <a:p>
            <a:pPr algn="ctr"/>
            <a:endParaRPr lang="hr-HR" sz="2400" dirty="0" smtClean="0"/>
          </a:p>
          <a:p>
            <a:pPr marL="0" indent="0" algn="ctr">
              <a:buNone/>
            </a:pPr>
            <a:endParaRPr lang="hr-HR" sz="2400" dirty="0" smtClean="0"/>
          </a:p>
          <a:p>
            <a:pPr marL="0" indent="0" algn="ctr">
              <a:buNone/>
            </a:pPr>
            <a:r>
              <a:rPr lang="hr-HR" sz="2400" dirty="0" smtClean="0">
                <a:solidFill>
                  <a:srgbClr val="C00000"/>
                </a:solidFill>
              </a:rPr>
              <a:t>MONEY  </a:t>
            </a:r>
            <a:r>
              <a:rPr lang="hr-HR" sz="2400" dirty="0" smtClean="0"/>
              <a:t>                                                 </a:t>
            </a:r>
            <a:r>
              <a:rPr lang="hr-HR" sz="2400" dirty="0" smtClean="0">
                <a:solidFill>
                  <a:srgbClr val="FFC000"/>
                </a:solidFill>
              </a:rPr>
              <a:t>ANYTHING OF VALUE </a:t>
            </a:r>
          </a:p>
          <a:p>
            <a:pPr marL="0" indent="0" algn="ctr">
              <a:buNone/>
            </a:pPr>
            <a:r>
              <a:rPr lang="hr-HR" sz="2400" dirty="0">
                <a:solidFill>
                  <a:srgbClr val="FFC000"/>
                </a:solidFill>
              </a:rPr>
              <a:t> </a:t>
            </a:r>
            <a:r>
              <a:rPr lang="hr-HR" sz="2400" dirty="0" smtClean="0">
                <a:solidFill>
                  <a:srgbClr val="FFC000"/>
                </a:solidFill>
              </a:rPr>
              <a:t>                                                                    FOR THE PARTIES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sz="2400" dirty="0" err="1" smtClean="0"/>
              <a:t>E.g</a:t>
            </a:r>
            <a:r>
              <a:rPr lang="hr-HR" sz="2400" dirty="0" smtClean="0"/>
              <a:t>.  1                                                                      </a:t>
            </a:r>
            <a:r>
              <a:rPr lang="hr-HR" sz="2400" dirty="0" err="1" smtClean="0"/>
              <a:t>E.g</a:t>
            </a:r>
            <a:r>
              <a:rPr lang="hr-HR" sz="2400" dirty="0" smtClean="0"/>
              <a:t>. 2</a:t>
            </a:r>
          </a:p>
          <a:p>
            <a:pPr marL="0" indent="0">
              <a:buNone/>
            </a:pPr>
            <a:r>
              <a:rPr lang="hr-HR" sz="2400" dirty="0" smtClean="0"/>
              <a:t>Party A – </a:t>
            </a:r>
            <a:r>
              <a:rPr lang="hr-HR" sz="2400" dirty="0" err="1" smtClean="0"/>
              <a:t>Farm</a:t>
            </a:r>
            <a:r>
              <a:rPr lang="hr-HR" sz="2400" dirty="0" smtClean="0"/>
              <a:t> (</a:t>
            </a:r>
            <a:r>
              <a:rPr lang="hr-HR" sz="2400" dirty="0" err="1" smtClean="0"/>
              <a:t>consid</a:t>
            </a:r>
            <a:r>
              <a:rPr lang="hr-HR" sz="2400" dirty="0" smtClean="0"/>
              <a:t>.)                                       </a:t>
            </a:r>
            <a:r>
              <a:rPr lang="hr-HR" sz="2400" dirty="0" err="1" smtClean="0"/>
              <a:t>Pary</a:t>
            </a:r>
            <a:r>
              <a:rPr lang="hr-HR" sz="2400" dirty="0" smtClean="0"/>
              <a:t> A – </a:t>
            </a:r>
            <a:r>
              <a:rPr lang="hr-HR" sz="2400" dirty="0" err="1" smtClean="0"/>
              <a:t>Clerical</a:t>
            </a:r>
            <a:r>
              <a:rPr lang="hr-HR" sz="2400" dirty="0" smtClean="0"/>
              <a:t> </a:t>
            </a:r>
            <a:r>
              <a:rPr lang="hr-HR" sz="2400" dirty="0" err="1" smtClean="0"/>
              <a:t>works</a:t>
            </a:r>
            <a:r>
              <a:rPr lang="hr-HR" sz="2400" dirty="0" smtClean="0"/>
              <a:t> (</a:t>
            </a:r>
            <a:r>
              <a:rPr lang="hr-HR" sz="2400" dirty="0" err="1" smtClean="0"/>
              <a:t>consid</a:t>
            </a:r>
            <a:r>
              <a:rPr lang="hr-HR" sz="2400" dirty="0" smtClean="0"/>
              <a:t>.)</a:t>
            </a:r>
          </a:p>
          <a:p>
            <a:pPr marL="0" indent="0">
              <a:buNone/>
            </a:pPr>
            <a:r>
              <a:rPr lang="hr-HR" sz="2400" dirty="0" smtClean="0"/>
              <a:t>Party B – a </a:t>
            </a:r>
            <a:r>
              <a:rPr lang="hr-HR" sz="2400" dirty="0" err="1" smtClean="0"/>
              <a:t>million</a:t>
            </a:r>
            <a:r>
              <a:rPr lang="hr-HR" sz="2400" dirty="0" smtClean="0"/>
              <a:t> </a:t>
            </a:r>
            <a:r>
              <a:rPr lang="hr-HR" sz="2400" dirty="0" err="1" smtClean="0"/>
              <a:t>dollars</a:t>
            </a:r>
            <a:r>
              <a:rPr lang="hr-HR" sz="2400" dirty="0" smtClean="0"/>
              <a:t> (</a:t>
            </a:r>
            <a:r>
              <a:rPr lang="hr-HR" sz="2400" dirty="0" err="1" smtClean="0"/>
              <a:t>consid</a:t>
            </a:r>
            <a:r>
              <a:rPr lang="hr-HR" sz="2400" dirty="0" smtClean="0"/>
              <a:t>.)                      Party B – </a:t>
            </a:r>
            <a:r>
              <a:rPr lang="hr-HR" sz="2400" dirty="0" err="1" smtClean="0"/>
              <a:t>Food</a:t>
            </a:r>
            <a:r>
              <a:rPr lang="hr-HR" sz="2400" dirty="0" smtClean="0"/>
              <a:t> </a:t>
            </a:r>
            <a:r>
              <a:rPr lang="hr-HR" sz="2400" dirty="0" err="1" smtClean="0"/>
              <a:t>and</a:t>
            </a:r>
            <a:r>
              <a:rPr lang="hr-HR" sz="2400" dirty="0" smtClean="0"/>
              <a:t> </a:t>
            </a:r>
            <a:r>
              <a:rPr lang="hr-HR" sz="2400" dirty="0" err="1" smtClean="0"/>
              <a:t>shelter</a:t>
            </a:r>
            <a:r>
              <a:rPr lang="hr-HR" sz="2400" dirty="0" smtClean="0"/>
              <a:t> (</a:t>
            </a:r>
            <a:r>
              <a:rPr lang="hr-HR" sz="2400" dirty="0" err="1" smtClean="0"/>
              <a:t>consid</a:t>
            </a:r>
            <a:r>
              <a:rPr lang="hr-HR" sz="2400" dirty="0" smtClean="0"/>
              <a:t>.)</a:t>
            </a:r>
          </a:p>
          <a:p>
            <a:pPr marL="400050" indent="-400050">
              <a:lnSpc>
                <a:spcPct val="80000"/>
              </a:lnSpc>
              <a:buNone/>
            </a:pPr>
            <a:endParaRPr lang="hr-HR" altLang="en-US" sz="2300" dirty="0" smtClean="0"/>
          </a:p>
          <a:p>
            <a:pPr marL="400050" indent="-400050">
              <a:lnSpc>
                <a:spcPct val="80000"/>
              </a:lnSpc>
              <a:buNone/>
            </a:pPr>
            <a:r>
              <a:rPr lang="hr-HR" altLang="en-US" sz="2300" dirty="0" smtClean="0"/>
              <a:t>*</a:t>
            </a:r>
            <a:r>
              <a:rPr lang="hr-HR" altLang="en-US" sz="2300" dirty="0">
                <a:solidFill>
                  <a:schemeClr val="hlink"/>
                </a:solidFill>
              </a:rPr>
              <a:t>Civil </a:t>
            </a:r>
            <a:r>
              <a:rPr lang="hr-HR" altLang="en-US" sz="2300" dirty="0" err="1">
                <a:solidFill>
                  <a:schemeClr val="hlink"/>
                </a:solidFill>
              </a:rPr>
              <a:t>law</a:t>
            </a:r>
            <a:r>
              <a:rPr lang="hr-HR" altLang="en-US" sz="2300" dirty="0">
                <a:solidFill>
                  <a:schemeClr val="hlink"/>
                </a:solidFill>
              </a:rPr>
              <a:t> </a:t>
            </a:r>
            <a:r>
              <a:rPr lang="hr-HR" altLang="en-US" sz="2300" dirty="0" err="1">
                <a:solidFill>
                  <a:schemeClr val="hlink"/>
                </a:solidFill>
              </a:rPr>
              <a:t>jurisdictions</a:t>
            </a:r>
            <a:r>
              <a:rPr lang="hr-HR" altLang="en-US" sz="2300" dirty="0">
                <a:solidFill>
                  <a:schemeClr val="hlink"/>
                </a:solidFill>
              </a:rPr>
              <a:t> </a:t>
            </a:r>
            <a:r>
              <a:rPr lang="hr-HR" altLang="en-US" sz="2300" dirty="0"/>
              <a:t>– no </a:t>
            </a:r>
            <a:r>
              <a:rPr lang="hr-HR" altLang="en-US" sz="2300" dirty="0" err="1"/>
              <a:t>consideration</a:t>
            </a:r>
            <a:r>
              <a:rPr lang="hr-HR" altLang="en-US" sz="2300" dirty="0"/>
              <a:t> (a </a:t>
            </a:r>
            <a:r>
              <a:rPr lang="hr-HR" altLang="en-US" sz="2300" dirty="0" err="1"/>
              <a:t>promise</a:t>
            </a:r>
            <a:r>
              <a:rPr lang="hr-HR" altLang="en-US" sz="2300" dirty="0"/>
              <a:t> </a:t>
            </a:r>
            <a:r>
              <a:rPr lang="hr-HR" altLang="en-US" sz="2300" dirty="0" err="1"/>
              <a:t>does</a:t>
            </a:r>
            <a:r>
              <a:rPr lang="hr-HR" altLang="en-US" sz="2300" dirty="0"/>
              <a:t> </a:t>
            </a:r>
            <a:r>
              <a:rPr lang="hr-HR" altLang="en-US" sz="2300" dirty="0" err="1"/>
              <a:t>not</a:t>
            </a:r>
            <a:r>
              <a:rPr lang="hr-HR" altLang="en-US" sz="2300" dirty="0"/>
              <a:t> </a:t>
            </a:r>
            <a:r>
              <a:rPr lang="hr-HR" altLang="en-US" sz="2300" dirty="0" err="1"/>
              <a:t>need</a:t>
            </a:r>
            <a:endParaRPr lang="hr-HR" altLang="en-US" sz="2300" dirty="0"/>
          </a:p>
          <a:p>
            <a:pPr marL="400050" indent="-400050">
              <a:lnSpc>
                <a:spcPct val="80000"/>
              </a:lnSpc>
              <a:buNone/>
            </a:pPr>
            <a:r>
              <a:rPr lang="hr-HR" altLang="en-US" sz="2300" dirty="0"/>
              <a:t>                                    </a:t>
            </a:r>
            <a:r>
              <a:rPr lang="hr-HR" altLang="en-US" sz="2300" dirty="0" err="1"/>
              <a:t>consideration</a:t>
            </a:r>
            <a:r>
              <a:rPr lang="hr-HR" altLang="en-US" sz="2300" dirty="0"/>
              <a:t> to </a:t>
            </a:r>
            <a:r>
              <a:rPr lang="hr-HR" altLang="en-US" sz="2300" dirty="0" err="1"/>
              <a:t>be</a:t>
            </a:r>
            <a:r>
              <a:rPr lang="hr-HR" altLang="en-US" sz="2300" dirty="0"/>
              <a:t> </a:t>
            </a:r>
            <a:r>
              <a:rPr lang="hr-HR" altLang="en-US" sz="2300" dirty="0" err="1"/>
              <a:t>enforceable</a:t>
            </a:r>
            <a:r>
              <a:rPr lang="hr-HR" altLang="en-US" sz="2300" dirty="0" smtClean="0"/>
              <a:t>)</a:t>
            </a:r>
            <a:endParaRPr lang="hr-HR" altLang="en-US" sz="2300" dirty="0"/>
          </a:p>
        </p:txBody>
      </p:sp>
      <p:sp>
        <p:nvSpPr>
          <p:cNvPr id="4" name="Down Arrow 3"/>
          <p:cNvSpPr/>
          <p:nvPr/>
        </p:nvSpPr>
        <p:spPr>
          <a:xfrm>
            <a:off x="5627716" y="1853248"/>
            <a:ext cx="440575" cy="2997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183774" y="2759826"/>
            <a:ext cx="482138" cy="6317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7664334" y="2759825"/>
            <a:ext cx="673331" cy="6317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54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dirty="0"/>
              <a:t>LEGAL CAPACITY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0" y="1388226"/>
            <a:ext cx="8403933" cy="486017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r>
              <a:rPr lang="en-US" altLang="en-US" dirty="0"/>
              <a:t>Lawful capacity for an entity in its own name to enter into binding contracts, to sue and to be sued.</a:t>
            </a:r>
            <a:endParaRPr lang="hr-HR" altLang="en-US" dirty="0"/>
          </a:p>
          <a:p>
            <a:pPr>
              <a:buFont typeface="Wingdings" panose="05000000000000000000" pitchFamily="2" charset="2"/>
              <a:buNone/>
            </a:pPr>
            <a:endParaRPr lang="hr-HR" altLang="en-US" dirty="0"/>
          </a:p>
          <a:p>
            <a:pPr>
              <a:buFont typeface="Wingdings" panose="05000000000000000000" pitchFamily="2" charset="2"/>
              <a:buNone/>
            </a:pPr>
            <a:r>
              <a:rPr lang="hr-HR" altLang="en-US" dirty="0"/>
              <a:t>Who </a:t>
            </a:r>
            <a:r>
              <a:rPr lang="hr-HR" altLang="en-US" dirty="0" err="1"/>
              <a:t>lacks</a:t>
            </a:r>
            <a:r>
              <a:rPr lang="hr-HR" altLang="en-US" dirty="0"/>
              <a:t> </a:t>
            </a:r>
            <a:r>
              <a:rPr lang="hr-HR" altLang="en-US" dirty="0" err="1"/>
              <a:t>legal</a:t>
            </a:r>
            <a:r>
              <a:rPr lang="hr-HR" altLang="en-US" dirty="0"/>
              <a:t> </a:t>
            </a:r>
            <a:r>
              <a:rPr lang="hr-HR" altLang="en-US" dirty="0" err="1"/>
              <a:t>capacity</a:t>
            </a:r>
            <a:r>
              <a:rPr lang="hr-HR" altLang="en-US" dirty="0"/>
              <a:t>?</a:t>
            </a:r>
          </a:p>
          <a:p>
            <a:r>
              <a:rPr lang="hr-HR" altLang="en-US" dirty="0">
                <a:solidFill>
                  <a:srgbClr val="00B050"/>
                </a:solidFill>
              </a:rPr>
              <a:t>MINORS (</a:t>
            </a:r>
            <a:r>
              <a:rPr lang="hr-HR" altLang="en-US" dirty="0" err="1">
                <a:solidFill>
                  <a:srgbClr val="00B050"/>
                </a:solidFill>
              </a:rPr>
              <a:t>under</a:t>
            </a:r>
            <a:r>
              <a:rPr lang="hr-HR" altLang="en-US" dirty="0">
                <a:solidFill>
                  <a:srgbClr val="00B050"/>
                </a:solidFill>
              </a:rPr>
              <a:t> 18)</a:t>
            </a:r>
          </a:p>
          <a:p>
            <a:r>
              <a:rPr lang="hr-HR" altLang="en-US" dirty="0">
                <a:solidFill>
                  <a:srgbClr val="00B050"/>
                </a:solidFill>
              </a:rPr>
              <a:t>MENTALLY INCAPACITATED PEOPLE</a:t>
            </a:r>
          </a:p>
          <a:p>
            <a:r>
              <a:rPr lang="hr-HR" altLang="en-US" dirty="0">
                <a:solidFill>
                  <a:srgbClr val="00B050"/>
                </a:solidFill>
              </a:rPr>
              <a:t>PEOPLE UNDER THE INFLUENCE OF DRUGS OR ALCOHOL</a:t>
            </a:r>
          </a:p>
          <a:p>
            <a:pPr>
              <a:buFont typeface="Wingdings" panose="05000000000000000000" pitchFamily="2" charset="2"/>
              <a:buNone/>
            </a:pPr>
            <a:r>
              <a:rPr lang="hr-HR" altLang="en-US" dirty="0" err="1">
                <a:solidFill>
                  <a:srgbClr val="FF0000"/>
                </a:solidFill>
              </a:rPr>
              <a:t>If</a:t>
            </a:r>
            <a:r>
              <a:rPr lang="hr-HR" altLang="en-US" dirty="0">
                <a:solidFill>
                  <a:srgbClr val="FF0000"/>
                </a:solidFill>
              </a:rPr>
              <a:t> a </a:t>
            </a:r>
            <a:r>
              <a:rPr lang="hr-HR" altLang="en-US" dirty="0" err="1">
                <a:solidFill>
                  <a:srgbClr val="FF0000"/>
                </a:solidFill>
              </a:rPr>
              <a:t>contract</a:t>
            </a:r>
            <a:r>
              <a:rPr lang="hr-HR" altLang="en-US" dirty="0">
                <a:solidFill>
                  <a:srgbClr val="FF0000"/>
                </a:solidFill>
              </a:rPr>
              <a:t> </a:t>
            </a:r>
            <a:r>
              <a:rPr lang="hr-HR" altLang="en-US" dirty="0" err="1">
                <a:solidFill>
                  <a:srgbClr val="FF0000"/>
                </a:solidFill>
              </a:rPr>
              <a:t>is</a:t>
            </a:r>
            <a:r>
              <a:rPr lang="hr-HR" altLang="en-US" dirty="0">
                <a:solidFill>
                  <a:srgbClr val="FF0000"/>
                </a:solidFill>
              </a:rPr>
              <a:t> </a:t>
            </a:r>
            <a:r>
              <a:rPr lang="hr-HR" altLang="en-US" dirty="0" err="1">
                <a:solidFill>
                  <a:srgbClr val="FF0000"/>
                </a:solidFill>
              </a:rPr>
              <a:t>made</a:t>
            </a:r>
            <a:r>
              <a:rPr lang="hr-HR" altLang="en-US" dirty="0">
                <a:solidFill>
                  <a:srgbClr val="FF0000"/>
                </a:solidFill>
              </a:rPr>
              <a:t> </a:t>
            </a:r>
            <a:r>
              <a:rPr lang="hr-HR" altLang="en-US" dirty="0" err="1">
                <a:solidFill>
                  <a:srgbClr val="FF0000"/>
                </a:solidFill>
              </a:rPr>
              <a:t>with</a:t>
            </a:r>
            <a:r>
              <a:rPr lang="hr-HR" altLang="en-US" dirty="0">
                <a:solidFill>
                  <a:srgbClr val="FF0000"/>
                </a:solidFill>
              </a:rPr>
              <a:t> sb </a:t>
            </a:r>
            <a:r>
              <a:rPr lang="hr-HR" altLang="en-US" dirty="0" err="1">
                <a:solidFill>
                  <a:srgbClr val="FF0000"/>
                </a:solidFill>
              </a:rPr>
              <a:t>who</a:t>
            </a:r>
            <a:r>
              <a:rPr lang="hr-HR" altLang="en-US" dirty="0">
                <a:solidFill>
                  <a:srgbClr val="FF0000"/>
                </a:solidFill>
              </a:rPr>
              <a:t> </a:t>
            </a:r>
            <a:r>
              <a:rPr lang="hr-HR" altLang="en-US" dirty="0" err="1">
                <a:solidFill>
                  <a:srgbClr val="FF0000"/>
                </a:solidFill>
              </a:rPr>
              <a:t>lacks</a:t>
            </a:r>
            <a:r>
              <a:rPr lang="hr-HR" altLang="en-US" dirty="0">
                <a:solidFill>
                  <a:srgbClr val="FF0000"/>
                </a:solidFill>
              </a:rPr>
              <a:t> the LEGAL CAPACITY to </a:t>
            </a:r>
            <a:r>
              <a:rPr lang="hr-HR" altLang="en-US" dirty="0" err="1">
                <a:solidFill>
                  <a:srgbClr val="FF0000"/>
                </a:solidFill>
              </a:rPr>
              <a:t>enter</a:t>
            </a:r>
            <a:r>
              <a:rPr lang="hr-HR" altLang="en-US" dirty="0">
                <a:solidFill>
                  <a:srgbClr val="FF0000"/>
                </a:solidFill>
              </a:rPr>
              <a:t> </a:t>
            </a:r>
            <a:r>
              <a:rPr lang="hr-HR" altLang="en-US" dirty="0" err="1">
                <a:solidFill>
                  <a:srgbClr val="FF0000"/>
                </a:solidFill>
              </a:rPr>
              <a:t>into</a:t>
            </a:r>
            <a:r>
              <a:rPr lang="hr-HR" altLang="en-US" dirty="0">
                <a:solidFill>
                  <a:srgbClr val="FF0000"/>
                </a:solidFill>
              </a:rPr>
              <a:t> </a:t>
            </a:r>
            <a:r>
              <a:rPr lang="hr-HR" altLang="en-US" dirty="0" err="1">
                <a:solidFill>
                  <a:srgbClr val="FF0000"/>
                </a:solidFill>
              </a:rPr>
              <a:t>contract</a:t>
            </a:r>
            <a:r>
              <a:rPr lang="hr-HR" altLang="en-US" dirty="0">
                <a:solidFill>
                  <a:srgbClr val="FF0000"/>
                </a:solidFill>
              </a:rPr>
              <a:t>, </a:t>
            </a:r>
            <a:r>
              <a:rPr lang="hr-HR" altLang="en-US" dirty="0" err="1">
                <a:solidFill>
                  <a:srgbClr val="FF0000"/>
                </a:solidFill>
              </a:rPr>
              <a:t>that</a:t>
            </a:r>
            <a:r>
              <a:rPr lang="hr-HR" altLang="en-US" dirty="0">
                <a:solidFill>
                  <a:srgbClr val="FF0000"/>
                </a:solidFill>
              </a:rPr>
              <a:t> </a:t>
            </a:r>
            <a:r>
              <a:rPr lang="hr-HR" altLang="en-US" dirty="0" err="1">
                <a:solidFill>
                  <a:srgbClr val="FF0000"/>
                </a:solidFill>
              </a:rPr>
              <a:t>contract</a:t>
            </a:r>
            <a:r>
              <a:rPr lang="hr-HR" altLang="en-US" dirty="0">
                <a:solidFill>
                  <a:srgbClr val="FF0000"/>
                </a:solidFill>
              </a:rPr>
              <a:t> </a:t>
            </a:r>
            <a:r>
              <a:rPr lang="hr-HR" altLang="en-US" dirty="0" err="1">
                <a:solidFill>
                  <a:srgbClr val="FF0000"/>
                </a:solidFill>
              </a:rPr>
              <a:t>is</a:t>
            </a:r>
            <a:r>
              <a:rPr lang="hr-HR" altLang="en-US" dirty="0">
                <a:solidFill>
                  <a:srgbClr val="FF0000"/>
                </a:solidFill>
              </a:rPr>
              <a:t> </a:t>
            </a:r>
            <a:r>
              <a:rPr lang="hr-HR" altLang="en-US" dirty="0" err="1">
                <a:solidFill>
                  <a:srgbClr val="FF0000"/>
                </a:solidFill>
              </a:rPr>
              <a:t>said</a:t>
            </a:r>
            <a:r>
              <a:rPr lang="hr-HR" altLang="en-US" dirty="0">
                <a:solidFill>
                  <a:srgbClr val="FF0000"/>
                </a:solidFill>
              </a:rPr>
              <a:t> to </a:t>
            </a:r>
            <a:r>
              <a:rPr lang="hr-HR" altLang="en-US" dirty="0" err="1">
                <a:solidFill>
                  <a:srgbClr val="FF0000"/>
                </a:solidFill>
              </a:rPr>
              <a:t>be</a:t>
            </a:r>
            <a:r>
              <a:rPr lang="hr-HR" altLang="en-US" dirty="0">
                <a:solidFill>
                  <a:srgbClr val="FF0000"/>
                </a:solidFill>
              </a:rPr>
              <a:t> VOIDABLE </a:t>
            </a:r>
            <a:r>
              <a:rPr lang="hr-HR" altLang="en-US" dirty="0" err="1">
                <a:solidFill>
                  <a:srgbClr val="FF0000"/>
                </a:solidFill>
              </a:rPr>
              <a:t>and</a:t>
            </a:r>
            <a:r>
              <a:rPr lang="hr-HR" altLang="en-US" dirty="0">
                <a:solidFill>
                  <a:srgbClr val="FF0000"/>
                </a:solidFill>
              </a:rPr>
              <a:t> </a:t>
            </a:r>
            <a:r>
              <a:rPr lang="hr-HR" altLang="en-US" dirty="0" err="1">
                <a:solidFill>
                  <a:srgbClr val="FF0000"/>
                </a:solidFill>
              </a:rPr>
              <a:t>can</a:t>
            </a:r>
            <a:r>
              <a:rPr lang="hr-HR" altLang="en-US" dirty="0">
                <a:solidFill>
                  <a:srgbClr val="FF0000"/>
                </a:solidFill>
              </a:rPr>
              <a:t> </a:t>
            </a:r>
            <a:r>
              <a:rPr lang="hr-HR" altLang="en-US" dirty="0" err="1">
                <a:solidFill>
                  <a:srgbClr val="FF0000"/>
                </a:solidFill>
              </a:rPr>
              <a:t>be</a:t>
            </a:r>
            <a:r>
              <a:rPr lang="hr-HR" altLang="en-US" dirty="0">
                <a:solidFill>
                  <a:srgbClr val="FF0000"/>
                </a:solidFill>
              </a:rPr>
              <a:t> </a:t>
            </a:r>
            <a:r>
              <a:rPr lang="hr-HR" altLang="en-US" dirty="0" err="1" smtClean="0">
                <a:solidFill>
                  <a:srgbClr val="FF0000"/>
                </a:solidFill>
              </a:rPr>
              <a:t>annulled</a:t>
            </a:r>
            <a:r>
              <a:rPr lang="hr-HR" altLang="en-US" dirty="0">
                <a:solidFill>
                  <a:srgbClr val="FF0000"/>
                </a:solidFill>
              </a:rPr>
              <a:t>.</a:t>
            </a:r>
          </a:p>
          <a:p>
            <a:pPr algn="ctr">
              <a:buNone/>
            </a:pPr>
            <a:endParaRPr lang="en-US" altLang="en-US" dirty="0"/>
          </a:p>
          <a:p>
            <a:pPr algn="ctr">
              <a:buNone/>
            </a:pPr>
            <a:endParaRPr lang="en-US" altLang="en-US" dirty="0"/>
          </a:p>
          <a:p>
            <a:pPr algn="ctr">
              <a:buNone/>
            </a:pPr>
            <a:endParaRPr lang="en-US" altLang="en-US" dirty="0"/>
          </a:p>
          <a:p>
            <a:pPr>
              <a:buNone/>
            </a:pPr>
            <a:endParaRPr lang="en-US" altLang="en-US" sz="1400" dirty="0"/>
          </a:p>
          <a:p>
            <a:pPr algn="ctr">
              <a:buNone/>
            </a:pPr>
            <a:endParaRPr lang="en-US" altLang="en-US" sz="12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81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Form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a </a:t>
            </a:r>
            <a:r>
              <a:rPr lang="hr-HR" dirty="0" err="1" smtClean="0"/>
              <a:t>contract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20982"/>
            <a:ext cx="8946541" cy="4627417"/>
          </a:xfrm>
        </p:spPr>
        <p:txBody>
          <a:bodyPr>
            <a:normAutofit/>
          </a:bodyPr>
          <a:lstStyle/>
          <a:p>
            <a:pPr marL="552450" indent="-552450" algn="ctr">
              <a:lnSpc>
                <a:spcPct val="80000"/>
              </a:lnSpc>
              <a:buNone/>
            </a:pPr>
            <a:r>
              <a:rPr lang="hr-HR" altLang="en-US" sz="2800" dirty="0">
                <a:solidFill>
                  <a:srgbClr val="FF0066"/>
                </a:solidFill>
              </a:rPr>
              <a:t>CONTRACT</a:t>
            </a:r>
          </a:p>
          <a:p>
            <a:pPr marL="552450" indent="-552450" algn="ctr">
              <a:lnSpc>
                <a:spcPct val="80000"/>
              </a:lnSpc>
              <a:buNone/>
            </a:pPr>
            <a:endParaRPr lang="hr-HR" altLang="en-US" sz="2400" dirty="0" smtClean="0">
              <a:solidFill>
                <a:srgbClr val="FF0066"/>
              </a:solidFill>
            </a:endParaRPr>
          </a:p>
          <a:p>
            <a:pPr marL="552450" indent="-552450" algn="ctr">
              <a:lnSpc>
                <a:spcPct val="80000"/>
              </a:lnSpc>
              <a:buNone/>
            </a:pPr>
            <a:endParaRPr lang="hr-HR" altLang="en-US" sz="2400" dirty="0">
              <a:solidFill>
                <a:srgbClr val="FF0066"/>
              </a:solidFill>
            </a:endParaRPr>
          </a:p>
          <a:p>
            <a:pPr marL="552450" indent="-552450" algn="ctr">
              <a:lnSpc>
                <a:spcPct val="80000"/>
              </a:lnSpc>
              <a:buNone/>
            </a:pPr>
            <a:r>
              <a:rPr lang="hr-HR" altLang="en-US" sz="2400" dirty="0" smtClean="0">
                <a:solidFill>
                  <a:srgbClr val="33CC33"/>
                </a:solidFill>
              </a:rPr>
              <a:t>EXPRESS</a:t>
            </a:r>
            <a:r>
              <a:rPr lang="hr-HR" altLang="en-US" sz="2400" dirty="0" smtClean="0">
                <a:solidFill>
                  <a:srgbClr val="FF0066"/>
                </a:solidFill>
              </a:rPr>
              <a:t>                                  </a:t>
            </a:r>
            <a:r>
              <a:rPr lang="hr-HR" altLang="en-US" sz="2400" dirty="0" smtClean="0">
                <a:solidFill>
                  <a:srgbClr val="66CCFF"/>
                </a:solidFill>
              </a:rPr>
              <a:t>IMPLIED</a:t>
            </a:r>
            <a:endParaRPr lang="hr-HR" altLang="en-US" sz="2400" dirty="0">
              <a:solidFill>
                <a:srgbClr val="66CCFF"/>
              </a:solidFill>
            </a:endParaRPr>
          </a:p>
          <a:p>
            <a:pPr marL="552450" indent="-552450">
              <a:lnSpc>
                <a:spcPct val="80000"/>
              </a:lnSpc>
              <a:buNone/>
            </a:pPr>
            <a:r>
              <a:rPr lang="hr-HR" altLang="en-US" sz="1800" dirty="0">
                <a:solidFill>
                  <a:srgbClr val="FF0066"/>
                </a:solidFill>
              </a:rPr>
              <a:t>   </a:t>
            </a:r>
          </a:p>
          <a:p>
            <a:pPr marL="552450" indent="-552450" algn="ctr">
              <a:lnSpc>
                <a:spcPct val="80000"/>
              </a:lnSpc>
              <a:buNone/>
            </a:pPr>
            <a:r>
              <a:rPr lang="hr-HR" altLang="en-US" dirty="0">
                <a:solidFill>
                  <a:srgbClr val="FF0066"/>
                </a:solidFill>
              </a:rPr>
              <a:t>                            </a:t>
            </a:r>
            <a:r>
              <a:rPr lang="hr-HR" altLang="en-US" dirty="0" smtClean="0">
                <a:solidFill>
                  <a:srgbClr val="FF0066"/>
                </a:solidFill>
              </a:rPr>
              <a:t>                                     (</a:t>
            </a:r>
            <a:r>
              <a:rPr lang="hr-HR" altLang="en-US" dirty="0" smtClean="0">
                <a:solidFill>
                  <a:srgbClr val="002060"/>
                </a:solidFill>
              </a:rPr>
              <a:t>EXCHANGE OF PROMISES</a:t>
            </a:r>
            <a:r>
              <a:rPr lang="hr-HR" altLang="en-US" dirty="0" smtClean="0">
                <a:solidFill>
                  <a:srgbClr val="FF0066"/>
                </a:solidFill>
              </a:rPr>
              <a:t>)</a:t>
            </a:r>
            <a:endParaRPr lang="hr-HR" altLang="en-US" dirty="0">
              <a:solidFill>
                <a:srgbClr val="FF0066"/>
              </a:solidFill>
            </a:endParaRPr>
          </a:p>
          <a:p>
            <a:pPr marL="552450" indent="-552450" algn="ctr">
              <a:lnSpc>
                <a:spcPct val="80000"/>
              </a:lnSpc>
              <a:buNone/>
            </a:pPr>
            <a:r>
              <a:rPr lang="hr-HR" altLang="en-US" dirty="0">
                <a:solidFill>
                  <a:srgbClr val="FF0066"/>
                </a:solidFill>
              </a:rPr>
              <a:t>                                   </a:t>
            </a:r>
            <a:r>
              <a:rPr lang="hr-HR" altLang="en-US" dirty="0" smtClean="0">
                <a:solidFill>
                  <a:srgbClr val="FF0066"/>
                </a:solidFill>
              </a:rPr>
              <a:t>                      </a:t>
            </a:r>
            <a:endParaRPr lang="hr-HR" altLang="en-US" dirty="0">
              <a:solidFill>
                <a:srgbClr val="FF0066"/>
              </a:solidFill>
            </a:endParaRPr>
          </a:p>
          <a:p>
            <a:pPr marL="552450" indent="-552450">
              <a:lnSpc>
                <a:spcPct val="80000"/>
              </a:lnSpc>
              <a:buNone/>
            </a:pPr>
            <a:r>
              <a:rPr lang="hr-HR" altLang="en-US" sz="2400" dirty="0">
                <a:solidFill>
                  <a:srgbClr val="FF0066"/>
                </a:solidFill>
              </a:rPr>
              <a:t>   </a:t>
            </a:r>
          </a:p>
          <a:p>
            <a:pPr marL="552450" indent="-552450">
              <a:lnSpc>
                <a:spcPct val="80000"/>
              </a:lnSpc>
              <a:buNone/>
            </a:pPr>
            <a:r>
              <a:rPr lang="hr-HR" altLang="en-US" sz="2400" dirty="0">
                <a:solidFill>
                  <a:srgbClr val="FF0066"/>
                </a:solidFill>
              </a:rPr>
              <a:t>      </a:t>
            </a:r>
            <a:r>
              <a:rPr lang="hr-HR" altLang="en-US" sz="2400" dirty="0" smtClean="0">
                <a:solidFill>
                  <a:srgbClr val="FF0066"/>
                </a:solidFill>
              </a:rPr>
              <a:t>        </a:t>
            </a:r>
            <a:r>
              <a:rPr lang="hr-HR" altLang="en-US" sz="2400" dirty="0" err="1" smtClean="0">
                <a:solidFill>
                  <a:srgbClr val="FF0066"/>
                </a:solidFill>
              </a:rPr>
              <a:t>written</a:t>
            </a:r>
            <a:r>
              <a:rPr lang="hr-HR" altLang="en-US" sz="2400" dirty="0" smtClean="0">
                <a:solidFill>
                  <a:srgbClr val="FF0066"/>
                </a:solidFill>
              </a:rPr>
              <a:t>       </a:t>
            </a:r>
            <a:r>
              <a:rPr lang="hr-HR" altLang="en-US" sz="2400" dirty="0" err="1">
                <a:solidFill>
                  <a:srgbClr val="FF0066"/>
                </a:solidFill>
              </a:rPr>
              <a:t>oral</a:t>
            </a:r>
            <a:endParaRPr lang="hr-HR" altLang="en-US" sz="2400" dirty="0">
              <a:solidFill>
                <a:srgbClr val="FF0066"/>
              </a:solidFill>
            </a:endParaRPr>
          </a:p>
          <a:p>
            <a:pPr marL="552450" indent="-552450">
              <a:lnSpc>
                <a:spcPct val="80000"/>
              </a:lnSpc>
              <a:buNone/>
            </a:pPr>
            <a:endParaRPr lang="hr-HR" altLang="en-US" sz="1800" dirty="0">
              <a:solidFill>
                <a:srgbClr val="FF0066"/>
              </a:solidFill>
            </a:endParaRPr>
          </a:p>
          <a:p>
            <a:pPr marL="552450" indent="-552450">
              <a:lnSpc>
                <a:spcPct val="80000"/>
              </a:lnSpc>
              <a:buNone/>
            </a:pPr>
            <a:endParaRPr lang="hr-HR" altLang="en-US" sz="1800" dirty="0">
              <a:solidFill>
                <a:srgbClr val="FF0066"/>
              </a:solidFill>
            </a:endParaRPr>
          </a:p>
          <a:p>
            <a:pPr marL="552450" indent="-552450">
              <a:lnSpc>
                <a:spcPct val="80000"/>
              </a:lnSpc>
              <a:buNone/>
            </a:pPr>
            <a:endParaRPr lang="hr-HR" alt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441469" y="2036618"/>
            <a:ext cx="2053244" cy="689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760720" y="2036618"/>
            <a:ext cx="1787236" cy="689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2859578" y="3266902"/>
            <a:ext cx="332509" cy="1554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757353" y="3300153"/>
            <a:ext cx="440574" cy="1562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409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94892"/>
            <a:ext cx="9404723" cy="1000664"/>
          </a:xfrm>
        </p:spPr>
        <p:txBody>
          <a:bodyPr/>
          <a:lstStyle/>
          <a:p>
            <a:r>
              <a:rPr lang="hr-HR" sz="4400" dirty="0" err="1" smtClean="0">
                <a:solidFill>
                  <a:schemeClr val="tx1"/>
                </a:solidFill>
              </a:rPr>
              <a:t>Structure</a:t>
            </a:r>
            <a:r>
              <a:rPr lang="hr-HR" sz="4400" dirty="0" smtClean="0">
                <a:solidFill>
                  <a:schemeClr val="tx1"/>
                </a:solidFill>
              </a:rPr>
              <a:t> </a:t>
            </a:r>
            <a:r>
              <a:rPr lang="hr-HR" sz="4400" dirty="0" err="1" smtClean="0">
                <a:solidFill>
                  <a:schemeClr val="tx1"/>
                </a:solidFill>
              </a:rPr>
              <a:t>of</a:t>
            </a:r>
            <a:r>
              <a:rPr lang="hr-HR" sz="4400" dirty="0" smtClean="0">
                <a:solidFill>
                  <a:schemeClr val="tx1"/>
                </a:solidFill>
              </a:rPr>
              <a:t> a </a:t>
            </a:r>
            <a:r>
              <a:rPr lang="hr-HR" sz="4400" dirty="0" err="1" smtClean="0">
                <a:solidFill>
                  <a:schemeClr val="tx1"/>
                </a:solidFill>
              </a:rPr>
              <a:t>contract</a:t>
            </a:r>
            <a:r>
              <a:rPr lang="hr-HR" sz="4400" b="1" dirty="0" smtClean="0">
                <a:solidFill>
                  <a:schemeClr val="tx1"/>
                </a:solidFill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805" y="1009292"/>
            <a:ext cx="11706044" cy="57731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r-HR" sz="2300" b="1" dirty="0" smtClean="0">
                <a:solidFill>
                  <a:srgbClr val="00B050"/>
                </a:solidFill>
              </a:rPr>
              <a:t>EXPRESS  TERMS </a:t>
            </a:r>
            <a:r>
              <a:rPr lang="hr-HR" sz="2300" dirty="0" smtClean="0"/>
              <a:t>= _____________________________________________________________________</a:t>
            </a:r>
          </a:p>
          <a:p>
            <a:endParaRPr lang="hr-HR" sz="2300" dirty="0"/>
          </a:p>
          <a:p>
            <a:pPr marL="0" indent="0">
              <a:buNone/>
            </a:pPr>
            <a:r>
              <a:rPr lang="hr-HR" sz="23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E.g</a:t>
            </a:r>
            <a:r>
              <a:rPr lang="hr-HR" sz="23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. 1: </a:t>
            </a:r>
            <a:r>
              <a:rPr lang="hr-HR" sz="2300" dirty="0" smtClean="0"/>
              <a:t>In </a:t>
            </a:r>
            <a:r>
              <a:rPr lang="hr-HR" sz="2300" dirty="0" err="1" smtClean="0"/>
              <a:t>an</a:t>
            </a:r>
            <a:r>
              <a:rPr lang="hr-HR" sz="2300" dirty="0" smtClean="0"/>
              <a:t> </a:t>
            </a:r>
            <a:r>
              <a:rPr lang="hr-HR" sz="2300" dirty="0" err="1" smtClean="0"/>
              <a:t>employment</a:t>
            </a:r>
            <a:r>
              <a:rPr lang="hr-HR" sz="2300" dirty="0" smtClean="0"/>
              <a:t> </a:t>
            </a:r>
            <a:r>
              <a:rPr lang="hr-HR" sz="2300" dirty="0" err="1" smtClean="0"/>
              <a:t>contract</a:t>
            </a:r>
            <a:r>
              <a:rPr lang="hr-HR" sz="2300" dirty="0" smtClean="0"/>
              <a:t> – </a:t>
            </a:r>
            <a:r>
              <a:rPr lang="hr-HR" sz="2300" dirty="0" err="1" smtClean="0"/>
              <a:t>pay</a:t>
            </a:r>
            <a:r>
              <a:rPr lang="hr-HR" sz="2300" dirty="0" smtClean="0"/>
              <a:t>, </a:t>
            </a:r>
            <a:r>
              <a:rPr lang="hr-HR" sz="2300" dirty="0" err="1" smtClean="0"/>
              <a:t>work</a:t>
            </a:r>
            <a:r>
              <a:rPr lang="hr-HR" sz="2300" dirty="0" smtClean="0"/>
              <a:t> </a:t>
            </a:r>
            <a:r>
              <a:rPr lang="hr-HR" sz="2300" dirty="0" err="1" smtClean="0"/>
              <a:t>hours</a:t>
            </a:r>
            <a:r>
              <a:rPr lang="hr-HR" sz="2300" dirty="0" smtClean="0"/>
              <a:t>, </a:t>
            </a:r>
            <a:r>
              <a:rPr lang="hr-HR" sz="2300" dirty="0" err="1" smtClean="0"/>
              <a:t>holidays</a:t>
            </a:r>
            <a:r>
              <a:rPr lang="hr-HR" sz="2300" dirty="0" smtClean="0"/>
              <a:t>.</a:t>
            </a:r>
          </a:p>
          <a:p>
            <a:pPr marL="0" indent="0">
              <a:buNone/>
            </a:pPr>
            <a:r>
              <a:rPr lang="hr-HR" sz="23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E.g</a:t>
            </a:r>
            <a:r>
              <a:rPr lang="hr-HR" sz="23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. 2: </a:t>
            </a:r>
            <a:r>
              <a:rPr lang="hr-HR" sz="2300" dirty="0" smtClean="0"/>
              <a:t>In a sale </a:t>
            </a:r>
            <a:r>
              <a:rPr lang="hr-HR" sz="2300" dirty="0" err="1" smtClean="0"/>
              <a:t>of</a:t>
            </a:r>
            <a:r>
              <a:rPr lang="hr-HR" sz="2300" dirty="0" smtClean="0"/>
              <a:t> </a:t>
            </a:r>
            <a:r>
              <a:rPr lang="hr-HR" sz="2300" dirty="0" err="1" smtClean="0"/>
              <a:t>goods</a:t>
            </a:r>
            <a:r>
              <a:rPr lang="hr-HR" sz="2300" dirty="0" smtClean="0"/>
              <a:t> </a:t>
            </a:r>
            <a:r>
              <a:rPr lang="hr-HR" sz="2300" dirty="0" err="1" smtClean="0"/>
              <a:t>contract</a:t>
            </a:r>
            <a:r>
              <a:rPr lang="hr-HR" sz="2300" dirty="0" smtClean="0"/>
              <a:t> – </a:t>
            </a:r>
            <a:r>
              <a:rPr lang="hr-HR" sz="2300" dirty="0" err="1" smtClean="0"/>
              <a:t>price</a:t>
            </a:r>
            <a:r>
              <a:rPr lang="hr-HR" sz="2300" dirty="0" smtClean="0"/>
              <a:t>, </a:t>
            </a:r>
            <a:r>
              <a:rPr lang="hr-HR" sz="2300" dirty="0" err="1" smtClean="0"/>
              <a:t>type</a:t>
            </a:r>
            <a:r>
              <a:rPr lang="hr-HR" sz="2300" dirty="0" smtClean="0"/>
              <a:t> </a:t>
            </a:r>
            <a:r>
              <a:rPr lang="hr-HR" sz="2300" dirty="0" err="1" smtClean="0"/>
              <a:t>of</a:t>
            </a:r>
            <a:r>
              <a:rPr lang="hr-HR" sz="2300" dirty="0" smtClean="0"/>
              <a:t> </a:t>
            </a:r>
            <a:r>
              <a:rPr lang="hr-HR" sz="2300" dirty="0" err="1" smtClean="0"/>
              <a:t>goods</a:t>
            </a:r>
            <a:r>
              <a:rPr lang="hr-HR" sz="2300" dirty="0" smtClean="0"/>
              <a:t>, </a:t>
            </a:r>
            <a:r>
              <a:rPr lang="hr-HR" sz="2300" dirty="0" err="1" smtClean="0"/>
              <a:t>payment</a:t>
            </a:r>
            <a:r>
              <a:rPr lang="hr-HR" sz="2300" dirty="0" smtClean="0"/>
              <a:t>, </a:t>
            </a:r>
            <a:r>
              <a:rPr lang="hr-HR" sz="2300" dirty="0" err="1" smtClean="0"/>
              <a:t>quantity</a:t>
            </a:r>
            <a:r>
              <a:rPr lang="hr-HR" sz="2300" dirty="0"/>
              <a:t>.</a:t>
            </a:r>
            <a:endParaRPr lang="hr-HR" sz="2300" dirty="0" smtClean="0"/>
          </a:p>
          <a:p>
            <a:pPr marL="0" indent="0">
              <a:buNone/>
            </a:pPr>
            <a:endParaRPr lang="hr-HR" sz="2300" dirty="0"/>
          </a:p>
          <a:p>
            <a:pPr marL="0" indent="0">
              <a:buNone/>
            </a:pPr>
            <a:r>
              <a:rPr lang="hr-HR" sz="2300" b="1" dirty="0" smtClean="0">
                <a:solidFill>
                  <a:srgbClr val="FFC000"/>
                </a:solidFill>
              </a:rPr>
              <a:t>IMPLIED TERMS </a:t>
            </a:r>
            <a:r>
              <a:rPr lang="hr-HR" sz="2300" dirty="0" smtClean="0"/>
              <a:t>= ______________________________________________________________________</a:t>
            </a:r>
          </a:p>
          <a:p>
            <a:pPr marL="0" indent="0">
              <a:buNone/>
            </a:pPr>
            <a:endParaRPr lang="hr-HR" sz="2300" dirty="0" smtClean="0"/>
          </a:p>
          <a:p>
            <a:pPr>
              <a:buFontTx/>
              <a:buChar char="-"/>
            </a:pPr>
            <a:endParaRPr lang="hr-HR" sz="2300" dirty="0" smtClean="0"/>
          </a:p>
          <a:p>
            <a:pPr marL="0" indent="0">
              <a:buNone/>
            </a:pPr>
            <a:r>
              <a:rPr lang="hr-HR" sz="23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E.g</a:t>
            </a:r>
            <a:r>
              <a:rPr lang="hr-HR" sz="23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. 1: </a:t>
            </a:r>
            <a:r>
              <a:rPr lang="hr-HR" sz="2300" dirty="0" smtClean="0"/>
              <a:t>In a </a:t>
            </a:r>
            <a:r>
              <a:rPr lang="hr-HR" sz="2300" dirty="0" err="1" smtClean="0"/>
              <a:t>contract</a:t>
            </a:r>
            <a:r>
              <a:rPr lang="hr-HR" sz="2300" dirty="0" smtClean="0"/>
              <a:t> for </a:t>
            </a:r>
            <a:r>
              <a:rPr lang="hr-HR" sz="2300" dirty="0" err="1" smtClean="0"/>
              <a:t>the</a:t>
            </a:r>
            <a:r>
              <a:rPr lang="hr-HR" sz="2300" dirty="0" smtClean="0"/>
              <a:t> sale </a:t>
            </a:r>
            <a:r>
              <a:rPr lang="hr-HR" sz="2300" dirty="0" err="1" smtClean="0"/>
              <a:t>of</a:t>
            </a:r>
            <a:r>
              <a:rPr lang="hr-HR" sz="2300" dirty="0" smtClean="0"/>
              <a:t> </a:t>
            </a:r>
            <a:r>
              <a:rPr lang="hr-HR" sz="2300" dirty="0" err="1" smtClean="0"/>
              <a:t>goods</a:t>
            </a:r>
            <a:r>
              <a:rPr lang="hr-HR" sz="2300" dirty="0"/>
              <a:t> </a:t>
            </a:r>
            <a:r>
              <a:rPr lang="hr-HR" sz="2300" dirty="0" smtClean="0"/>
              <a:t>- </a:t>
            </a:r>
            <a:r>
              <a:rPr lang="hr-HR" sz="2300" dirty="0" err="1" smtClean="0"/>
              <a:t>that</a:t>
            </a:r>
            <a:r>
              <a:rPr lang="hr-HR" sz="2300" dirty="0" smtClean="0"/>
              <a:t> </a:t>
            </a:r>
            <a:r>
              <a:rPr lang="hr-HR" sz="2300" dirty="0" err="1" smtClean="0"/>
              <a:t>the</a:t>
            </a:r>
            <a:r>
              <a:rPr lang="hr-HR" sz="2300" dirty="0" smtClean="0"/>
              <a:t> </a:t>
            </a:r>
            <a:r>
              <a:rPr lang="hr-HR" sz="2300" dirty="0" err="1" smtClean="0"/>
              <a:t>goods</a:t>
            </a:r>
            <a:r>
              <a:rPr lang="hr-HR" sz="2300" dirty="0" smtClean="0"/>
              <a:t> </a:t>
            </a:r>
            <a:r>
              <a:rPr lang="hr-HR" sz="2300" dirty="0" err="1" smtClean="0"/>
              <a:t>will</a:t>
            </a:r>
            <a:r>
              <a:rPr lang="hr-HR" sz="2300" dirty="0" smtClean="0"/>
              <a:t> </a:t>
            </a:r>
            <a:r>
              <a:rPr lang="hr-HR" sz="2300" dirty="0" err="1" smtClean="0"/>
              <a:t>be</a:t>
            </a:r>
            <a:r>
              <a:rPr lang="hr-HR" sz="2300" dirty="0" smtClean="0"/>
              <a:t> </a:t>
            </a:r>
            <a:r>
              <a:rPr lang="hr-HR" sz="2300" dirty="0" err="1" smtClean="0"/>
              <a:t>of</a:t>
            </a:r>
            <a:r>
              <a:rPr lang="hr-HR" sz="2300" dirty="0" smtClean="0"/>
              <a:t> a </a:t>
            </a:r>
            <a:r>
              <a:rPr lang="hr-HR" sz="2300" dirty="0" err="1" smtClean="0"/>
              <a:t>certain</a:t>
            </a:r>
            <a:r>
              <a:rPr lang="hr-HR" sz="2300" dirty="0" smtClean="0"/>
              <a:t> </a:t>
            </a:r>
            <a:r>
              <a:rPr lang="hr-HR" sz="2300" dirty="0" err="1" smtClean="0"/>
              <a:t>quality</a:t>
            </a:r>
            <a:r>
              <a:rPr lang="hr-HR" sz="2300" dirty="0" smtClean="0"/>
              <a:t> </a:t>
            </a:r>
            <a:r>
              <a:rPr lang="hr-HR" sz="2300" dirty="0" err="1" smtClean="0"/>
              <a:t>and</a:t>
            </a:r>
            <a:r>
              <a:rPr lang="hr-HR" sz="2300" dirty="0" smtClean="0"/>
              <a:t>, </a:t>
            </a:r>
            <a:r>
              <a:rPr lang="hr-HR" sz="2300" dirty="0" err="1" smtClean="0"/>
              <a:t>if</a:t>
            </a:r>
            <a:r>
              <a:rPr lang="hr-HR" sz="2300" dirty="0" smtClean="0"/>
              <a:t> </a:t>
            </a:r>
            <a:r>
              <a:rPr lang="hr-HR" sz="2300" dirty="0" err="1" smtClean="0"/>
              <a:t>sold</a:t>
            </a:r>
            <a:r>
              <a:rPr lang="hr-HR" sz="2300" dirty="0" smtClean="0"/>
              <a:t> for a </a:t>
            </a:r>
            <a:r>
              <a:rPr lang="hr-HR" sz="2300" dirty="0" err="1" smtClean="0"/>
              <a:t>particular</a:t>
            </a:r>
            <a:r>
              <a:rPr lang="hr-HR" sz="2300" dirty="0" smtClean="0"/>
              <a:t> </a:t>
            </a:r>
            <a:r>
              <a:rPr lang="hr-HR" sz="2300" dirty="0" err="1" smtClean="0"/>
              <a:t>purpose</a:t>
            </a:r>
            <a:r>
              <a:rPr lang="hr-HR" sz="2300" dirty="0" smtClean="0"/>
              <a:t>, </a:t>
            </a:r>
            <a:r>
              <a:rPr lang="hr-HR" sz="2300" dirty="0" err="1" smtClean="0"/>
              <a:t>will</a:t>
            </a:r>
            <a:r>
              <a:rPr lang="hr-HR" sz="2300" dirty="0" smtClean="0"/>
              <a:t> </a:t>
            </a:r>
            <a:r>
              <a:rPr lang="hr-HR" sz="2300" dirty="0" err="1" smtClean="0"/>
              <a:t>be</a:t>
            </a:r>
            <a:r>
              <a:rPr lang="hr-HR" sz="2300" dirty="0" smtClean="0"/>
              <a:t> fit </a:t>
            </a:r>
            <a:r>
              <a:rPr lang="hr-HR" sz="2300" dirty="0" err="1" smtClean="0"/>
              <a:t>fot</a:t>
            </a:r>
            <a:r>
              <a:rPr lang="hr-HR" sz="2300" dirty="0" smtClean="0"/>
              <a:t> </a:t>
            </a:r>
            <a:r>
              <a:rPr lang="hr-HR" sz="2300" dirty="0" err="1" smtClean="0"/>
              <a:t>that</a:t>
            </a:r>
            <a:r>
              <a:rPr lang="hr-HR" sz="2300" dirty="0" smtClean="0"/>
              <a:t> </a:t>
            </a:r>
            <a:r>
              <a:rPr lang="hr-HR" sz="2300" dirty="0" err="1" smtClean="0"/>
              <a:t>purpose</a:t>
            </a:r>
            <a:r>
              <a:rPr lang="hr-HR" sz="2300" dirty="0" smtClean="0"/>
              <a:t>. </a:t>
            </a:r>
          </a:p>
          <a:p>
            <a:pPr marL="0" indent="0">
              <a:buNone/>
            </a:pPr>
            <a:r>
              <a:rPr lang="hr-HR" sz="2300" dirty="0" err="1"/>
              <a:t>Such</a:t>
            </a:r>
            <a:r>
              <a:rPr lang="hr-HR" sz="2300" dirty="0"/>
              <a:t> </a:t>
            </a:r>
            <a:r>
              <a:rPr lang="hr-HR" sz="2300" dirty="0" err="1"/>
              <a:t>terms</a:t>
            </a:r>
            <a:r>
              <a:rPr lang="hr-HR" sz="2300" dirty="0"/>
              <a:t> </a:t>
            </a:r>
            <a:r>
              <a:rPr lang="hr-HR" sz="2300" dirty="0" err="1"/>
              <a:t>have</a:t>
            </a:r>
            <a:r>
              <a:rPr lang="hr-HR" sz="2300" dirty="0"/>
              <a:t> </a:t>
            </a:r>
            <a:r>
              <a:rPr lang="hr-HR" sz="2300" dirty="0" err="1"/>
              <a:t>been</a:t>
            </a:r>
            <a:r>
              <a:rPr lang="hr-HR" sz="2300" dirty="0"/>
              <a:t> put </a:t>
            </a:r>
            <a:r>
              <a:rPr lang="hr-HR" sz="2300" dirty="0" err="1"/>
              <a:t>into</a:t>
            </a:r>
            <a:r>
              <a:rPr lang="hr-HR" sz="2300" dirty="0"/>
              <a:t> </a:t>
            </a:r>
            <a:r>
              <a:rPr lang="hr-HR" sz="2300" dirty="0" err="1"/>
              <a:t>satutory</a:t>
            </a:r>
            <a:r>
              <a:rPr lang="hr-HR" sz="2300" dirty="0"/>
              <a:t> </a:t>
            </a:r>
            <a:r>
              <a:rPr lang="hr-HR" sz="2300" dirty="0" err="1"/>
              <a:t>form</a:t>
            </a:r>
            <a:r>
              <a:rPr lang="hr-HR" sz="2300" dirty="0"/>
              <a:t> (</a:t>
            </a:r>
            <a:r>
              <a:rPr lang="hr-HR" sz="2300" dirty="0" err="1"/>
              <a:t>eg</a:t>
            </a:r>
            <a:r>
              <a:rPr lang="hr-HR" sz="2300" dirty="0"/>
              <a:t>. </a:t>
            </a:r>
            <a:r>
              <a:rPr lang="hr-HR" sz="2300" dirty="0" err="1"/>
              <a:t>Ss</a:t>
            </a:r>
            <a:r>
              <a:rPr lang="hr-HR" sz="2300" dirty="0"/>
              <a:t> 12 to 15 </a:t>
            </a:r>
            <a:r>
              <a:rPr lang="hr-HR" sz="2300" dirty="0" err="1"/>
              <a:t>of</a:t>
            </a:r>
            <a:r>
              <a:rPr lang="hr-HR" sz="2300" dirty="0"/>
              <a:t> </a:t>
            </a:r>
            <a:r>
              <a:rPr lang="hr-HR" sz="2300" dirty="0" err="1"/>
              <a:t>the</a:t>
            </a:r>
            <a:r>
              <a:rPr lang="hr-HR" sz="2300" dirty="0"/>
              <a:t> Sale </a:t>
            </a:r>
            <a:r>
              <a:rPr lang="hr-HR" sz="2300" dirty="0" err="1"/>
              <a:t>of</a:t>
            </a:r>
            <a:r>
              <a:rPr lang="hr-HR" sz="2300" dirty="0"/>
              <a:t> </a:t>
            </a:r>
            <a:r>
              <a:rPr lang="hr-HR" sz="2300" dirty="0" err="1"/>
              <a:t>Gods</a:t>
            </a:r>
            <a:r>
              <a:rPr lang="hr-HR" sz="2300" dirty="0"/>
              <a:t> </a:t>
            </a:r>
            <a:r>
              <a:rPr lang="hr-HR" sz="2300" dirty="0" err="1"/>
              <a:t>Act</a:t>
            </a:r>
            <a:r>
              <a:rPr lang="hr-HR" sz="2300" dirty="0"/>
              <a:t> 1979).</a:t>
            </a:r>
          </a:p>
          <a:p>
            <a:r>
              <a:rPr lang="en-US" sz="2300" dirty="0" smtClean="0"/>
              <a:t>Section </a:t>
            </a:r>
            <a:r>
              <a:rPr lang="en-US" sz="2300" dirty="0"/>
              <a:t>12: the person selling the goods has to have the legal right to sell them.</a:t>
            </a:r>
          </a:p>
          <a:p>
            <a:r>
              <a:rPr lang="en-US" sz="2300" dirty="0"/>
              <a:t>Section 13: if you’re selling goods by description, e.g. from a catalogue or newspaper advert, then the actual goods have to correspond to that description</a:t>
            </a:r>
            <a:r>
              <a:rPr lang="en-US" sz="2300" dirty="0" smtClean="0"/>
              <a:t>.</a:t>
            </a:r>
            <a:endParaRPr lang="hr-HR" sz="2300" dirty="0" smtClean="0"/>
          </a:p>
          <a:p>
            <a:pPr marL="0" indent="0">
              <a:buNone/>
            </a:pPr>
            <a:endParaRPr lang="en-US" sz="2300" dirty="0"/>
          </a:p>
          <a:p>
            <a:pPr marL="0" indent="0">
              <a:buNone/>
            </a:pPr>
            <a:r>
              <a:rPr lang="hr-HR" sz="23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E.g</a:t>
            </a:r>
            <a:r>
              <a:rPr lang="hr-HR" sz="23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. 2: </a:t>
            </a:r>
            <a:r>
              <a:rPr lang="hr-HR" sz="2300" dirty="0" err="1" smtClean="0"/>
              <a:t>Contracts</a:t>
            </a:r>
            <a:r>
              <a:rPr lang="hr-HR" sz="2300" dirty="0" smtClean="0"/>
              <a:t> for </a:t>
            </a:r>
            <a:r>
              <a:rPr lang="hr-HR" sz="2300" dirty="0" err="1" smtClean="0"/>
              <a:t>professional</a:t>
            </a:r>
            <a:r>
              <a:rPr lang="hr-HR" sz="2300" dirty="0" smtClean="0"/>
              <a:t> </a:t>
            </a:r>
            <a:r>
              <a:rPr lang="hr-HR" sz="2300" dirty="0" err="1" smtClean="0"/>
              <a:t>services</a:t>
            </a:r>
            <a:r>
              <a:rPr lang="hr-HR" sz="2300" dirty="0" smtClean="0"/>
              <a:t> - </a:t>
            </a:r>
            <a:r>
              <a:rPr lang="hr-HR" sz="2300" dirty="0" err="1" smtClean="0"/>
              <a:t>the</a:t>
            </a:r>
            <a:r>
              <a:rPr lang="hr-HR" sz="2300" dirty="0" smtClean="0"/>
              <a:t> </a:t>
            </a:r>
            <a:r>
              <a:rPr lang="hr-HR" sz="2300" dirty="0" err="1" smtClean="0"/>
              <a:t>professional</a:t>
            </a:r>
            <a:r>
              <a:rPr lang="hr-HR" sz="2300" dirty="0" smtClean="0"/>
              <a:t> must </a:t>
            </a:r>
            <a:r>
              <a:rPr lang="hr-HR" sz="2300" dirty="0" err="1" smtClean="0"/>
              <a:t>act</a:t>
            </a:r>
            <a:r>
              <a:rPr lang="hr-HR" sz="2300" dirty="0" smtClean="0"/>
              <a:t> </a:t>
            </a:r>
            <a:r>
              <a:rPr lang="hr-HR" sz="2300" dirty="0" err="1" smtClean="0"/>
              <a:t>with</a:t>
            </a:r>
            <a:r>
              <a:rPr lang="hr-HR" sz="2300" dirty="0" smtClean="0"/>
              <a:t> </a:t>
            </a:r>
            <a:r>
              <a:rPr lang="hr-HR" sz="2300" dirty="0" err="1" smtClean="0"/>
              <a:t>reasonable</a:t>
            </a:r>
            <a:r>
              <a:rPr lang="hr-HR" sz="2300" dirty="0" smtClean="0"/>
              <a:t> </a:t>
            </a:r>
            <a:r>
              <a:rPr lang="hr-HR" sz="2300" dirty="0" err="1" smtClean="0"/>
              <a:t>standards</a:t>
            </a:r>
            <a:r>
              <a:rPr lang="hr-HR" sz="2300" dirty="0" smtClean="0"/>
              <a:t> </a:t>
            </a:r>
            <a:r>
              <a:rPr lang="hr-HR" sz="2300" dirty="0" err="1" smtClean="0"/>
              <a:t>of</a:t>
            </a:r>
            <a:r>
              <a:rPr lang="hr-HR" sz="2300" dirty="0" smtClean="0"/>
              <a:t> </a:t>
            </a:r>
            <a:r>
              <a:rPr lang="hr-HR" sz="2300" dirty="0" err="1" smtClean="0"/>
              <a:t>competence</a:t>
            </a:r>
            <a:r>
              <a:rPr lang="hr-HR" sz="2300" dirty="0" smtClean="0"/>
              <a:t> – a </a:t>
            </a:r>
            <a:r>
              <a:rPr lang="hr-HR" sz="2300" dirty="0" err="1" smtClean="0"/>
              <a:t>lawyer</a:t>
            </a:r>
            <a:r>
              <a:rPr lang="hr-HR" sz="2300" dirty="0" smtClean="0"/>
              <a:t> must </a:t>
            </a:r>
            <a:r>
              <a:rPr lang="hr-HR" sz="2300" dirty="0" err="1" smtClean="0"/>
              <a:t>act</a:t>
            </a:r>
            <a:r>
              <a:rPr lang="hr-HR" sz="2300" dirty="0" smtClean="0"/>
              <a:t> </a:t>
            </a:r>
            <a:r>
              <a:rPr lang="hr-HR" sz="2300" dirty="0" err="1" smtClean="0"/>
              <a:t>in</a:t>
            </a:r>
            <a:r>
              <a:rPr lang="hr-HR" sz="2300" dirty="0" smtClean="0"/>
              <a:t> </a:t>
            </a:r>
            <a:r>
              <a:rPr lang="hr-HR" sz="2300" dirty="0" err="1" smtClean="0"/>
              <a:t>his</a:t>
            </a:r>
            <a:r>
              <a:rPr lang="hr-HR" sz="2300" dirty="0" smtClean="0"/>
              <a:t> </a:t>
            </a:r>
            <a:r>
              <a:rPr lang="hr-HR" sz="2300" dirty="0" err="1" smtClean="0"/>
              <a:t>client’s</a:t>
            </a:r>
            <a:r>
              <a:rPr lang="hr-HR" sz="2300" dirty="0" smtClean="0"/>
              <a:t> </a:t>
            </a:r>
            <a:r>
              <a:rPr lang="hr-HR" sz="2300" dirty="0" err="1" smtClean="0"/>
              <a:t>best</a:t>
            </a:r>
            <a:r>
              <a:rPr lang="hr-HR" sz="2300" dirty="0" smtClean="0"/>
              <a:t> </a:t>
            </a:r>
            <a:r>
              <a:rPr lang="hr-HR" sz="2300" dirty="0" err="1" smtClean="0"/>
              <a:t>interests</a:t>
            </a:r>
            <a:r>
              <a:rPr lang="hr-HR" sz="2300" dirty="0" smtClean="0"/>
              <a:t>; a </a:t>
            </a:r>
            <a:r>
              <a:rPr lang="hr-HR" sz="2300" dirty="0" err="1" smtClean="0"/>
              <a:t>doctor</a:t>
            </a:r>
            <a:r>
              <a:rPr lang="hr-HR" sz="2300" dirty="0" smtClean="0"/>
              <a:t> </a:t>
            </a:r>
            <a:r>
              <a:rPr lang="hr-HR" sz="2300" dirty="0" err="1" smtClean="0"/>
              <a:t>has</a:t>
            </a:r>
            <a:r>
              <a:rPr lang="hr-HR" sz="2300" dirty="0" smtClean="0"/>
              <a:t> a </a:t>
            </a:r>
            <a:r>
              <a:rPr lang="hr-HR" sz="2300" dirty="0" err="1" smtClean="0"/>
              <a:t>duty</a:t>
            </a:r>
            <a:r>
              <a:rPr lang="hr-HR" sz="2300" dirty="0" smtClean="0"/>
              <a:t> </a:t>
            </a:r>
            <a:r>
              <a:rPr lang="hr-HR" sz="2300" dirty="0" err="1" smtClean="0"/>
              <a:t>of</a:t>
            </a:r>
            <a:r>
              <a:rPr lang="hr-HR" sz="2300" dirty="0" smtClean="0"/>
              <a:t> </a:t>
            </a:r>
            <a:r>
              <a:rPr lang="hr-HR" sz="2300" dirty="0" err="1" smtClean="0"/>
              <a:t>confidentiality</a:t>
            </a:r>
            <a:r>
              <a:rPr lang="hr-HR" sz="2300" dirty="0" smtClean="0"/>
              <a:t> to </a:t>
            </a:r>
            <a:r>
              <a:rPr lang="hr-HR" sz="2300" dirty="0" err="1" smtClean="0"/>
              <a:t>his</a:t>
            </a:r>
            <a:r>
              <a:rPr lang="hr-HR" sz="2300" dirty="0" smtClean="0"/>
              <a:t> </a:t>
            </a:r>
            <a:r>
              <a:rPr lang="hr-HR" sz="2300" dirty="0" err="1" smtClean="0"/>
              <a:t>patients</a:t>
            </a:r>
            <a:r>
              <a:rPr lang="hr-HR" sz="2300" dirty="0" smtClean="0"/>
              <a:t>.</a:t>
            </a:r>
          </a:p>
          <a:p>
            <a:pPr marL="0" indent="0">
              <a:buNone/>
            </a:pPr>
            <a:r>
              <a:rPr lang="hr-HR" sz="23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E.g</a:t>
            </a:r>
            <a:r>
              <a:rPr lang="hr-HR" sz="23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. 3: </a:t>
            </a:r>
            <a:r>
              <a:rPr lang="hr-HR" sz="2300" dirty="0" smtClean="0"/>
              <a:t>In </a:t>
            </a:r>
            <a:r>
              <a:rPr lang="hr-HR" sz="2300" dirty="0" err="1" smtClean="0"/>
              <a:t>an</a:t>
            </a:r>
            <a:r>
              <a:rPr lang="hr-HR" sz="2300" dirty="0" smtClean="0"/>
              <a:t> </a:t>
            </a:r>
            <a:r>
              <a:rPr lang="hr-HR" sz="2300" dirty="0" err="1" smtClean="0"/>
              <a:t>employment</a:t>
            </a:r>
            <a:r>
              <a:rPr lang="hr-HR" sz="2300" dirty="0" smtClean="0"/>
              <a:t> </a:t>
            </a:r>
            <a:r>
              <a:rPr lang="hr-HR" sz="2300" dirty="0" err="1" smtClean="0"/>
              <a:t>contract</a:t>
            </a:r>
            <a:r>
              <a:rPr lang="hr-HR" sz="2300" dirty="0" smtClean="0"/>
              <a:t> – </a:t>
            </a:r>
            <a:r>
              <a:rPr lang="hr-HR" sz="2300" dirty="0" err="1" smtClean="0"/>
              <a:t>equal</a:t>
            </a:r>
            <a:r>
              <a:rPr lang="hr-HR" sz="2300" dirty="0" smtClean="0"/>
              <a:t> </a:t>
            </a:r>
            <a:r>
              <a:rPr lang="hr-HR" sz="2300" dirty="0" err="1" smtClean="0"/>
              <a:t>pay</a:t>
            </a:r>
            <a:r>
              <a:rPr lang="hr-HR" sz="2300" dirty="0" smtClean="0"/>
              <a:t>, a </a:t>
            </a:r>
            <a:r>
              <a:rPr lang="hr-HR" sz="2300" dirty="0" err="1" smtClean="0"/>
              <a:t>duty</a:t>
            </a:r>
            <a:r>
              <a:rPr lang="hr-HR" sz="2300" dirty="0" smtClean="0"/>
              <a:t> </a:t>
            </a:r>
            <a:r>
              <a:rPr lang="hr-HR" sz="2300" dirty="0" err="1" smtClean="0"/>
              <a:t>of</a:t>
            </a:r>
            <a:r>
              <a:rPr lang="hr-HR" sz="2300" dirty="0" smtClean="0"/>
              <a:t> care, </a:t>
            </a:r>
            <a:r>
              <a:rPr lang="hr-HR" sz="2300" dirty="0" err="1" smtClean="0"/>
              <a:t>the</a:t>
            </a:r>
            <a:r>
              <a:rPr lang="hr-HR" sz="2300" dirty="0" smtClean="0"/>
              <a:t> </a:t>
            </a:r>
            <a:r>
              <a:rPr lang="hr-HR" sz="2300" dirty="0" err="1" smtClean="0"/>
              <a:t>duty</a:t>
            </a:r>
            <a:r>
              <a:rPr lang="hr-HR" sz="2300" dirty="0" smtClean="0"/>
              <a:t> </a:t>
            </a:r>
            <a:r>
              <a:rPr lang="hr-HR" sz="2300" dirty="0" err="1" smtClean="0"/>
              <a:t>of</a:t>
            </a:r>
            <a:r>
              <a:rPr lang="hr-HR" sz="2300" dirty="0" smtClean="0"/>
              <a:t> </a:t>
            </a:r>
            <a:r>
              <a:rPr lang="hr-HR" sz="2300" dirty="0" err="1" smtClean="0"/>
              <a:t>mutual</a:t>
            </a:r>
            <a:r>
              <a:rPr lang="hr-HR" sz="2300" dirty="0" smtClean="0"/>
              <a:t> trust </a:t>
            </a:r>
            <a:r>
              <a:rPr lang="hr-HR" sz="2300" dirty="0" err="1" smtClean="0"/>
              <a:t>and</a:t>
            </a:r>
            <a:r>
              <a:rPr lang="hr-HR" sz="2300" dirty="0" smtClean="0"/>
              <a:t> </a:t>
            </a:r>
            <a:r>
              <a:rPr lang="hr-HR" sz="2300" dirty="0" err="1" smtClean="0"/>
              <a:t>confidence</a:t>
            </a:r>
            <a:r>
              <a:rPr lang="hr-HR" sz="2300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85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400" dirty="0" err="1" smtClean="0"/>
              <a:t>Structure</a:t>
            </a:r>
            <a:r>
              <a:rPr lang="hr-HR" sz="4400" dirty="0" smtClean="0"/>
              <a:t> </a:t>
            </a:r>
            <a:r>
              <a:rPr lang="hr-HR" sz="4400" dirty="0" err="1" smtClean="0"/>
              <a:t>of</a:t>
            </a:r>
            <a:r>
              <a:rPr lang="hr-HR" sz="4400" dirty="0" smtClean="0"/>
              <a:t> a </a:t>
            </a:r>
            <a:r>
              <a:rPr lang="hr-HR" sz="4400" dirty="0" err="1" smtClean="0"/>
              <a:t>contract</a:t>
            </a:r>
            <a:r>
              <a:rPr lang="hr-HR" sz="4400" dirty="0" smtClean="0"/>
              <a:t> 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632813" cy="46102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r-HR" sz="2400" b="1" dirty="0" smtClean="0">
                <a:solidFill>
                  <a:srgbClr val="FFC000"/>
                </a:solidFill>
              </a:rPr>
              <a:t>CONDITIONS</a:t>
            </a:r>
            <a:r>
              <a:rPr lang="hr-HR" sz="2400" dirty="0" smtClean="0"/>
              <a:t> = ____________________________________________________________</a:t>
            </a:r>
          </a:p>
          <a:p>
            <a:pPr marL="0" indent="0">
              <a:buNone/>
            </a:pPr>
            <a:r>
              <a:rPr lang="hr-HR" sz="2400" dirty="0" smtClean="0"/>
              <a:t>Ex. Sales </a:t>
            </a:r>
            <a:r>
              <a:rPr lang="hr-HR" sz="2400" dirty="0" err="1" smtClean="0"/>
              <a:t>contract</a:t>
            </a:r>
            <a:r>
              <a:rPr lang="hr-HR" sz="2400" dirty="0" smtClean="0"/>
              <a:t> – </a:t>
            </a:r>
            <a:r>
              <a:rPr lang="hr-HR" sz="2400" dirty="0" err="1" smtClean="0"/>
              <a:t>term</a:t>
            </a:r>
            <a:r>
              <a:rPr lang="hr-HR" sz="2400" dirty="0" smtClean="0"/>
              <a:t> </a:t>
            </a:r>
            <a:r>
              <a:rPr lang="hr-HR" sz="2400" dirty="0" err="1" smtClean="0"/>
              <a:t>that</a:t>
            </a:r>
            <a:r>
              <a:rPr lang="hr-HR" sz="2400" dirty="0" smtClean="0"/>
              <a:t> </a:t>
            </a:r>
            <a:r>
              <a:rPr lang="hr-HR" sz="2400" dirty="0" err="1" smtClean="0"/>
              <a:t>entitles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buyer</a:t>
            </a:r>
            <a:r>
              <a:rPr lang="hr-HR" sz="2400" dirty="0" smtClean="0"/>
              <a:t> to </a:t>
            </a:r>
            <a:r>
              <a:rPr lang="hr-HR" sz="2400" dirty="0" err="1" smtClean="0"/>
              <a:t>vacant</a:t>
            </a:r>
            <a:r>
              <a:rPr lang="hr-HR" sz="2400" dirty="0" smtClean="0"/>
              <a:t> </a:t>
            </a:r>
            <a:r>
              <a:rPr lang="hr-HR" sz="2400" dirty="0" err="1" smtClean="0"/>
              <a:t>possession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property</a:t>
            </a:r>
            <a:r>
              <a:rPr lang="hr-HR" sz="2400" dirty="0" smtClean="0"/>
              <a:t> (</a:t>
            </a:r>
            <a:r>
              <a:rPr lang="hr-HR" sz="2400" dirty="0" err="1" smtClean="0"/>
              <a:t>in</a:t>
            </a:r>
            <a:r>
              <a:rPr lang="hr-HR" sz="2400" dirty="0" smtClean="0"/>
              <a:t> a </a:t>
            </a:r>
            <a:r>
              <a:rPr lang="hr-HR" sz="2400" dirty="0" err="1" smtClean="0"/>
              <a:t>state</a:t>
            </a:r>
            <a:r>
              <a:rPr lang="hr-HR" sz="2400" dirty="0" smtClean="0"/>
              <a:t> fit to </a:t>
            </a:r>
            <a:r>
              <a:rPr lang="hr-HR" sz="2400" dirty="0" err="1" smtClean="0"/>
              <a:t>be</a:t>
            </a:r>
            <a:r>
              <a:rPr lang="hr-HR" sz="2400" dirty="0" smtClean="0"/>
              <a:t> </a:t>
            </a:r>
            <a:r>
              <a:rPr lang="hr-HR" sz="2400" dirty="0" err="1" smtClean="0"/>
              <a:t>occupied</a:t>
            </a:r>
            <a:r>
              <a:rPr lang="hr-HR" sz="2400" smtClean="0"/>
              <a:t>).</a:t>
            </a:r>
            <a:endParaRPr lang="hr-HR" sz="2400" dirty="0"/>
          </a:p>
          <a:p>
            <a:pPr marL="0" indent="0">
              <a:buNone/>
            </a:pPr>
            <a:endParaRPr lang="hr-HR" sz="24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hr-HR" sz="2400" b="1" dirty="0" smtClean="0">
                <a:solidFill>
                  <a:srgbClr val="00B050"/>
                </a:solidFill>
              </a:rPr>
              <a:t>WARRANTIES</a:t>
            </a:r>
            <a:r>
              <a:rPr lang="hr-HR" sz="2400" dirty="0" smtClean="0"/>
              <a:t> = ____________________________________________________________</a:t>
            </a:r>
            <a:endParaRPr lang="hr-HR" sz="2400" dirty="0"/>
          </a:p>
          <a:p>
            <a:pPr marL="0" indent="0">
              <a:buNone/>
            </a:pPr>
            <a:r>
              <a:rPr lang="hr-HR" sz="1900" dirty="0" smtClean="0"/>
              <a:t>Ex. 1: </a:t>
            </a:r>
            <a:r>
              <a:rPr lang="hr-HR" sz="1900" dirty="0" err="1" smtClean="0"/>
              <a:t>The</a:t>
            </a:r>
            <a:r>
              <a:rPr lang="hr-HR" sz="1900" dirty="0" smtClean="0"/>
              <a:t> </a:t>
            </a:r>
            <a:r>
              <a:rPr lang="hr-HR" sz="1900" dirty="0" err="1" smtClean="0"/>
              <a:t>warranty</a:t>
            </a:r>
            <a:r>
              <a:rPr lang="hr-HR" sz="1900" dirty="0" smtClean="0"/>
              <a:t> as to </a:t>
            </a:r>
            <a:r>
              <a:rPr lang="hr-HR" sz="1900" dirty="0" err="1" smtClean="0"/>
              <a:t>quality</a:t>
            </a:r>
            <a:r>
              <a:rPr lang="hr-HR" sz="1900" dirty="0" smtClean="0"/>
              <a:t> </a:t>
            </a:r>
            <a:r>
              <a:rPr lang="hr-HR" sz="1900" dirty="0" err="1" smtClean="0"/>
              <a:t>and</a:t>
            </a:r>
            <a:r>
              <a:rPr lang="hr-HR" sz="1900" dirty="0" smtClean="0"/>
              <a:t> fitness.</a:t>
            </a:r>
          </a:p>
          <a:p>
            <a:pPr marL="0" indent="0">
              <a:buNone/>
            </a:pPr>
            <a:r>
              <a:rPr lang="hr-HR" sz="1900" dirty="0" smtClean="0"/>
              <a:t>Ex. 2: </a:t>
            </a:r>
            <a:r>
              <a:rPr lang="hr-HR" sz="1900" dirty="0" err="1" smtClean="0"/>
              <a:t>The</a:t>
            </a:r>
            <a:r>
              <a:rPr lang="hr-HR" sz="1900" dirty="0" smtClean="0"/>
              <a:t> </a:t>
            </a:r>
            <a:r>
              <a:rPr lang="hr-HR" sz="1900" dirty="0" err="1" smtClean="0"/>
              <a:t>warranty</a:t>
            </a:r>
            <a:r>
              <a:rPr lang="hr-HR" sz="1900" dirty="0" smtClean="0"/>
              <a:t> </a:t>
            </a:r>
            <a:r>
              <a:rPr lang="hr-HR" sz="1900" dirty="0" err="1" smtClean="0"/>
              <a:t>that</a:t>
            </a:r>
            <a:r>
              <a:rPr lang="hr-HR" sz="1900" dirty="0" smtClean="0"/>
              <a:t> </a:t>
            </a:r>
            <a:r>
              <a:rPr lang="hr-HR" sz="1900" dirty="0" err="1" smtClean="0"/>
              <a:t>the</a:t>
            </a:r>
            <a:r>
              <a:rPr lang="hr-HR" sz="1900" dirty="0" smtClean="0"/>
              <a:t> </a:t>
            </a:r>
            <a:r>
              <a:rPr lang="hr-HR" sz="1900" dirty="0" err="1" smtClean="0"/>
              <a:t>goods</a:t>
            </a:r>
            <a:r>
              <a:rPr lang="hr-HR" sz="1900" dirty="0" smtClean="0"/>
              <a:t> are free </a:t>
            </a:r>
            <a:r>
              <a:rPr lang="hr-HR" sz="1900" dirty="0" err="1" smtClean="0"/>
              <a:t>of</a:t>
            </a:r>
            <a:r>
              <a:rPr lang="hr-HR" sz="1900" dirty="0" smtClean="0"/>
              <a:t> </a:t>
            </a:r>
            <a:r>
              <a:rPr lang="hr-HR" sz="1900" dirty="0" err="1" smtClean="0"/>
              <a:t>any</a:t>
            </a:r>
            <a:r>
              <a:rPr lang="hr-HR" sz="1900" dirty="0" smtClean="0"/>
              <a:t> </a:t>
            </a:r>
            <a:r>
              <a:rPr lang="hr-HR" sz="1900" dirty="0" err="1" smtClean="0"/>
              <a:t>charge</a:t>
            </a:r>
            <a:r>
              <a:rPr lang="hr-HR" sz="1900" dirty="0" smtClean="0"/>
              <a:t>. </a:t>
            </a:r>
          </a:p>
          <a:p>
            <a:pPr marL="0" indent="0">
              <a:buNone/>
            </a:pPr>
            <a:r>
              <a:rPr lang="hr-HR" sz="2400" dirty="0" smtClean="0"/>
              <a:t>__________________</a:t>
            </a:r>
          </a:p>
          <a:p>
            <a:pPr marL="0" indent="0">
              <a:buNone/>
            </a:pPr>
            <a:r>
              <a:rPr lang="hr-HR" sz="2400" dirty="0" err="1" smtClean="0"/>
              <a:t>Breach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a </a:t>
            </a:r>
            <a:r>
              <a:rPr lang="hr-HR" sz="2400" dirty="0" err="1" smtClean="0"/>
              <a:t>condition</a:t>
            </a:r>
            <a:r>
              <a:rPr lang="hr-HR" sz="2400" dirty="0" smtClean="0"/>
              <a:t> = </a:t>
            </a:r>
            <a:r>
              <a:rPr lang="hr-HR" sz="2400" dirty="0" err="1" smtClean="0"/>
              <a:t>termination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contract</a:t>
            </a:r>
            <a:r>
              <a:rPr lang="hr-HR" sz="2400" dirty="0" smtClean="0"/>
              <a:t> </a:t>
            </a:r>
            <a:r>
              <a:rPr lang="hr-HR" sz="2400" dirty="0" err="1" smtClean="0"/>
              <a:t>and</a:t>
            </a:r>
            <a:r>
              <a:rPr lang="hr-HR" sz="2400" dirty="0" smtClean="0"/>
              <a:t> </a:t>
            </a:r>
            <a:r>
              <a:rPr lang="hr-HR" sz="2400" dirty="0" err="1" smtClean="0"/>
              <a:t>award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damages</a:t>
            </a:r>
            <a:endParaRPr lang="hr-HR" sz="2400" dirty="0" smtClean="0"/>
          </a:p>
          <a:p>
            <a:pPr marL="0" indent="0">
              <a:buNone/>
            </a:pPr>
            <a:r>
              <a:rPr lang="hr-HR" sz="2400" dirty="0" err="1" smtClean="0"/>
              <a:t>Breach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a </a:t>
            </a:r>
            <a:r>
              <a:rPr lang="hr-HR" sz="2400" dirty="0" err="1" smtClean="0"/>
              <a:t>warranty</a:t>
            </a:r>
            <a:r>
              <a:rPr lang="hr-HR" sz="2400" dirty="0" smtClean="0"/>
              <a:t> = </a:t>
            </a:r>
            <a:r>
              <a:rPr lang="hr-HR" sz="2400" dirty="0" err="1" smtClean="0"/>
              <a:t>award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damages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6976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949</TotalTime>
  <Words>955</Words>
  <Application>Microsoft Office PowerPoint</Application>
  <PresentationFormat>Widescreen</PresentationFormat>
  <Paragraphs>127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Wingdings</vt:lpstr>
      <vt:lpstr>Wingdings 3</vt:lpstr>
      <vt:lpstr>Ion</vt:lpstr>
      <vt:lpstr>Unit 16 Contract Law   Snježana Husinec, PhD shusinec@pravo.hr</vt:lpstr>
      <vt:lpstr>CONTRACT LAW</vt:lpstr>
      <vt:lpstr>CONTACT and CONTRACT LAW</vt:lpstr>
      <vt:lpstr>ESSENTIAL PRECONDITIONS OF EVERY CONTRACT</vt:lpstr>
      <vt:lpstr>CONSIDERATION</vt:lpstr>
      <vt:lpstr>LEGAL CAPACITY</vt:lpstr>
      <vt:lpstr>Form of a contract</vt:lpstr>
      <vt:lpstr>Structure of a contract </vt:lpstr>
      <vt:lpstr>Structure of a contract   </vt:lpstr>
      <vt:lpstr>Structure of a contract – Common clause types</vt:lpstr>
      <vt:lpstr>DEFECTIVE CONTRACTS</vt:lpstr>
      <vt:lpstr>ESSENTIAL PRECONDITIONS and DEFECTIVE CONTRACTS</vt:lpstr>
      <vt:lpstr>Defective contracts</vt:lpstr>
      <vt:lpstr>A Sale of Goods Contract</vt:lpstr>
    </vt:vector>
  </TitlesOfParts>
  <Company>Pravni fakultet u Zagrebu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15 The Law of Torts</dc:title>
  <dc:creator>Snježana Husinec</dc:creator>
  <cp:lastModifiedBy>Snježana Husinec</cp:lastModifiedBy>
  <cp:revision>62</cp:revision>
  <dcterms:created xsi:type="dcterms:W3CDTF">2017-10-26T11:56:39Z</dcterms:created>
  <dcterms:modified xsi:type="dcterms:W3CDTF">2018-11-29T15:51:10Z</dcterms:modified>
</cp:coreProperties>
</file>