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83" r:id="rId4"/>
    <p:sldId id="301" r:id="rId5"/>
    <p:sldId id="300" r:id="rId6"/>
    <p:sldId id="302" r:id="rId7"/>
    <p:sldId id="303" r:id="rId8"/>
    <p:sldId id="304" r:id="rId9"/>
    <p:sldId id="305" r:id="rId10"/>
    <p:sldId id="284" r:id="rId11"/>
    <p:sldId id="306" r:id="rId12"/>
    <p:sldId id="307" r:id="rId13"/>
    <p:sldId id="308" r:id="rId14"/>
    <p:sldId id="309" r:id="rId15"/>
    <p:sldId id="31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4" autoAdjust="0"/>
  </p:normalViewPr>
  <p:slideViewPr>
    <p:cSldViewPr snapToGrid="0">
      <p:cViewPr varScale="1">
        <p:scale>
          <a:sx n="109" d="100"/>
          <a:sy n="109" d="100"/>
        </p:scale>
        <p:origin x="672"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3921040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50278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07382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37441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C9F12C-70C4-4F44-802F-F0D6C47040A7}" type="datetimeFigureOut">
              <a:rPr lang="en-US" smtClean="0"/>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815240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C9F12C-70C4-4F44-802F-F0D6C47040A7}"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049952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C9F12C-70C4-4F44-802F-F0D6C47040A7}" type="datetimeFigureOut">
              <a:rPr lang="en-US" smtClean="0"/>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446230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C9F12C-70C4-4F44-802F-F0D6C47040A7}" type="datetimeFigureOut">
              <a:rPr lang="en-US" smtClean="0"/>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496403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9F12C-70C4-4F44-802F-F0D6C47040A7}" type="datetimeFigureOut">
              <a:rPr lang="en-US" smtClean="0"/>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14562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C9F12C-70C4-4F44-802F-F0D6C47040A7}"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913593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C9F12C-70C4-4F44-802F-F0D6C47040A7}" type="datetimeFigureOut">
              <a:rPr lang="en-US" smtClean="0"/>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9975C7-2AF7-4B3E-8C0D-0D46EE5712F1}" type="slidenum">
              <a:rPr lang="en-US" smtClean="0"/>
              <a:t>‹#›</a:t>
            </a:fld>
            <a:endParaRPr lang="en-US"/>
          </a:p>
        </p:txBody>
      </p:sp>
    </p:spTree>
    <p:extLst>
      <p:ext uri="{BB962C8B-B14F-4D97-AF65-F5344CB8AC3E}">
        <p14:creationId xmlns:p14="http://schemas.microsoft.com/office/powerpoint/2010/main" val="2659838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9F12C-70C4-4F44-802F-F0D6C47040A7}" type="datetimeFigureOut">
              <a:rPr lang="en-US" smtClean="0"/>
              <a:t>12/8/2019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975C7-2AF7-4B3E-8C0D-0D46EE5712F1}" type="slidenum">
              <a:rPr lang="en-US" smtClean="0"/>
              <a:t>‹#›</a:t>
            </a:fld>
            <a:endParaRPr lang="en-US"/>
          </a:p>
        </p:txBody>
      </p:sp>
    </p:spTree>
    <p:extLst>
      <p:ext uri="{BB962C8B-B14F-4D97-AF65-F5344CB8AC3E}">
        <p14:creationId xmlns:p14="http://schemas.microsoft.com/office/powerpoint/2010/main" val="205182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615854" cy="2387600"/>
          </a:xfrm>
        </p:spPr>
        <p:txBody>
          <a:bodyPr>
            <a:normAutofit fontScale="90000"/>
          </a:bodyPr>
          <a:lstStyle/>
          <a:p>
            <a:r>
              <a:rPr lang="hr-HR" sz="4900" dirty="0" err="1" smtClean="0"/>
              <a:t>Unit</a:t>
            </a:r>
            <a:r>
              <a:rPr lang="hr-HR" sz="4900" dirty="0" smtClean="0"/>
              <a:t> 16</a:t>
            </a:r>
            <a:br>
              <a:rPr lang="hr-HR" sz="4900" dirty="0" smtClean="0"/>
            </a:br>
            <a:r>
              <a:rPr lang="hr-HR" dirty="0" smtClean="0"/>
              <a:t/>
            </a:r>
            <a:br>
              <a:rPr lang="hr-HR" dirty="0" smtClean="0"/>
            </a:br>
            <a:r>
              <a:rPr lang="hr-HR" b="1" i="1" dirty="0" err="1" smtClean="0"/>
              <a:t>The</a:t>
            </a:r>
            <a:r>
              <a:rPr lang="hr-HR" b="1" i="1" dirty="0" smtClean="0"/>
              <a:t> </a:t>
            </a:r>
            <a:r>
              <a:rPr lang="hr-HR" b="1" i="1" dirty="0" err="1" smtClean="0"/>
              <a:t>Right</a:t>
            </a:r>
            <a:r>
              <a:rPr lang="hr-HR" b="1" i="1" dirty="0" smtClean="0"/>
              <a:t> to </a:t>
            </a:r>
            <a:r>
              <a:rPr lang="hr-HR" b="1" i="1" dirty="0" err="1" smtClean="0"/>
              <a:t>Good</a:t>
            </a:r>
            <a:r>
              <a:rPr lang="hr-HR" b="1" i="1" dirty="0" smtClean="0"/>
              <a:t> </a:t>
            </a:r>
            <a:r>
              <a:rPr lang="hr-HR" b="1" i="1" dirty="0" err="1" smtClean="0"/>
              <a:t>Administration</a:t>
            </a:r>
            <a:endParaRPr lang="en-US" b="1" i="1" dirty="0"/>
          </a:p>
        </p:txBody>
      </p:sp>
      <p:sp>
        <p:nvSpPr>
          <p:cNvPr id="3" name="Subtitle 2"/>
          <p:cNvSpPr>
            <a:spLocks noGrp="1"/>
          </p:cNvSpPr>
          <p:nvPr>
            <p:ph type="subTitle" idx="1"/>
          </p:nvPr>
        </p:nvSpPr>
        <p:spPr>
          <a:xfrm>
            <a:off x="1524000" y="3602038"/>
            <a:ext cx="9144000" cy="2732260"/>
          </a:xfrm>
        </p:spPr>
        <p:txBody>
          <a:bodyPr>
            <a:normAutofit fontScale="40000" lnSpcReduction="20000"/>
          </a:bodyPr>
          <a:lstStyle/>
          <a:p>
            <a:endParaRPr lang="hr-HR" dirty="0" smtClean="0"/>
          </a:p>
          <a:p>
            <a:endParaRPr lang="hr-HR" dirty="0"/>
          </a:p>
          <a:p>
            <a:endParaRPr lang="hr-HR" dirty="0" smtClean="0"/>
          </a:p>
          <a:p>
            <a:endParaRPr lang="hr-HR" dirty="0"/>
          </a:p>
          <a:p>
            <a:endParaRPr lang="hr-HR" dirty="0" smtClean="0"/>
          </a:p>
          <a:p>
            <a:endParaRPr lang="hr-HR" dirty="0"/>
          </a:p>
          <a:p>
            <a:endParaRPr lang="hr-HR" dirty="0" smtClean="0"/>
          </a:p>
          <a:p>
            <a:endParaRPr lang="hr-HR" dirty="0"/>
          </a:p>
          <a:p>
            <a:endParaRPr lang="hr-HR" dirty="0" smtClean="0"/>
          </a:p>
          <a:p>
            <a:r>
              <a:rPr lang="hr-HR" sz="3500" dirty="0" smtClean="0"/>
              <a:t>English for </a:t>
            </a:r>
            <a:r>
              <a:rPr lang="hr-HR" sz="3500" dirty="0" err="1" smtClean="0"/>
              <a:t>Public</a:t>
            </a:r>
            <a:r>
              <a:rPr lang="hr-HR" sz="3500" dirty="0" smtClean="0"/>
              <a:t> </a:t>
            </a:r>
            <a:r>
              <a:rPr lang="hr-HR" sz="3500" dirty="0" err="1" smtClean="0"/>
              <a:t>Administration</a:t>
            </a:r>
            <a:r>
              <a:rPr lang="hr-HR" sz="3500" dirty="0" smtClean="0"/>
              <a:t> III</a:t>
            </a:r>
          </a:p>
          <a:p>
            <a:r>
              <a:rPr lang="hr-HR" sz="3500" dirty="0" smtClean="0"/>
              <a:t>Snježana Husinec, </a:t>
            </a:r>
            <a:r>
              <a:rPr lang="hr-HR" sz="3500" dirty="0" err="1" smtClean="0"/>
              <a:t>PhD</a:t>
            </a:r>
            <a:r>
              <a:rPr lang="hr-HR" sz="3500" dirty="0" smtClean="0"/>
              <a:t>., shusinec@pravo.hr</a:t>
            </a:r>
            <a:endParaRPr lang="en-US" sz="3500" dirty="0"/>
          </a:p>
        </p:txBody>
      </p:sp>
    </p:spTree>
    <p:extLst>
      <p:ext uri="{BB962C8B-B14F-4D97-AF65-F5344CB8AC3E}">
        <p14:creationId xmlns:p14="http://schemas.microsoft.com/office/powerpoint/2010/main" val="3844563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solidFill>
                  <a:srgbClr val="0070C0"/>
                </a:solidFill>
              </a:rPr>
              <a:t>Citizens</a:t>
            </a:r>
            <a:r>
              <a:rPr lang="hr-HR" dirty="0" smtClean="0">
                <a:solidFill>
                  <a:srgbClr val="0070C0"/>
                </a:solidFill>
              </a:rPr>
              <a:t>’ </a:t>
            </a:r>
            <a:r>
              <a:rPr lang="hr-HR" dirty="0" err="1" smtClean="0">
                <a:solidFill>
                  <a:srgbClr val="0070C0"/>
                </a:solidFill>
              </a:rPr>
              <a:t>rights</a:t>
            </a:r>
            <a:endParaRPr lang="en-US" dirty="0">
              <a:solidFill>
                <a:srgbClr val="0070C0"/>
              </a:solidFill>
            </a:endParaRPr>
          </a:p>
        </p:txBody>
      </p:sp>
      <p:sp>
        <p:nvSpPr>
          <p:cNvPr id="3" name="Content Placeholder 2"/>
          <p:cNvSpPr>
            <a:spLocks noGrp="1"/>
          </p:cNvSpPr>
          <p:nvPr>
            <p:ph idx="1"/>
          </p:nvPr>
        </p:nvSpPr>
        <p:spPr/>
        <p:txBody>
          <a:bodyPr/>
          <a:lstStyle/>
          <a:p>
            <a:pPr marL="0" indent="0">
              <a:buNone/>
            </a:pPr>
            <a:r>
              <a:rPr lang="en-GB" dirty="0" smtClean="0"/>
              <a:t>Title V</a:t>
            </a:r>
            <a:r>
              <a:rPr lang="hr-HR" dirty="0" smtClean="0"/>
              <a:t> -</a:t>
            </a:r>
            <a:r>
              <a:rPr lang="en-GB" dirty="0" smtClean="0"/>
              <a:t> </a:t>
            </a:r>
            <a:r>
              <a:rPr lang="en-GB" dirty="0"/>
              <a:t>the main </a:t>
            </a:r>
            <a:r>
              <a:rPr lang="hr-HR" dirty="0" smtClean="0"/>
              <a:t>RIGHTS OF CITIZENS</a:t>
            </a:r>
            <a:r>
              <a:rPr lang="en-GB" dirty="0" smtClean="0"/>
              <a:t>’</a:t>
            </a:r>
            <a:r>
              <a:rPr lang="hr-HR" dirty="0" smtClean="0"/>
              <a:t>:</a:t>
            </a:r>
            <a:r>
              <a:rPr lang="en-GB" dirty="0" smtClean="0"/>
              <a:t> </a:t>
            </a:r>
            <a:endParaRPr lang="hr-HR" dirty="0"/>
          </a:p>
          <a:p>
            <a:r>
              <a:rPr lang="hr-HR" dirty="0">
                <a:solidFill>
                  <a:srgbClr val="0070C0"/>
                </a:solidFill>
              </a:rPr>
              <a:t>t</a:t>
            </a:r>
            <a:r>
              <a:rPr lang="en-GB" dirty="0">
                <a:solidFill>
                  <a:srgbClr val="0070C0"/>
                </a:solidFill>
              </a:rPr>
              <a:t>he right to vote and to stand as a candidate at elections to the European Parliament and municipal elections, </a:t>
            </a:r>
            <a:endParaRPr lang="hr-HR" dirty="0">
              <a:solidFill>
                <a:srgbClr val="0070C0"/>
              </a:solidFill>
            </a:endParaRPr>
          </a:p>
          <a:p>
            <a:r>
              <a:rPr lang="en-GB" dirty="0">
                <a:solidFill>
                  <a:srgbClr val="0070C0"/>
                </a:solidFill>
              </a:rPr>
              <a:t>the right to good administration, </a:t>
            </a:r>
            <a:endParaRPr lang="hr-HR" dirty="0">
              <a:solidFill>
                <a:srgbClr val="0070C0"/>
              </a:solidFill>
            </a:endParaRPr>
          </a:p>
          <a:p>
            <a:r>
              <a:rPr lang="en-GB" dirty="0">
                <a:solidFill>
                  <a:srgbClr val="0070C0"/>
                </a:solidFill>
              </a:rPr>
              <a:t>the right of access to documents, </a:t>
            </a:r>
            <a:endParaRPr lang="hr-HR" dirty="0">
              <a:solidFill>
                <a:srgbClr val="0070C0"/>
              </a:solidFill>
            </a:endParaRPr>
          </a:p>
          <a:p>
            <a:r>
              <a:rPr lang="en-GB" dirty="0">
                <a:solidFill>
                  <a:srgbClr val="0070C0"/>
                </a:solidFill>
              </a:rPr>
              <a:t>the right to petition, </a:t>
            </a:r>
            <a:endParaRPr lang="hr-HR" dirty="0">
              <a:solidFill>
                <a:srgbClr val="0070C0"/>
              </a:solidFill>
            </a:endParaRPr>
          </a:p>
          <a:p>
            <a:r>
              <a:rPr lang="en-GB" dirty="0">
                <a:solidFill>
                  <a:srgbClr val="0070C0"/>
                </a:solidFill>
              </a:rPr>
              <a:t>freedom of movement and of residence</a:t>
            </a:r>
            <a:r>
              <a:rPr lang="hr-HR" dirty="0">
                <a:solidFill>
                  <a:srgbClr val="0070C0"/>
                </a:solidFill>
              </a:rPr>
              <a:t>,</a:t>
            </a:r>
            <a:r>
              <a:rPr lang="en-GB" dirty="0">
                <a:solidFill>
                  <a:srgbClr val="0070C0"/>
                </a:solidFill>
              </a:rPr>
              <a:t> and</a:t>
            </a:r>
            <a:endParaRPr lang="hr-HR" dirty="0">
              <a:solidFill>
                <a:srgbClr val="0070C0"/>
              </a:solidFill>
            </a:endParaRPr>
          </a:p>
          <a:p>
            <a:r>
              <a:rPr lang="en-GB" dirty="0">
                <a:solidFill>
                  <a:srgbClr val="0070C0"/>
                </a:solidFill>
              </a:rPr>
              <a:t> the right to diplomatic and consular </a:t>
            </a:r>
            <a:r>
              <a:rPr lang="en-GB" dirty="0" smtClean="0">
                <a:solidFill>
                  <a:srgbClr val="0070C0"/>
                </a:solidFill>
              </a:rPr>
              <a:t>protection</a:t>
            </a:r>
            <a:endParaRPr lang="hr-HR" dirty="0">
              <a:solidFill>
                <a:srgbClr val="0070C0"/>
              </a:solidFill>
            </a:endParaRPr>
          </a:p>
          <a:p>
            <a:pPr marL="0" indent="0">
              <a:buNone/>
            </a:pPr>
            <a:endParaRPr lang="hr-HR" dirty="0" smtClean="0"/>
          </a:p>
        </p:txBody>
      </p:sp>
    </p:spTree>
    <p:extLst>
      <p:ext uri="{BB962C8B-B14F-4D97-AF65-F5344CB8AC3E}">
        <p14:creationId xmlns:p14="http://schemas.microsoft.com/office/powerpoint/2010/main" val="1095717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solidFill>
                  <a:srgbClr val="0070C0"/>
                </a:solidFill>
              </a:rPr>
              <a:t>Right</a:t>
            </a:r>
            <a:r>
              <a:rPr lang="hr-HR" dirty="0" smtClean="0">
                <a:solidFill>
                  <a:srgbClr val="0070C0"/>
                </a:solidFill>
              </a:rPr>
              <a:t> to </a:t>
            </a:r>
            <a:r>
              <a:rPr lang="hr-HR" dirty="0" err="1" smtClean="0">
                <a:solidFill>
                  <a:srgbClr val="0070C0"/>
                </a:solidFill>
              </a:rPr>
              <a:t>good</a:t>
            </a:r>
            <a:r>
              <a:rPr lang="hr-HR" dirty="0" smtClean="0">
                <a:solidFill>
                  <a:srgbClr val="0070C0"/>
                </a:solidFill>
              </a:rPr>
              <a:t> </a:t>
            </a:r>
            <a:r>
              <a:rPr lang="hr-HR" dirty="0" err="1" smtClean="0">
                <a:solidFill>
                  <a:srgbClr val="0070C0"/>
                </a:solidFill>
              </a:rPr>
              <a:t>administration</a:t>
            </a:r>
            <a:endParaRPr lang="en-US" dirty="0">
              <a:solidFill>
                <a:srgbClr val="0070C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hr-HR" dirty="0" err="1" smtClean="0"/>
              <a:t>Article</a:t>
            </a:r>
            <a:r>
              <a:rPr lang="hr-HR" dirty="0" smtClean="0"/>
              <a:t> 41.</a:t>
            </a:r>
            <a:endParaRPr lang="hr-HR" dirty="0"/>
          </a:p>
          <a:p>
            <a:pPr marL="0" indent="0">
              <a:buNone/>
            </a:pPr>
            <a:r>
              <a:rPr lang="hr-HR" dirty="0" smtClean="0">
                <a:solidFill>
                  <a:srgbClr val="0070C0"/>
                </a:solidFill>
              </a:rPr>
              <a:t>1. </a:t>
            </a:r>
            <a:r>
              <a:rPr lang="en-GB" dirty="0" smtClean="0">
                <a:solidFill>
                  <a:srgbClr val="0070C0"/>
                </a:solidFill>
              </a:rPr>
              <a:t>Every </a:t>
            </a:r>
            <a:r>
              <a:rPr lang="en-GB" dirty="0">
                <a:solidFill>
                  <a:srgbClr val="0070C0"/>
                </a:solidFill>
              </a:rPr>
              <a:t>person has the right to have his or her affairs handled </a:t>
            </a:r>
            <a:r>
              <a:rPr lang="en-GB" b="1" dirty="0">
                <a:solidFill>
                  <a:srgbClr val="0070C0"/>
                </a:solidFill>
              </a:rPr>
              <a:t>impartially</a:t>
            </a:r>
            <a:r>
              <a:rPr lang="en-GB" dirty="0">
                <a:solidFill>
                  <a:srgbClr val="0070C0"/>
                </a:solidFill>
              </a:rPr>
              <a:t>, </a:t>
            </a:r>
            <a:r>
              <a:rPr lang="en-GB" b="1" dirty="0">
                <a:solidFill>
                  <a:srgbClr val="0070C0"/>
                </a:solidFill>
              </a:rPr>
              <a:t>fairly</a:t>
            </a:r>
            <a:r>
              <a:rPr lang="en-GB" dirty="0">
                <a:solidFill>
                  <a:srgbClr val="0070C0"/>
                </a:solidFill>
              </a:rPr>
              <a:t> and </a:t>
            </a:r>
            <a:r>
              <a:rPr lang="en-GB" b="1" dirty="0">
                <a:solidFill>
                  <a:srgbClr val="0070C0"/>
                </a:solidFill>
              </a:rPr>
              <a:t>within a reasonable</a:t>
            </a:r>
            <a:r>
              <a:rPr lang="en-GB" dirty="0">
                <a:solidFill>
                  <a:srgbClr val="0070C0"/>
                </a:solidFill>
              </a:rPr>
              <a:t> </a:t>
            </a:r>
            <a:r>
              <a:rPr lang="en-GB" b="1" dirty="0">
                <a:solidFill>
                  <a:srgbClr val="0070C0"/>
                </a:solidFill>
              </a:rPr>
              <a:t>time</a:t>
            </a:r>
            <a:r>
              <a:rPr lang="en-GB" dirty="0">
                <a:solidFill>
                  <a:srgbClr val="0070C0"/>
                </a:solidFill>
              </a:rPr>
              <a:t> by the institutions, bodies, offices and agencies of the Union</a:t>
            </a:r>
            <a:r>
              <a:rPr lang="en-GB" dirty="0" smtClean="0">
                <a:solidFill>
                  <a:srgbClr val="0070C0"/>
                </a:solidFill>
              </a:rPr>
              <a:t>.</a:t>
            </a:r>
            <a:endParaRPr lang="hr-HR" dirty="0" smtClean="0">
              <a:solidFill>
                <a:srgbClr val="0070C0"/>
              </a:solidFill>
            </a:endParaRPr>
          </a:p>
          <a:p>
            <a:r>
              <a:rPr lang="en-GB" dirty="0"/>
              <a:t>This right includes:</a:t>
            </a:r>
            <a:endParaRPr lang="hr-HR" dirty="0"/>
          </a:p>
          <a:p>
            <a:r>
              <a:rPr lang="en-GB" dirty="0"/>
              <a:t>a)	the right of every person to be heard, before any individual measure which would affect him or her adversely is taken;</a:t>
            </a:r>
            <a:endParaRPr lang="hr-HR" dirty="0"/>
          </a:p>
          <a:p>
            <a:r>
              <a:rPr lang="en-GB" dirty="0"/>
              <a:t>(b)	the right of every person to have access to his or her file, while respecting the legitimate interests of confidentiality and of professional and business secrecy;</a:t>
            </a:r>
            <a:endParaRPr lang="hr-HR" dirty="0"/>
          </a:p>
          <a:p>
            <a:r>
              <a:rPr lang="en-GB" dirty="0"/>
              <a:t>(c)	the obligation of the administration to give reasons for its decisions.</a:t>
            </a:r>
            <a:endParaRPr lang="hr-HR" dirty="0"/>
          </a:p>
          <a:p>
            <a:pPr marL="0" indent="0">
              <a:buNone/>
            </a:pPr>
            <a:endParaRPr lang="hr-HR" dirty="0"/>
          </a:p>
          <a:p>
            <a:endParaRPr lang="en-US" dirty="0"/>
          </a:p>
        </p:txBody>
      </p:sp>
    </p:spTree>
    <p:extLst>
      <p:ext uri="{BB962C8B-B14F-4D97-AF65-F5344CB8AC3E}">
        <p14:creationId xmlns:p14="http://schemas.microsoft.com/office/powerpoint/2010/main" val="36928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GB" sz="2400" dirty="0">
                <a:solidFill>
                  <a:srgbClr val="0070C0"/>
                </a:solidFill>
              </a:rPr>
              <a:t>3.   Every person has the right to have the Union make good any damage caused by its institutions or by its servants in the performance of their duties, in accordance with the general principles common to the laws of the Member States.</a:t>
            </a:r>
            <a:endParaRPr lang="hr-HR" sz="2400" dirty="0">
              <a:solidFill>
                <a:srgbClr val="0070C0"/>
              </a:solidFill>
            </a:endParaRPr>
          </a:p>
          <a:p>
            <a:endParaRPr lang="hr-HR" sz="2400" dirty="0" smtClean="0">
              <a:solidFill>
                <a:srgbClr val="0070C0"/>
              </a:solidFill>
            </a:endParaRPr>
          </a:p>
          <a:p>
            <a:pPr marL="0" indent="0">
              <a:buNone/>
            </a:pPr>
            <a:r>
              <a:rPr lang="en-GB" sz="2400" dirty="0" smtClean="0">
                <a:solidFill>
                  <a:srgbClr val="0070C0"/>
                </a:solidFill>
              </a:rPr>
              <a:t>4</a:t>
            </a:r>
            <a:r>
              <a:rPr lang="en-GB" sz="2400" dirty="0">
                <a:solidFill>
                  <a:srgbClr val="0070C0"/>
                </a:solidFill>
              </a:rPr>
              <a:t>.   Every person may write to the institutions of the Union in one of the languages of the Treaties and must have an answer in the same language.</a:t>
            </a:r>
            <a:endParaRPr lang="hr-HR" sz="2400" dirty="0">
              <a:solidFill>
                <a:srgbClr val="0070C0"/>
              </a:solidFill>
            </a:endParaRPr>
          </a:p>
          <a:p>
            <a:endParaRPr lang="en-US" sz="2600" dirty="0"/>
          </a:p>
        </p:txBody>
      </p:sp>
    </p:spTree>
    <p:extLst>
      <p:ext uri="{BB962C8B-B14F-4D97-AF65-F5344CB8AC3E}">
        <p14:creationId xmlns:p14="http://schemas.microsoft.com/office/powerpoint/2010/main" val="2451734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hr-HR" dirty="0" err="1" smtClean="0"/>
              <a:t>Read</a:t>
            </a:r>
            <a:r>
              <a:rPr lang="hr-HR" dirty="0" smtClean="0"/>
              <a:t> </a:t>
            </a:r>
            <a:r>
              <a:rPr lang="hr-HR" dirty="0" err="1" smtClean="0"/>
              <a:t>the</a:t>
            </a:r>
            <a:r>
              <a:rPr lang="hr-HR" dirty="0" smtClean="0"/>
              <a:t> </a:t>
            </a:r>
            <a:r>
              <a:rPr lang="hr-HR" dirty="0" err="1" smtClean="0"/>
              <a:t>text</a:t>
            </a:r>
            <a:r>
              <a:rPr lang="hr-HR" dirty="0" smtClean="0"/>
              <a:t> </a:t>
            </a:r>
            <a:r>
              <a:rPr lang="hr-HR" dirty="0" err="1" smtClean="0"/>
              <a:t>and</a:t>
            </a:r>
            <a:r>
              <a:rPr lang="hr-HR" dirty="0" smtClean="0"/>
              <a:t> do ex. II, III </a:t>
            </a:r>
            <a:r>
              <a:rPr lang="hr-HR" dirty="0" err="1" smtClean="0"/>
              <a:t>and</a:t>
            </a:r>
            <a:r>
              <a:rPr lang="hr-HR" dirty="0" smtClean="0"/>
              <a:t> IV on p. 119.</a:t>
            </a:r>
            <a:endParaRPr lang="en-US" dirty="0"/>
          </a:p>
        </p:txBody>
      </p:sp>
    </p:spTree>
    <p:extLst>
      <p:ext uri="{BB962C8B-B14F-4D97-AF65-F5344CB8AC3E}">
        <p14:creationId xmlns:p14="http://schemas.microsoft.com/office/powerpoint/2010/main" val="2905973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4590"/>
          </a:xfrm>
        </p:spPr>
        <p:txBody>
          <a:bodyPr>
            <a:normAutofit fontScale="90000"/>
          </a:bodyPr>
          <a:lstStyle/>
          <a:p>
            <a:r>
              <a:rPr lang="hr-HR" dirty="0" err="1" smtClean="0"/>
              <a:t>Vocabulary</a:t>
            </a:r>
            <a:r>
              <a:rPr lang="hr-HR" dirty="0" smtClean="0"/>
              <a:t> </a:t>
            </a:r>
            <a:r>
              <a:rPr lang="hr-HR" dirty="0" err="1" smtClean="0"/>
              <a:t>practice</a:t>
            </a:r>
            <a:r>
              <a:rPr lang="hr-HR" dirty="0" smtClean="0"/>
              <a:t/>
            </a:r>
            <a:br>
              <a:rPr lang="hr-HR" dirty="0" smtClean="0"/>
            </a:br>
            <a:r>
              <a:rPr lang="hr-HR" sz="2000" i="1" dirty="0" err="1" smtClean="0"/>
              <a:t>Translate</a:t>
            </a:r>
            <a:r>
              <a:rPr lang="hr-HR" sz="2000" i="1" dirty="0" smtClean="0"/>
              <a:t> </a:t>
            </a:r>
            <a:r>
              <a:rPr lang="hr-HR" sz="2000" i="1" dirty="0" err="1" smtClean="0"/>
              <a:t>into</a:t>
            </a:r>
            <a:r>
              <a:rPr lang="hr-HR" sz="2000" i="1" dirty="0" smtClean="0"/>
              <a:t> Croatian.</a:t>
            </a:r>
            <a:endParaRPr lang="en-US" sz="2000" i="1" dirty="0"/>
          </a:p>
        </p:txBody>
      </p:sp>
      <p:sp>
        <p:nvSpPr>
          <p:cNvPr id="3" name="Content Placeholder 2"/>
          <p:cNvSpPr>
            <a:spLocks noGrp="1"/>
          </p:cNvSpPr>
          <p:nvPr>
            <p:ph idx="1"/>
          </p:nvPr>
        </p:nvSpPr>
        <p:spPr>
          <a:xfrm>
            <a:off x="838200" y="1433146"/>
            <a:ext cx="10515600" cy="5205045"/>
          </a:xfrm>
        </p:spPr>
        <p:txBody>
          <a:bodyPr>
            <a:normAutofit fontScale="70000" lnSpcReduction="20000"/>
          </a:bodyPr>
          <a:lstStyle/>
          <a:p>
            <a:r>
              <a:rPr lang="hr-HR" dirty="0" err="1"/>
              <a:t>f</a:t>
            </a:r>
            <a:r>
              <a:rPr lang="hr-HR" dirty="0" err="1" smtClean="0"/>
              <a:t>undamental</a:t>
            </a:r>
            <a:r>
              <a:rPr lang="hr-HR" dirty="0" smtClean="0"/>
              <a:t> </a:t>
            </a:r>
            <a:r>
              <a:rPr lang="hr-HR" dirty="0" err="1" smtClean="0"/>
              <a:t>rights</a:t>
            </a:r>
            <a:r>
              <a:rPr lang="hr-HR" dirty="0" smtClean="0"/>
              <a:t> </a:t>
            </a:r>
            <a:r>
              <a:rPr lang="hr-HR" dirty="0" err="1" smtClean="0"/>
              <a:t>protection</a:t>
            </a:r>
            <a:r>
              <a:rPr lang="hr-HR" dirty="0" smtClean="0"/>
              <a:t> =</a:t>
            </a:r>
          </a:p>
          <a:p>
            <a:r>
              <a:rPr lang="hr-HR" dirty="0"/>
              <a:t>t</a:t>
            </a:r>
            <a:r>
              <a:rPr lang="hr-HR" dirty="0" smtClean="0"/>
              <a:t>o </a:t>
            </a:r>
            <a:r>
              <a:rPr lang="hr-HR" dirty="0" err="1" smtClean="0"/>
              <a:t>enter</a:t>
            </a:r>
            <a:r>
              <a:rPr lang="hr-HR" dirty="0" smtClean="0"/>
              <a:t> </a:t>
            </a:r>
            <a:r>
              <a:rPr lang="hr-HR" dirty="0" err="1" smtClean="0"/>
              <a:t>into</a:t>
            </a:r>
            <a:r>
              <a:rPr lang="hr-HR" dirty="0" smtClean="0"/>
              <a:t> </a:t>
            </a:r>
            <a:r>
              <a:rPr lang="hr-HR" dirty="0" err="1" smtClean="0"/>
              <a:t>force</a:t>
            </a:r>
            <a:r>
              <a:rPr lang="hr-HR" dirty="0" smtClean="0"/>
              <a:t> =</a:t>
            </a:r>
          </a:p>
          <a:p>
            <a:r>
              <a:rPr lang="hr-HR" dirty="0"/>
              <a:t>t</a:t>
            </a:r>
            <a:r>
              <a:rPr lang="hr-HR" dirty="0" smtClean="0"/>
              <a:t>o </a:t>
            </a:r>
            <a:r>
              <a:rPr lang="hr-HR" dirty="0" err="1" smtClean="0"/>
              <a:t>improve</a:t>
            </a:r>
            <a:r>
              <a:rPr lang="hr-HR" dirty="0" smtClean="0"/>
              <a:t> </a:t>
            </a:r>
            <a:r>
              <a:rPr lang="hr-HR" dirty="0" err="1" smtClean="0"/>
              <a:t>EU’s</a:t>
            </a:r>
            <a:r>
              <a:rPr lang="hr-HR" dirty="0" smtClean="0"/>
              <a:t> </a:t>
            </a:r>
            <a:r>
              <a:rPr lang="hr-HR" dirty="0" err="1" smtClean="0"/>
              <a:t>citizens</a:t>
            </a:r>
            <a:r>
              <a:rPr lang="hr-HR" dirty="0" smtClean="0"/>
              <a:t> </a:t>
            </a:r>
            <a:r>
              <a:rPr lang="hr-HR" dirty="0" err="1" smtClean="0"/>
              <a:t>understanding</a:t>
            </a:r>
            <a:r>
              <a:rPr lang="hr-HR" dirty="0" smtClean="0"/>
              <a:t> </a:t>
            </a:r>
            <a:r>
              <a:rPr lang="hr-HR" dirty="0" err="1" smtClean="0"/>
              <a:t>of</a:t>
            </a:r>
            <a:r>
              <a:rPr lang="hr-HR" dirty="0" smtClean="0"/>
              <a:t> …  =</a:t>
            </a:r>
          </a:p>
          <a:p>
            <a:r>
              <a:rPr lang="hr-HR" dirty="0"/>
              <a:t>t</a:t>
            </a:r>
            <a:r>
              <a:rPr lang="hr-HR" dirty="0" smtClean="0"/>
              <a:t>o provide </a:t>
            </a:r>
            <a:r>
              <a:rPr lang="hr-HR" dirty="0" err="1" smtClean="0"/>
              <a:t>the</a:t>
            </a:r>
            <a:r>
              <a:rPr lang="hr-HR" dirty="0" smtClean="0"/>
              <a:t> </a:t>
            </a:r>
            <a:r>
              <a:rPr lang="hr-HR" dirty="0" err="1" smtClean="0"/>
              <a:t>citizens</a:t>
            </a:r>
            <a:r>
              <a:rPr lang="hr-HR" dirty="0" smtClean="0"/>
              <a:t> </a:t>
            </a:r>
            <a:r>
              <a:rPr lang="hr-HR" dirty="0" err="1" smtClean="0"/>
              <a:t>with</a:t>
            </a:r>
            <a:r>
              <a:rPr lang="hr-HR" dirty="0" smtClean="0"/>
              <a:t> </a:t>
            </a:r>
            <a:r>
              <a:rPr lang="hr-HR" dirty="0" err="1" smtClean="0"/>
              <a:t>information</a:t>
            </a:r>
            <a:r>
              <a:rPr lang="hr-HR" dirty="0" smtClean="0"/>
              <a:t> on </a:t>
            </a:r>
            <a:r>
              <a:rPr lang="hr-HR" dirty="0" err="1" smtClean="0"/>
              <a:t>possible</a:t>
            </a:r>
            <a:r>
              <a:rPr lang="hr-HR" dirty="0" smtClean="0"/>
              <a:t> </a:t>
            </a:r>
            <a:r>
              <a:rPr lang="hr-HR" dirty="0" err="1" smtClean="0"/>
              <a:t>remedies</a:t>
            </a:r>
            <a:r>
              <a:rPr lang="hr-HR" dirty="0" smtClean="0"/>
              <a:t> =</a:t>
            </a:r>
          </a:p>
          <a:p>
            <a:r>
              <a:rPr lang="hr-HR" dirty="0"/>
              <a:t>t</a:t>
            </a:r>
            <a:r>
              <a:rPr lang="hr-HR" dirty="0" smtClean="0"/>
              <a:t>o </a:t>
            </a:r>
            <a:r>
              <a:rPr lang="hr-HR" dirty="0" err="1" smtClean="0"/>
              <a:t>infringe</a:t>
            </a:r>
            <a:r>
              <a:rPr lang="hr-HR" dirty="0" smtClean="0"/>
              <a:t> </a:t>
            </a:r>
            <a:r>
              <a:rPr lang="hr-HR" dirty="0" err="1" smtClean="0"/>
              <a:t>rights</a:t>
            </a:r>
            <a:r>
              <a:rPr lang="hr-HR" dirty="0" smtClean="0"/>
              <a:t> =</a:t>
            </a:r>
          </a:p>
          <a:p>
            <a:r>
              <a:rPr lang="hr-HR" dirty="0"/>
              <a:t>t</a:t>
            </a:r>
            <a:r>
              <a:rPr lang="hr-HR" dirty="0" smtClean="0"/>
              <a:t>o </a:t>
            </a:r>
            <a:r>
              <a:rPr lang="hr-HR" dirty="0" err="1" smtClean="0"/>
              <a:t>protect</a:t>
            </a:r>
            <a:r>
              <a:rPr lang="hr-HR" dirty="0" smtClean="0"/>
              <a:t> </a:t>
            </a:r>
            <a:r>
              <a:rPr lang="hr-HR" dirty="0" err="1" smtClean="0"/>
              <a:t>against</a:t>
            </a:r>
            <a:r>
              <a:rPr lang="hr-HR" dirty="0" smtClean="0"/>
              <a:t> </a:t>
            </a:r>
            <a:r>
              <a:rPr lang="hr-HR" dirty="0" err="1" smtClean="0"/>
              <a:t>actions</a:t>
            </a:r>
            <a:r>
              <a:rPr lang="hr-HR" dirty="0" smtClean="0"/>
              <a:t> </a:t>
            </a:r>
            <a:r>
              <a:rPr lang="hr-HR" dirty="0" err="1" smtClean="0"/>
              <a:t>by</a:t>
            </a:r>
            <a:r>
              <a:rPr lang="hr-HR" dirty="0" smtClean="0"/>
              <a:t> EU </a:t>
            </a:r>
            <a:r>
              <a:rPr lang="hr-HR" dirty="0" err="1" smtClean="0"/>
              <a:t>institutions</a:t>
            </a:r>
            <a:r>
              <a:rPr lang="hr-HR" dirty="0" smtClean="0"/>
              <a:t> =</a:t>
            </a:r>
          </a:p>
          <a:p>
            <a:r>
              <a:rPr lang="hr-HR" dirty="0"/>
              <a:t>t</a:t>
            </a:r>
            <a:r>
              <a:rPr lang="hr-HR" dirty="0" smtClean="0"/>
              <a:t>o </a:t>
            </a:r>
            <a:r>
              <a:rPr lang="hr-HR" dirty="0" err="1" smtClean="0"/>
              <a:t>review</a:t>
            </a:r>
            <a:r>
              <a:rPr lang="hr-HR" dirty="0" smtClean="0"/>
              <a:t> </a:t>
            </a:r>
            <a:r>
              <a:rPr lang="hr-HR" dirty="0" err="1" smtClean="0"/>
              <a:t>the</a:t>
            </a:r>
            <a:r>
              <a:rPr lang="hr-HR" dirty="0" smtClean="0"/>
              <a:t> </a:t>
            </a:r>
            <a:r>
              <a:rPr lang="hr-HR" dirty="0" err="1" smtClean="0"/>
              <a:t>legality</a:t>
            </a:r>
            <a:r>
              <a:rPr lang="hr-HR" dirty="0" smtClean="0"/>
              <a:t> </a:t>
            </a:r>
            <a:r>
              <a:rPr lang="hr-HR" dirty="0" err="1" smtClean="0"/>
              <a:t>of</a:t>
            </a:r>
            <a:r>
              <a:rPr lang="hr-HR" dirty="0" smtClean="0"/>
              <a:t> </a:t>
            </a:r>
            <a:r>
              <a:rPr lang="hr-HR" dirty="0" err="1" smtClean="0"/>
              <a:t>an</a:t>
            </a:r>
            <a:r>
              <a:rPr lang="hr-HR" dirty="0" smtClean="0"/>
              <a:t> </a:t>
            </a:r>
            <a:r>
              <a:rPr lang="hr-HR" dirty="0" err="1" smtClean="0"/>
              <a:t>act</a:t>
            </a:r>
            <a:r>
              <a:rPr lang="hr-HR" dirty="0" smtClean="0"/>
              <a:t> =</a:t>
            </a:r>
          </a:p>
          <a:p>
            <a:r>
              <a:rPr lang="hr-HR" dirty="0"/>
              <a:t>a</a:t>
            </a:r>
            <a:r>
              <a:rPr lang="hr-HR" dirty="0" smtClean="0"/>
              <a:t> </a:t>
            </a:r>
            <a:r>
              <a:rPr lang="hr-HR" dirty="0" err="1" smtClean="0"/>
              <a:t>national</a:t>
            </a:r>
            <a:r>
              <a:rPr lang="hr-HR" dirty="0" smtClean="0"/>
              <a:t> </a:t>
            </a:r>
            <a:r>
              <a:rPr lang="hr-HR" dirty="0" err="1" smtClean="0"/>
              <a:t>authority</a:t>
            </a:r>
            <a:r>
              <a:rPr lang="hr-HR" dirty="0" smtClean="0"/>
              <a:t> </a:t>
            </a:r>
            <a:r>
              <a:rPr lang="hr-HR" dirty="0" err="1" smtClean="0"/>
              <a:t>violates</a:t>
            </a:r>
            <a:r>
              <a:rPr lang="hr-HR" dirty="0" smtClean="0"/>
              <a:t> </a:t>
            </a:r>
            <a:r>
              <a:rPr lang="hr-HR" dirty="0" err="1" smtClean="0"/>
              <a:t>the</a:t>
            </a:r>
            <a:r>
              <a:rPr lang="hr-HR" dirty="0" smtClean="0"/>
              <a:t> Charter … =</a:t>
            </a:r>
          </a:p>
          <a:p>
            <a:r>
              <a:rPr lang="hr-HR" dirty="0"/>
              <a:t>t</a:t>
            </a:r>
            <a:r>
              <a:rPr lang="hr-HR" dirty="0" smtClean="0"/>
              <a:t>o </a:t>
            </a:r>
            <a:r>
              <a:rPr lang="hr-HR" dirty="0" err="1" smtClean="0"/>
              <a:t>have</a:t>
            </a:r>
            <a:r>
              <a:rPr lang="hr-HR" dirty="0" smtClean="0"/>
              <a:t> </a:t>
            </a:r>
            <a:r>
              <a:rPr lang="hr-HR" dirty="0" err="1" smtClean="0"/>
              <a:t>the</a:t>
            </a:r>
            <a:r>
              <a:rPr lang="hr-HR" dirty="0" smtClean="0"/>
              <a:t> </a:t>
            </a:r>
            <a:r>
              <a:rPr lang="hr-HR" dirty="0" err="1" smtClean="0"/>
              <a:t>power</a:t>
            </a:r>
            <a:r>
              <a:rPr lang="hr-HR" dirty="0" smtClean="0"/>
              <a:t> to </a:t>
            </a:r>
            <a:r>
              <a:rPr lang="hr-HR" dirty="0" err="1" smtClean="0"/>
              <a:t>ensure</a:t>
            </a:r>
            <a:r>
              <a:rPr lang="hr-HR" dirty="0" smtClean="0"/>
              <a:t> </a:t>
            </a:r>
            <a:r>
              <a:rPr lang="hr-HR" dirty="0" err="1" smtClean="0"/>
              <a:t>that</a:t>
            </a:r>
            <a:r>
              <a:rPr lang="hr-HR" dirty="0" smtClean="0"/>
              <a:t> </a:t>
            </a:r>
            <a:r>
              <a:rPr lang="hr-HR" dirty="0" err="1" smtClean="0"/>
              <a:t>the</a:t>
            </a:r>
            <a:r>
              <a:rPr lang="hr-HR" dirty="0" smtClean="0"/>
              <a:t> Charter </a:t>
            </a:r>
            <a:r>
              <a:rPr lang="hr-HR" dirty="0" err="1" smtClean="0"/>
              <a:t>is</a:t>
            </a:r>
            <a:r>
              <a:rPr lang="hr-HR" dirty="0" smtClean="0"/>
              <a:t> </a:t>
            </a:r>
            <a:r>
              <a:rPr lang="hr-HR" dirty="0" err="1" smtClean="0"/>
              <a:t>respected</a:t>
            </a:r>
            <a:r>
              <a:rPr lang="hr-HR" dirty="0" smtClean="0"/>
              <a:t> =</a:t>
            </a:r>
          </a:p>
          <a:p>
            <a:r>
              <a:rPr lang="hr-HR" dirty="0"/>
              <a:t>t</a:t>
            </a:r>
            <a:r>
              <a:rPr lang="hr-HR" dirty="0" smtClean="0"/>
              <a:t>o </a:t>
            </a:r>
            <a:r>
              <a:rPr lang="hr-HR" dirty="0" err="1" smtClean="0"/>
              <a:t>stand</a:t>
            </a:r>
            <a:r>
              <a:rPr lang="hr-HR" dirty="0" smtClean="0"/>
              <a:t> as a </a:t>
            </a:r>
            <a:r>
              <a:rPr lang="hr-HR" dirty="0" err="1" smtClean="0"/>
              <a:t>candidate</a:t>
            </a:r>
            <a:r>
              <a:rPr lang="hr-HR" dirty="0" smtClean="0"/>
              <a:t> at </a:t>
            </a:r>
            <a:r>
              <a:rPr lang="hr-HR" dirty="0" err="1" smtClean="0"/>
              <a:t>municipal</a:t>
            </a:r>
            <a:r>
              <a:rPr lang="hr-HR" dirty="0" smtClean="0"/>
              <a:t> </a:t>
            </a:r>
            <a:r>
              <a:rPr lang="hr-HR" dirty="0" err="1" smtClean="0"/>
              <a:t>elections</a:t>
            </a:r>
            <a:r>
              <a:rPr lang="hr-HR" dirty="0" smtClean="0"/>
              <a:t> =</a:t>
            </a:r>
          </a:p>
          <a:p>
            <a:r>
              <a:rPr lang="hr-HR" dirty="0" err="1" smtClean="0"/>
              <a:t>the</a:t>
            </a:r>
            <a:r>
              <a:rPr lang="hr-HR" dirty="0" smtClean="0"/>
              <a:t> </a:t>
            </a:r>
            <a:r>
              <a:rPr lang="hr-HR" dirty="0" err="1" smtClean="0"/>
              <a:t>right</a:t>
            </a:r>
            <a:r>
              <a:rPr lang="hr-HR" dirty="0" smtClean="0"/>
              <a:t> to </a:t>
            </a:r>
            <a:r>
              <a:rPr lang="hr-HR" dirty="0" err="1" smtClean="0"/>
              <a:t>consular</a:t>
            </a:r>
            <a:r>
              <a:rPr lang="hr-HR" dirty="0" smtClean="0"/>
              <a:t> </a:t>
            </a:r>
            <a:r>
              <a:rPr lang="hr-HR" dirty="0" err="1" smtClean="0"/>
              <a:t>protection</a:t>
            </a:r>
            <a:r>
              <a:rPr lang="hr-HR" dirty="0" smtClean="0"/>
              <a:t> =</a:t>
            </a:r>
          </a:p>
          <a:p>
            <a:r>
              <a:rPr lang="hr-HR" dirty="0"/>
              <a:t>t</a:t>
            </a:r>
            <a:r>
              <a:rPr lang="hr-HR" dirty="0" smtClean="0"/>
              <a:t>o take a </a:t>
            </a:r>
            <a:r>
              <a:rPr lang="hr-HR" dirty="0" err="1" smtClean="0"/>
              <a:t>measure</a:t>
            </a:r>
            <a:r>
              <a:rPr lang="hr-HR" dirty="0" smtClean="0"/>
              <a:t> =</a:t>
            </a:r>
          </a:p>
          <a:p>
            <a:r>
              <a:rPr lang="hr-HR" dirty="0"/>
              <a:t>t</a:t>
            </a:r>
            <a:r>
              <a:rPr lang="hr-HR" dirty="0" smtClean="0"/>
              <a:t>o </a:t>
            </a:r>
            <a:r>
              <a:rPr lang="hr-HR" dirty="0" err="1" smtClean="0"/>
              <a:t>affect</a:t>
            </a:r>
            <a:r>
              <a:rPr lang="hr-HR" dirty="0" smtClean="0"/>
              <a:t> </a:t>
            </a:r>
            <a:r>
              <a:rPr lang="hr-HR" dirty="0" err="1" smtClean="0"/>
              <a:t>someone</a:t>
            </a:r>
            <a:r>
              <a:rPr lang="hr-HR" dirty="0" smtClean="0"/>
              <a:t> </a:t>
            </a:r>
            <a:r>
              <a:rPr lang="hr-HR" dirty="0" err="1" smtClean="0"/>
              <a:t>adversely</a:t>
            </a:r>
            <a:r>
              <a:rPr lang="hr-HR" dirty="0" smtClean="0"/>
              <a:t> =</a:t>
            </a:r>
          </a:p>
          <a:p>
            <a:r>
              <a:rPr lang="hr-HR" dirty="0"/>
              <a:t>t</a:t>
            </a:r>
            <a:r>
              <a:rPr lang="hr-HR" dirty="0" smtClean="0"/>
              <a:t>o </a:t>
            </a:r>
            <a:r>
              <a:rPr lang="hr-HR" dirty="0" err="1" smtClean="0"/>
              <a:t>have</a:t>
            </a:r>
            <a:r>
              <a:rPr lang="hr-HR" dirty="0" smtClean="0"/>
              <a:t> </a:t>
            </a:r>
            <a:r>
              <a:rPr lang="hr-HR" dirty="0" err="1" smtClean="0"/>
              <a:t>access</a:t>
            </a:r>
            <a:r>
              <a:rPr lang="hr-HR" dirty="0" smtClean="0"/>
              <a:t> to </a:t>
            </a:r>
            <a:r>
              <a:rPr lang="hr-HR" dirty="0" err="1" smtClean="0"/>
              <a:t>his</a:t>
            </a:r>
            <a:r>
              <a:rPr lang="hr-HR" dirty="0" smtClean="0"/>
              <a:t> file =</a:t>
            </a:r>
          </a:p>
          <a:p>
            <a:r>
              <a:rPr lang="hr-HR" dirty="0"/>
              <a:t>t</a:t>
            </a:r>
            <a:r>
              <a:rPr lang="hr-HR" dirty="0" smtClean="0"/>
              <a:t>o make </a:t>
            </a:r>
            <a:r>
              <a:rPr lang="hr-HR" dirty="0" err="1" smtClean="0"/>
              <a:t>good</a:t>
            </a:r>
            <a:r>
              <a:rPr lang="hr-HR" dirty="0" smtClean="0"/>
              <a:t> </a:t>
            </a:r>
            <a:r>
              <a:rPr lang="hr-HR" dirty="0" err="1" smtClean="0"/>
              <a:t>any</a:t>
            </a:r>
            <a:r>
              <a:rPr lang="hr-HR" dirty="0" smtClean="0"/>
              <a:t> </a:t>
            </a:r>
            <a:r>
              <a:rPr lang="hr-HR" dirty="0" err="1" smtClean="0"/>
              <a:t>damage</a:t>
            </a:r>
            <a:r>
              <a:rPr lang="hr-HR" dirty="0" smtClean="0"/>
              <a:t> </a:t>
            </a:r>
            <a:r>
              <a:rPr lang="hr-HR" dirty="0" err="1" smtClean="0"/>
              <a:t>caused</a:t>
            </a:r>
            <a:r>
              <a:rPr lang="hr-HR" dirty="0" smtClean="0"/>
              <a:t> … =</a:t>
            </a:r>
          </a:p>
          <a:p>
            <a:endParaRPr lang="en-US" dirty="0"/>
          </a:p>
        </p:txBody>
      </p:sp>
    </p:spTree>
    <p:extLst>
      <p:ext uri="{BB962C8B-B14F-4D97-AF65-F5344CB8AC3E}">
        <p14:creationId xmlns:p14="http://schemas.microsoft.com/office/powerpoint/2010/main" val="1616406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a:t>European </a:t>
            </a:r>
            <a:r>
              <a:rPr lang="hr-HR" dirty="0" err="1"/>
              <a:t>Ombudsman</a:t>
            </a:r>
            <a:r>
              <a:rPr lang="hr-HR" dirty="0"/>
              <a:t>: </a:t>
            </a:r>
            <a:r>
              <a:rPr lang="hr-HR" dirty="0" err="1"/>
              <a:t>public</a:t>
            </a:r>
            <a:r>
              <a:rPr lang="hr-HR" dirty="0"/>
              <a:t> </a:t>
            </a:r>
            <a:r>
              <a:rPr lang="hr-HR" dirty="0" err="1"/>
              <a:t>service</a:t>
            </a:r>
            <a:r>
              <a:rPr lang="hr-HR" dirty="0"/>
              <a:t> </a:t>
            </a:r>
            <a:r>
              <a:rPr lang="hr-HR" dirty="0" err="1"/>
              <a:t>principles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de-DE" dirty="0" smtClean="0">
                <a:solidFill>
                  <a:srgbClr val="0070C0"/>
                </a:solidFill>
              </a:rPr>
              <a:t>1. </a:t>
            </a:r>
            <a:r>
              <a:rPr lang="de-DE" dirty="0" err="1" smtClean="0">
                <a:solidFill>
                  <a:srgbClr val="0070C0"/>
                </a:solidFill>
              </a:rPr>
              <a:t>Commitment</a:t>
            </a:r>
            <a:r>
              <a:rPr lang="de-DE" dirty="0" smtClean="0">
                <a:solidFill>
                  <a:srgbClr val="0070C0"/>
                </a:solidFill>
              </a:rPr>
              <a:t> </a:t>
            </a:r>
            <a:r>
              <a:rPr lang="de-DE" dirty="0" err="1" smtClean="0">
                <a:solidFill>
                  <a:srgbClr val="0070C0"/>
                </a:solidFill>
              </a:rPr>
              <a:t>to</a:t>
            </a:r>
            <a:r>
              <a:rPr lang="de-DE" dirty="0" smtClean="0">
                <a:solidFill>
                  <a:srgbClr val="0070C0"/>
                </a:solidFill>
              </a:rPr>
              <a:t> </a:t>
            </a:r>
            <a:r>
              <a:rPr lang="de-DE" dirty="0" err="1" smtClean="0">
                <a:solidFill>
                  <a:srgbClr val="0070C0"/>
                </a:solidFill>
              </a:rPr>
              <a:t>the</a:t>
            </a:r>
            <a:r>
              <a:rPr lang="de-DE" dirty="0" smtClean="0">
                <a:solidFill>
                  <a:srgbClr val="0070C0"/>
                </a:solidFill>
              </a:rPr>
              <a:t> European Union </a:t>
            </a:r>
            <a:r>
              <a:rPr lang="de-DE" dirty="0" err="1" smtClean="0">
                <a:solidFill>
                  <a:srgbClr val="0070C0"/>
                </a:solidFill>
              </a:rPr>
              <a:t>and</a:t>
            </a:r>
            <a:r>
              <a:rPr lang="de-DE" dirty="0" smtClean="0">
                <a:solidFill>
                  <a:srgbClr val="0070C0"/>
                </a:solidFill>
              </a:rPr>
              <a:t> ist </a:t>
            </a:r>
            <a:r>
              <a:rPr lang="de-DE" dirty="0" err="1" smtClean="0">
                <a:solidFill>
                  <a:srgbClr val="0070C0"/>
                </a:solidFill>
              </a:rPr>
              <a:t>citizens</a:t>
            </a:r>
            <a:endParaRPr lang="de-DE" dirty="0" smtClean="0">
              <a:solidFill>
                <a:srgbClr val="0070C0"/>
              </a:solidFill>
            </a:endParaRPr>
          </a:p>
          <a:p>
            <a:pPr marL="0" indent="0">
              <a:buNone/>
            </a:pPr>
            <a:r>
              <a:rPr lang="de-DE" dirty="0" smtClean="0">
                <a:solidFill>
                  <a:srgbClr val="0070C0"/>
                </a:solidFill>
              </a:rPr>
              <a:t>2. </a:t>
            </a:r>
            <a:r>
              <a:rPr lang="de-DE" dirty="0" err="1" smtClean="0">
                <a:solidFill>
                  <a:srgbClr val="0070C0"/>
                </a:solidFill>
              </a:rPr>
              <a:t>Integrity</a:t>
            </a:r>
            <a:endParaRPr lang="de-DE" dirty="0" smtClean="0">
              <a:solidFill>
                <a:srgbClr val="0070C0"/>
              </a:solidFill>
            </a:endParaRPr>
          </a:p>
          <a:p>
            <a:pPr marL="0" indent="0">
              <a:buNone/>
            </a:pPr>
            <a:r>
              <a:rPr lang="de-DE" dirty="0" smtClean="0">
                <a:solidFill>
                  <a:srgbClr val="0070C0"/>
                </a:solidFill>
              </a:rPr>
              <a:t>3. </a:t>
            </a:r>
            <a:r>
              <a:rPr lang="de-DE" dirty="0" err="1" smtClean="0">
                <a:solidFill>
                  <a:srgbClr val="0070C0"/>
                </a:solidFill>
              </a:rPr>
              <a:t>Objectivity</a:t>
            </a:r>
            <a:endParaRPr lang="de-DE" dirty="0" smtClean="0">
              <a:solidFill>
                <a:srgbClr val="0070C0"/>
              </a:solidFill>
            </a:endParaRPr>
          </a:p>
          <a:p>
            <a:pPr marL="0" indent="0">
              <a:buNone/>
            </a:pPr>
            <a:r>
              <a:rPr lang="de-DE" dirty="0" smtClean="0">
                <a:solidFill>
                  <a:srgbClr val="0070C0"/>
                </a:solidFill>
              </a:rPr>
              <a:t>4. </a:t>
            </a:r>
            <a:r>
              <a:rPr lang="de-DE" dirty="0" err="1" smtClean="0">
                <a:solidFill>
                  <a:srgbClr val="0070C0"/>
                </a:solidFill>
              </a:rPr>
              <a:t>Respect</a:t>
            </a:r>
            <a:r>
              <a:rPr lang="de-DE" dirty="0" smtClean="0">
                <a:solidFill>
                  <a:srgbClr val="0070C0"/>
                </a:solidFill>
              </a:rPr>
              <a:t> </a:t>
            </a:r>
            <a:r>
              <a:rPr lang="de-DE" dirty="0" err="1" smtClean="0">
                <a:solidFill>
                  <a:srgbClr val="0070C0"/>
                </a:solidFill>
              </a:rPr>
              <a:t>for</a:t>
            </a:r>
            <a:r>
              <a:rPr lang="de-DE" dirty="0" smtClean="0">
                <a:solidFill>
                  <a:srgbClr val="0070C0"/>
                </a:solidFill>
              </a:rPr>
              <a:t> </a:t>
            </a:r>
            <a:r>
              <a:rPr lang="de-DE" dirty="0" err="1" smtClean="0">
                <a:solidFill>
                  <a:srgbClr val="0070C0"/>
                </a:solidFill>
              </a:rPr>
              <a:t>others</a:t>
            </a:r>
            <a:endParaRPr lang="de-DE" dirty="0" smtClean="0">
              <a:solidFill>
                <a:srgbClr val="0070C0"/>
              </a:solidFill>
            </a:endParaRPr>
          </a:p>
          <a:p>
            <a:pPr marL="0" indent="0">
              <a:buNone/>
            </a:pPr>
            <a:r>
              <a:rPr lang="de-DE" dirty="0" smtClean="0">
                <a:solidFill>
                  <a:srgbClr val="0070C0"/>
                </a:solidFill>
              </a:rPr>
              <a:t>5. </a:t>
            </a:r>
            <a:r>
              <a:rPr lang="de-DE" dirty="0" err="1" smtClean="0">
                <a:solidFill>
                  <a:srgbClr val="0070C0"/>
                </a:solidFill>
              </a:rPr>
              <a:t>Transparency</a:t>
            </a:r>
            <a:endParaRPr lang="de-DE" dirty="0" smtClean="0">
              <a:solidFill>
                <a:srgbClr val="0070C0"/>
              </a:solidFill>
            </a:endParaRPr>
          </a:p>
          <a:p>
            <a:pPr marL="0" indent="0">
              <a:buNone/>
            </a:pPr>
            <a:endParaRPr lang="de-DE" dirty="0"/>
          </a:p>
          <a:p>
            <a:pPr marL="0" indent="0">
              <a:buNone/>
            </a:pPr>
            <a:r>
              <a:rPr lang="de-DE" dirty="0" smtClean="0"/>
              <a:t>Read </a:t>
            </a:r>
            <a:r>
              <a:rPr lang="de-DE" dirty="0" err="1" smtClean="0"/>
              <a:t>the</a:t>
            </a:r>
            <a:r>
              <a:rPr lang="de-DE" dirty="0" smtClean="0"/>
              <a:t> </a:t>
            </a:r>
            <a:r>
              <a:rPr lang="de-DE" dirty="0" err="1" smtClean="0"/>
              <a:t>text</a:t>
            </a:r>
            <a:r>
              <a:rPr lang="de-DE" dirty="0" smtClean="0"/>
              <a:t> </a:t>
            </a:r>
            <a:r>
              <a:rPr lang="de-DE" dirty="0" err="1" smtClean="0"/>
              <a:t>and</a:t>
            </a:r>
            <a:r>
              <a:rPr lang="de-DE" dirty="0" smtClean="0"/>
              <a:t> do ex. III on p. 121.</a:t>
            </a:r>
            <a:endParaRPr lang="en-US" dirty="0"/>
          </a:p>
        </p:txBody>
      </p:sp>
    </p:spTree>
    <p:extLst>
      <p:ext uri="{BB962C8B-B14F-4D97-AF65-F5344CB8AC3E}">
        <p14:creationId xmlns:p14="http://schemas.microsoft.com/office/powerpoint/2010/main" val="3059038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Introduction</a:t>
            </a:r>
            <a:endParaRPr lang="en-US" dirty="0"/>
          </a:p>
        </p:txBody>
      </p:sp>
      <p:sp>
        <p:nvSpPr>
          <p:cNvPr id="3" name="Content Placeholder 2"/>
          <p:cNvSpPr>
            <a:spLocks noGrp="1"/>
          </p:cNvSpPr>
          <p:nvPr>
            <p:ph idx="1"/>
          </p:nvPr>
        </p:nvSpPr>
        <p:spPr/>
        <p:txBody>
          <a:bodyPr/>
          <a:lstStyle/>
          <a:p>
            <a:pPr marL="514350" indent="-514350">
              <a:buAutoNum type="arabicPeriod"/>
            </a:pPr>
            <a:r>
              <a:rPr lang="hr-HR" dirty="0" err="1" smtClean="0"/>
              <a:t>Which</a:t>
            </a:r>
            <a:r>
              <a:rPr lang="hr-HR" dirty="0" smtClean="0"/>
              <a:t> EU </a:t>
            </a:r>
            <a:r>
              <a:rPr lang="hr-HR" dirty="0" err="1" smtClean="0"/>
              <a:t>documents</a:t>
            </a:r>
            <a:r>
              <a:rPr lang="hr-HR" dirty="0" smtClean="0"/>
              <a:t> are </a:t>
            </a:r>
            <a:r>
              <a:rPr lang="hr-HR" dirty="0" err="1" smtClean="0"/>
              <a:t>you</a:t>
            </a:r>
            <a:r>
              <a:rPr lang="hr-HR" dirty="0" smtClean="0"/>
              <a:t> </a:t>
            </a:r>
            <a:r>
              <a:rPr lang="hr-HR" dirty="0" err="1" smtClean="0"/>
              <a:t>familiar</a:t>
            </a:r>
            <a:r>
              <a:rPr lang="hr-HR" dirty="0" smtClean="0"/>
              <a:t> </a:t>
            </a:r>
            <a:r>
              <a:rPr lang="hr-HR" dirty="0" err="1" smtClean="0"/>
              <a:t>with</a:t>
            </a:r>
            <a:r>
              <a:rPr lang="hr-HR" dirty="0" smtClean="0"/>
              <a:t>?</a:t>
            </a:r>
          </a:p>
          <a:p>
            <a:pPr marL="514350" indent="-514350">
              <a:buAutoNum type="arabicPeriod"/>
            </a:pPr>
            <a:r>
              <a:rPr lang="hr-HR" dirty="0" smtClean="0"/>
              <a:t>Do </a:t>
            </a:r>
            <a:r>
              <a:rPr lang="hr-HR" dirty="0" err="1" smtClean="0"/>
              <a:t>they</a:t>
            </a:r>
            <a:r>
              <a:rPr lang="hr-HR" dirty="0" smtClean="0"/>
              <a:t> </a:t>
            </a:r>
            <a:r>
              <a:rPr lang="hr-HR" dirty="0" err="1" smtClean="0"/>
              <a:t>explicitly</a:t>
            </a:r>
            <a:r>
              <a:rPr lang="hr-HR" dirty="0" smtClean="0"/>
              <a:t> </a:t>
            </a:r>
            <a:r>
              <a:rPr lang="hr-HR" dirty="0" err="1" smtClean="0"/>
              <a:t>deal</a:t>
            </a:r>
            <a:r>
              <a:rPr lang="hr-HR" dirty="0" smtClean="0"/>
              <a:t> </a:t>
            </a:r>
            <a:r>
              <a:rPr lang="hr-HR" dirty="0" err="1" smtClean="0"/>
              <a:t>with</a:t>
            </a:r>
            <a:r>
              <a:rPr lang="hr-HR" dirty="0" smtClean="0"/>
              <a:t> </a:t>
            </a:r>
            <a:r>
              <a:rPr lang="hr-HR" dirty="0" err="1" smtClean="0"/>
              <a:t>public</a:t>
            </a:r>
            <a:r>
              <a:rPr lang="hr-HR" dirty="0" smtClean="0"/>
              <a:t> </a:t>
            </a:r>
            <a:r>
              <a:rPr lang="hr-HR" dirty="0" err="1" smtClean="0"/>
              <a:t>administraion</a:t>
            </a:r>
            <a:r>
              <a:rPr lang="hr-HR" dirty="0" smtClean="0"/>
              <a:t>?</a:t>
            </a:r>
          </a:p>
          <a:p>
            <a:pPr marL="514350" indent="-514350">
              <a:buAutoNum type="arabicPeriod"/>
            </a:pPr>
            <a:r>
              <a:rPr lang="hr-HR" dirty="0" smtClean="0"/>
              <a:t>Do EU </a:t>
            </a:r>
            <a:r>
              <a:rPr lang="hr-HR" dirty="0" err="1" smtClean="0"/>
              <a:t>documents</a:t>
            </a:r>
            <a:r>
              <a:rPr lang="hr-HR" dirty="0" smtClean="0"/>
              <a:t> provide </a:t>
            </a:r>
            <a:r>
              <a:rPr lang="hr-HR" dirty="0" err="1" smtClean="0"/>
              <a:t>guidelines</a:t>
            </a:r>
            <a:r>
              <a:rPr lang="hr-HR" dirty="0" smtClean="0"/>
              <a:t> on how </a:t>
            </a:r>
            <a:r>
              <a:rPr lang="hr-HR" dirty="0" err="1" smtClean="0"/>
              <a:t>public</a:t>
            </a:r>
            <a:r>
              <a:rPr lang="hr-HR" dirty="0" smtClean="0"/>
              <a:t> </a:t>
            </a:r>
            <a:r>
              <a:rPr lang="hr-HR" dirty="0" err="1" smtClean="0"/>
              <a:t>administration</a:t>
            </a:r>
            <a:r>
              <a:rPr lang="hr-HR" dirty="0" smtClean="0"/>
              <a:t> </a:t>
            </a:r>
            <a:r>
              <a:rPr lang="hr-HR" dirty="0" err="1" smtClean="0"/>
              <a:t>in</a:t>
            </a:r>
            <a:r>
              <a:rPr lang="hr-HR" dirty="0" smtClean="0"/>
              <a:t> </a:t>
            </a:r>
            <a:r>
              <a:rPr lang="hr-HR" dirty="0" err="1" smtClean="0"/>
              <a:t>member</a:t>
            </a:r>
            <a:r>
              <a:rPr lang="hr-HR" dirty="0" smtClean="0"/>
              <a:t> </a:t>
            </a:r>
            <a:r>
              <a:rPr lang="hr-HR" dirty="0" err="1" smtClean="0"/>
              <a:t>states</a:t>
            </a:r>
            <a:r>
              <a:rPr lang="hr-HR" dirty="0" smtClean="0"/>
              <a:t> </a:t>
            </a:r>
            <a:r>
              <a:rPr lang="hr-HR" dirty="0" err="1" smtClean="0"/>
              <a:t>should</a:t>
            </a:r>
            <a:r>
              <a:rPr lang="hr-HR" dirty="0" smtClean="0"/>
              <a:t> </a:t>
            </a:r>
            <a:r>
              <a:rPr lang="hr-HR" dirty="0" err="1" smtClean="0"/>
              <a:t>be</a:t>
            </a:r>
            <a:r>
              <a:rPr lang="hr-HR" dirty="0" smtClean="0"/>
              <a:t> </a:t>
            </a:r>
            <a:r>
              <a:rPr lang="hr-HR" dirty="0" err="1" smtClean="0"/>
              <a:t>organized</a:t>
            </a:r>
            <a:r>
              <a:rPr lang="hr-HR" dirty="0" smtClean="0"/>
              <a:t>?</a:t>
            </a:r>
            <a:endParaRPr lang="en-US" dirty="0"/>
          </a:p>
        </p:txBody>
      </p:sp>
    </p:spTree>
    <p:extLst>
      <p:ext uri="{BB962C8B-B14F-4D97-AF65-F5344CB8AC3E}">
        <p14:creationId xmlns:p14="http://schemas.microsoft.com/office/powerpoint/2010/main" val="330449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solidFill>
                  <a:srgbClr val="0070C0"/>
                </a:solidFill>
              </a:rPr>
              <a:t>The</a:t>
            </a:r>
            <a:r>
              <a:rPr lang="hr-HR" dirty="0" smtClean="0">
                <a:solidFill>
                  <a:srgbClr val="0070C0"/>
                </a:solidFill>
              </a:rPr>
              <a:t> Charter </a:t>
            </a:r>
            <a:r>
              <a:rPr lang="hr-HR" dirty="0" err="1" smtClean="0">
                <a:solidFill>
                  <a:srgbClr val="0070C0"/>
                </a:solidFill>
              </a:rPr>
              <a:t>of</a:t>
            </a:r>
            <a:r>
              <a:rPr lang="hr-HR" dirty="0" smtClean="0">
                <a:solidFill>
                  <a:srgbClr val="0070C0"/>
                </a:solidFill>
              </a:rPr>
              <a:t> </a:t>
            </a:r>
            <a:r>
              <a:rPr lang="hr-HR" dirty="0" err="1" smtClean="0">
                <a:solidFill>
                  <a:srgbClr val="0070C0"/>
                </a:solidFill>
              </a:rPr>
              <a:t>Fundamental</a:t>
            </a:r>
            <a:r>
              <a:rPr lang="hr-HR" dirty="0" smtClean="0">
                <a:solidFill>
                  <a:srgbClr val="0070C0"/>
                </a:solidFill>
              </a:rPr>
              <a:t> Rights </a:t>
            </a:r>
            <a:r>
              <a:rPr lang="hr-HR" dirty="0" err="1" smtClean="0">
                <a:solidFill>
                  <a:srgbClr val="0070C0"/>
                </a:solidFill>
              </a:rPr>
              <a:t>of</a:t>
            </a:r>
            <a:r>
              <a:rPr lang="hr-HR" dirty="0" smtClean="0">
                <a:solidFill>
                  <a:srgbClr val="0070C0"/>
                </a:solidFill>
              </a:rPr>
              <a:t> </a:t>
            </a:r>
            <a:r>
              <a:rPr lang="hr-HR" dirty="0" err="1" smtClean="0">
                <a:solidFill>
                  <a:srgbClr val="0070C0"/>
                </a:solidFill>
              </a:rPr>
              <a:t>the</a:t>
            </a:r>
            <a:r>
              <a:rPr lang="hr-HR" dirty="0" smtClean="0">
                <a:solidFill>
                  <a:srgbClr val="0070C0"/>
                </a:solidFill>
              </a:rPr>
              <a:t> EU</a:t>
            </a:r>
            <a:endParaRPr lang="en-US" dirty="0">
              <a:solidFill>
                <a:srgbClr val="0070C0"/>
              </a:solidFill>
            </a:endParaRPr>
          </a:p>
        </p:txBody>
      </p:sp>
      <p:sp>
        <p:nvSpPr>
          <p:cNvPr id="3" name="Content Placeholder 2"/>
          <p:cNvSpPr>
            <a:spLocks noGrp="1"/>
          </p:cNvSpPr>
          <p:nvPr>
            <p:ph idx="1"/>
          </p:nvPr>
        </p:nvSpPr>
        <p:spPr/>
        <p:txBody>
          <a:bodyPr>
            <a:normAutofit/>
          </a:bodyPr>
          <a:lstStyle/>
          <a:p>
            <a:pPr>
              <a:buFontTx/>
              <a:buChar char="-"/>
            </a:pPr>
            <a:r>
              <a:rPr lang="hr-HR" dirty="0"/>
              <a:t>a</a:t>
            </a:r>
            <a:r>
              <a:rPr lang="hr-HR" dirty="0" smtClean="0"/>
              <a:t> </a:t>
            </a:r>
            <a:r>
              <a:rPr lang="hr-HR" dirty="0" err="1" smtClean="0"/>
              <a:t>document</a:t>
            </a:r>
            <a:r>
              <a:rPr lang="hr-HR" dirty="0" smtClean="0"/>
              <a:t> </a:t>
            </a:r>
            <a:r>
              <a:rPr lang="hr-HR" dirty="0" err="1" smtClean="0"/>
              <a:t>which</a:t>
            </a:r>
            <a:r>
              <a:rPr lang="hr-HR" dirty="0" smtClean="0"/>
              <a:t> </a:t>
            </a:r>
            <a:r>
              <a:rPr lang="hr-HR" dirty="0" err="1" smtClean="0"/>
              <a:t>contains</a:t>
            </a:r>
            <a:r>
              <a:rPr lang="hr-HR" dirty="0" smtClean="0"/>
              <a:t> </a:t>
            </a:r>
            <a:r>
              <a:rPr lang="hr-HR" dirty="0" err="1" smtClean="0"/>
              <a:t>basic</a:t>
            </a:r>
            <a:r>
              <a:rPr lang="hr-HR" dirty="0" smtClean="0"/>
              <a:t> </a:t>
            </a:r>
            <a:r>
              <a:rPr lang="hr-HR" dirty="0" err="1" smtClean="0"/>
              <a:t>rights</a:t>
            </a:r>
            <a:r>
              <a:rPr lang="hr-HR" dirty="0" smtClean="0"/>
              <a:t> </a:t>
            </a:r>
            <a:r>
              <a:rPr lang="hr-HR" dirty="0" err="1" smtClean="0"/>
              <a:t>protected</a:t>
            </a:r>
            <a:r>
              <a:rPr lang="hr-HR" dirty="0" smtClean="0"/>
              <a:t> </a:t>
            </a:r>
            <a:r>
              <a:rPr lang="hr-HR" dirty="0" err="1" smtClean="0"/>
              <a:t>in</a:t>
            </a:r>
            <a:r>
              <a:rPr lang="hr-HR" dirty="0" smtClean="0"/>
              <a:t> </a:t>
            </a:r>
            <a:r>
              <a:rPr lang="hr-HR" dirty="0" err="1" smtClean="0"/>
              <a:t>the</a:t>
            </a:r>
            <a:r>
              <a:rPr lang="hr-HR" dirty="0" smtClean="0"/>
              <a:t> EU</a:t>
            </a:r>
          </a:p>
          <a:p>
            <a:pPr>
              <a:buFontTx/>
              <a:buChar char="-"/>
            </a:pPr>
            <a:r>
              <a:rPr lang="hr-HR" dirty="0" err="1"/>
              <a:t>c</a:t>
            </a:r>
            <a:r>
              <a:rPr lang="hr-HR" smtClean="0"/>
              <a:t>omplements</a:t>
            </a:r>
            <a:r>
              <a:rPr lang="hr-HR" dirty="0" smtClean="0"/>
              <a:t> </a:t>
            </a:r>
            <a:r>
              <a:rPr lang="hr-HR" dirty="0" err="1" smtClean="0"/>
              <a:t>national</a:t>
            </a:r>
            <a:r>
              <a:rPr lang="hr-HR" dirty="0" smtClean="0"/>
              <a:t> </a:t>
            </a:r>
            <a:r>
              <a:rPr lang="hr-HR" dirty="0" err="1" smtClean="0"/>
              <a:t>contistutions</a:t>
            </a:r>
            <a:r>
              <a:rPr lang="hr-HR" dirty="0" smtClean="0"/>
              <a:t> </a:t>
            </a:r>
            <a:r>
              <a:rPr lang="hr-HR" dirty="0" err="1" smtClean="0"/>
              <a:t>and</a:t>
            </a:r>
            <a:r>
              <a:rPr lang="hr-HR" dirty="0" smtClean="0"/>
              <a:t> ECHR</a:t>
            </a:r>
          </a:p>
          <a:p>
            <a:pPr>
              <a:buFontTx/>
              <a:buChar char="-"/>
            </a:pPr>
            <a:r>
              <a:rPr lang="hr-HR" dirty="0" err="1"/>
              <a:t>e</a:t>
            </a:r>
            <a:r>
              <a:rPr lang="hr-HR" dirty="0" err="1" smtClean="0"/>
              <a:t>ntered</a:t>
            </a:r>
            <a:r>
              <a:rPr lang="hr-HR" dirty="0" smtClean="0"/>
              <a:t> </a:t>
            </a:r>
            <a:r>
              <a:rPr lang="hr-HR" dirty="0" err="1"/>
              <a:t>into</a:t>
            </a:r>
            <a:r>
              <a:rPr lang="hr-HR" dirty="0"/>
              <a:t> </a:t>
            </a:r>
            <a:r>
              <a:rPr lang="hr-HR" dirty="0" err="1"/>
              <a:t>force</a:t>
            </a:r>
            <a:r>
              <a:rPr lang="hr-HR" dirty="0"/>
              <a:t> </a:t>
            </a:r>
            <a:r>
              <a:rPr lang="hr-HR" dirty="0" err="1"/>
              <a:t>in</a:t>
            </a:r>
            <a:r>
              <a:rPr lang="hr-HR" dirty="0"/>
              <a:t> </a:t>
            </a:r>
            <a:r>
              <a:rPr lang="hr-HR" dirty="0" err="1"/>
              <a:t>December</a:t>
            </a:r>
            <a:r>
              <a:rPr lang="hr-HR" dirty="0"/>
              <a:t> </a:t>
            </a:r>
            <a:r>
              <a:rPr lang="hr-HR" dirty="0" smtClean="0"/>
              <a:t>2009 – </a:t>
            </a:r>
            <a:r>
              <a:rPr lang="hr-HR" dirty="0" err="1" smtClean="0"/>
              <a:t>legally</a:t>
            </a:r>
            <a:r>
              <a:rPr lang="hr-HR" dirty="0" smtClean="0"/>
              <a:t> </a:t>
            </a:r>
            <a:r>
              <a:rPr lang="hr-HR" dirty="0" err="1" smtClean="0"/>
              <a:t>binding</a:t>
            </a:r>
            <a:endParaRPr lang="hr-HR" dirty="0" smtClean="0"/>
          </a:p>
          <a:p>
            <a:pPr marL="0" indent="0">
              <a:buNone/>
            </a:pPr>
            <a:r>
              <a:rPr lang="en-US" u="sng" dirty="0"/>
              <a:t>It covers</a:t>
            </a:r>
            <a:r>
              <a:rPr lang="hr-HR" u="sng" dirty="0" smtClean="0"/>
              <a:t>:</a:t>
            </a:r>
            <a:endParaRPr lang="en-US" u="sng" dirty="0"/>
          </a:p>
          <a:p>
            <a:r>
              <a:rPr lang="en-US" dirty="0"/>
              <a:t>all the rights found in </a:t>
            </a:r>
            <a:r>
              <a:rPr lang="en-US" dirty="0">
                <a:solidFill>
                  <a:srgbClr val="0070C0"/>
                </a:solidFill>
              </a:rPr>
              <a:t>the case law of the Court of Justice of the EU</a:t>
            </a:r>
          </a:p>
          <a:p>
            <a:r>
              <a:rPr lang="en-US" dirty="0"/>
              <a:t>the rights and freedoms enshrined in </a:t>
            </a:r>
            <a:r>
              <a:rPr lang="en-US" dirty="0">
                <a:solidFill>
                  <a:srgbClr val="0070C0"/>
                </a:solidFill>
              </a:rPr>
              <a:t>the European Convention on Human Rights</a:t>
            </a:r>
          </a:p>
          <a:p>
            <a:r>
              <a:rPr lang="en-US" dirty="0"/>
              <a:t>other rights and principles resulting from the common </a:t>
            </a:r>
            <a:r>
              <a:rPr lang="en-US" dirty="0">
                <a:solidFill>
                  <a:srgbClr val="0070C0"/>
                </a:solidFill>
              </a:rPr>
              <a:t>constitutional traditions of EU countries </a:t>
            </a:r>
            <a:r>
              <a:rPr lang="en-US" dirty="0"/>
              <a:t>and </a:t>
            </a:r>
            <a:r>
              <a:rPr lang="en-US" dirty="0">
                <a:solidFill>
                  <a:srgbClr val="0070C0"/>
                </a:solidFill>
              </a:rPr>
              <a:t>other international instruments</a:t>
            </a:r>
          </a:p>
          <a:p>
            <a:pPr>
              <a:buFontTx/>
              <a:buChar char="-"/>
            </a:pPr>
            <a:endParaRPr lang="en-US" dirty="0"/>
          </a:p>
        </p:txBody>
      </p:sp>
    </p:spTree>
    <p:extLst>
      <p:ext uri="{BB962C8B-B14F-4D97-AF65-F5344CB8AC3E}">
        <p14:creationId xmlns:p14="http://schemas.microsoft.com/office/powerpoint/2010/main" val="1194091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solidFill>
                  <a:srgbClr val="0070C0"/>
                </a:solidFill>
              </a:rPr>
              <a:t>The</a:t>
            </a:r>
            <a:r>
              <a:rPr lang="hr-HR" dirty="0">
                <a:solidFill>
                  <a:srgbClr val="0070C0"/>
                </a:solidFill>
              </a:rPr>
              <a:t> Charter </a:t>
            </a:r>
            <a:r>
              <a:rPr lang="hr-HR" dirty="0" err="1">
                <a:solidFill>
                  <a:srgbClr val="0070C0"/>
                </a:solidFill>
              </a:rPr>
              <a:t>of</a:t>
            </a:r>
            <a:r>
              <a:rPr lang="hr-HR" dirty="0">
                <a:solidFill>
                  <a:srgbClr val="0070C0"/>
                </a:solidFill>
              </a:rPr>
              <a:t> </a:t>
            </a:r>
            <a:r>
              <a:rPr lang="hr-HR" dirty="0" err="1">
                <a:solidFill>
                  <a:srgbClr val="0070C0"/>
                </a:solidFill>
              </a:rPr>
              <a:t>Fundamental</a:t>
            </a:r>
            <a:r>
              <a:rPr lang="hr-HR" dirty="0">
                <a:solidFill>
                  <a:srgbClr val="0070C0"/>
                </a:solidFill>
              </a:rPr>
              <a:t> Rights </a:t>
            </a:r>
            <a:r>
              <a:rPr lang="hr-HR" dirty="0" err="1">
                <a:solidFill>
                  <a:srgbClr val="0070C0"/>
                </a:solidFill>
              </a:rPr>
              <a:t>of</a:t>
            </a:r>
            <a:r>
              <a:rPr lang="hr-HR" dirty="0">
                <a:solidFill>
                  <a:srgbClr val="0070C0"/>
                </a:solidFill>
              </a:rPr>
              <a:t> </a:t>
            </a:r>
            <a:r>
              <a:rPr lang="hr-HR" dirty="0" err="1">
                <a:solidFill>
                  <a:srgbClr val="0070C0"/>
                </a:solidFill>
              </a:rPr>
              <a:t>the</a:t>
            </a:r>
            <a:r>
              <a:rPr lang="hr-HR" dirty="0">
                <a:solidFill>
                  <a:srgbClr val="0070C0"/>
                </a:solidFill>
              </a:rPr>
              <a:t> EU</a:t>
            </a:r>
            <a:endParaRPr lang="en-US" dirty="0"/>
          </a:p>
        </p:txBody>
      </p:sp>
      <p:sp>
        <p:nvSpPr>
          <p:cNvPr id="3" name="Content Placeholder 2"/>
          <p:cNvSpPr>
            <a:spLocks noGrp="1"/>
          </p:cNvSpPr>
          <p:nvPr>
            <p:ph idx="1"/>
          </p:nvPr>
        </p:nvSpPr>
        <p:spPr/>
        <p:txBody>
          <a:bodyPr/>
          <a:lstStyle/>
          <a:p>
            <a:pPr marL="0" indent="0">
              <a:buNone/>
            </a:pPr>
            <a:r>
              <a:rPr lang="hr-HR" dirty="0" smtClean="0"/>
              <a:t>Rights </a:t>
            </a:r>
            <a:r>
              <a:rPr lang="hr-HR" dirty="0" err="1"/>
              <a:t>and</a:t>
            </a:r>
            <a:r>
              <a:rPr lang="hr-HR" dirty="0"/>
              <a:t> </a:t>
            </a:r>
            <a:r>
              <a:rPr lang="hr-HR" dirty="0" err="1"/>
              <a:t>freedoms</a:t>
            </a:r>
            <a:r>
              <a:rPr lang="hr-HR" dirty="0"/>
              <a:t> </a:t>
            </a:r>
            <a:r>
              <a:rPr lang="hr-HR" dirty="0" err="1"/>
              <a:t>under</a:t>
            </a:r>
            <a:r>
              <a:rPr lang="hr-HR" dirty="0"/>
              <a:t> 6 </a:t>
            </a:r>
            <a:r>
              <a:rPr lang="hr-HR" dirty="0" err="1"/>
              <a:t>titles</a:t>
            </a:r>
            <a:r>
              <a:rPr lang="hr-HR" dirty="0"/>
              <a:t>:</a:t>
            </a:r>
          </a:p>
          <a:p>
            <a:pPr marL="514350" indent="-514350">
              <a:buAutoNum type="arabicPeriod"/>
            </a:pPr>
            <a:r>
              <a:rPr lang="hr-HR" dirty="0" err="1"/>
              <a:t>Dignity</a:t>
            </a:r>
            <a:endParaRPr lang="hr-HR" dirty="0"/>
          </a:p>
          <a:p>
            <a:pPr marL="514350" indent="-514350">
              <a:buAutoNum type="arabicPeriod"/>
            </a:pPr>
            <a:r>
              <a:rPr lang="hr-HR" dirty="0" err="1"/>
              <a:t>Freedom</a:t>
            </a:r>
            <a:endParaRPr lang="hr-HR" dirty="0"/>
          </a:p>
          <a:p>
            <a:pPr marL="514350" indent="-514350">
              <a:buAutoNum type="arabicPeriod"/>
            </a:pPr>
            <a:r>
              <a:rPr lang="hr-HR" dirty="0" err="1"/>
              <a:t>Equality</a:t>
            </a:r>
            <a:endParaRPr lang="hr-HR" dirty="0"/>
          </a:p>
          <a:p>
            <a:pPr marL="514350" indent="-514350">
              <a:buAutoNum type="arabicPeriod"/>
            </a:pPr>
            <a:r>
              <a:rPr lang="hr-HR" dirty="0" err="1"/>
              <a:t>Solidarity</a:t>
            </a:r>
            <a:endParaRPr lang="hr-HR" dirty="0"/>
          </a:p>
          <a:p>
            <a:pPr marL="514350" indent="-514350">
              <a:buAutoNum type="arabicPeriod"/>
            </a:pPr>
            <a:r>
              <a:rPr lang="hr-HR" dirty="0" err="1"/>
              <a:t>Citizens</a:t>
            </a:r>
            <a:r>
              <a:rPr lang="hr-HR" dirty="0"/>
              <a:t>’ Rights</a:t>
            </a:r>
          </a:p>
          <a:p>
            <a:pPr marL="514350" indent="-514350">
              <a:buAutoNum type="arabicPeriod"/>
            </a:pPr>
            <a:r>
              <a:rPr lang="hr-HR" dirty="0" err="1"/>
              <a:t>Justice</a:t>
            </a:r>
            <a:endParaRPr lang="hr-HR" dirty="0"/>
          </a:p>
          <a:p>
            <a:endParaRPr lang="en-US" dirty="0"/>
          </a:p>
        </p:txBody>
      </p:sp>
    </p:spTree>
    <p:extLst>
      <p:ext uri="{BB962C8B-B14F-4D97-AF65-F5344CB8AC3E}">
        <p14:creationId xmlns:p14="http://schemas.microsoft.com/office/powerpoint/2010/main" val="928193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a:solidFill>
                  <a:srgbClr val="0070C0"/>
                </a:solidFill>
              </a:rPr>
              <a:t>Rights </a:t>
            </a:r>
            <a:r>
              <a:rPr lang="hr-HR" dirty="0" err="1">
                <a:solidFill>
                  <a:srgbClr val="0070C0"/>
                </a:solidFill>
              </a:rPr>
              <a:t>and</a:t>
            </a:r>
            <a:r>
              <a:rPr lang="hr-HR" dirty="0">
                <a:solidFill>
                  <a:srgbClr val="0070C0"/>
                </a:solidFill>
              </a:rPr>
              <a:t> </a:t>
            </a:r>
            <a:r>
              <a:rPr lang="hr-HR" dirty="0" err="1">
                <a:solidFill>
                  <a:srgbClr val="0070C0"/>
                </a:solidFill>
              </a:rPr>
              <a:t>freedoms</a:t>
            </a:r>
            <a:r>
              <a:rPr lang="hr-HR" dirty="0">
                <a:solidFill>
                  <a:srgbClr val="0070C0"/>
                </a:solidFill>
              </a:rPr>
              <a:t> </a:t>
            </a:r>
            <a:r>
              <a:rPr lang="hr-HR" dirty="0" err="1">
                <a:solidFill>
                  <a:srgbClr val="0070C0"/>
                </a:solidFill>
              </a:rPr>
              <a:t>under</a:t>
            </a:r>
            <a:r>
              <a:rPr lang="hr-HR" dirty="0">
                <a:solidFill>
                  <a:srgbClr val="0070C0"/>
                </a:solidFill>
              </a:rPr>
              <a:t> </a:t>
            </a:r>
            <a:r>
              <a:rPr lang="hr-HR" dirty="0" err="1">
                <a:solidFill>
                  <a:srgbClr val="0070C0"/>
                </a:solidFill>
              </a:rPr>
              <a:t>the</a:t>
            </a:r>
            <a:r>
              <a:rPr lang="hr-HR" dirty="0">
                <a:solidFill>
                  <a:srgbClr val="0070C0"/>
                </a:solidFill>
              </a:rPr>
              <a:t> Charter </a:t>
            </a:r>
            <a:r>
              <a:rPr lang="hr-HR" dirty="0" err="1">
                <a:solidFill>
                  <a:srgbClr val="0070C0"/>
                </a:solidFill>
              </a:rPr>
              <a:t>of</a:t>
            </a:r>
            <a:r>
              <a:rPr lang="hr-HR" dirty="0">
                <a:solidFill>
                  <a:srgbClr val="0070C0"/>
                </a:solidFill>
              </a:rPr>
              <a:t> </a:t>
            </a:r>
            <a:r>
              <a:rPr lang="hr-HR" dirty="0" err="1">
                <a:solidFill>
                  <a:srgbClr val="0070C0"/>
                </a:solidFill>
              </a:rPr>
              <a:t>Fundamental</a:t>
            </a:r>
            <a:r>
              <a:rPr lang="hr-HR" dirty="0">
                <a:solidFill>
                  <a:srgbClr val="0070C0"/>
                </a:solidFill>
              </a:rPr>
              <a:t> Rights </a:t>
            </a:r>
            <a:r>
              <a:rPr lang="hr-HR" dirty="0" err="1">
                <a:solidFill>
                  <a:srgbClr val="0070C0"/>
                </a:solidFill>
              </a:rPr>
              <a:t>of</a:t>
            </a:r>
            <a:r>
              <a:rPr lang="hr-HR" dirty="0">
                <a:solidFill>
                  <a:srgbClr val="0070C0"/>
                </a:solidFill>
              </a:rPr>
              <a:t> </a:t>
            </a:r>
            <a:r>
              <a:rPr lang="hr-HR" dirty="0" err="1">
                <a:solidFill>
                  <a:srgbClr val="0070C0"/>
                </a:solidFill>
              </a:rPr>
              <a:t>the</a:t>
            </a:r>
            <a:r>
              <a:rPr lang="hr-HR" dirty="0">
                <a:solidFill>
                  <a:srgbClr val="0070C0"/>
                </a:solidFill>
              </a:rPr>
              <a:t> EU</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hr-HR" dirty="0" err="1" smtClean="0"/>
              <a:t>Purpose</a:t>
            </a:r>
            <a:r>
              <a:rPr lang="hr-HR" dirty="0" smtClean="0"/>
              <a:t> </a:t>
            </a:r>
            <a:endParaRPr lang="hr-HR" dirty="0"/>
          </a:p>
          <a:p>
            <a:r>
              <a:rPr lang="hr-HR" dirty="0" err="1"/>
              <a:t>Application</a:t>
            </a:r>
            <a:endParaRPr lang="hr-HR" dirty="0"/>
          </a:p>
          <a:p>
            <a:r>
              <a:rPr lang="hr-HR" dirty="0" err="1"/>
              <a:t>Implementation</a:t>
            </a:r>
            <a:endParaRPr lang="hr-HR" dirty="0"/>
          </a:p>
          <a:p>
            <a:r>
              <a:rPr lang="hr-HR" dirty="0"/>
              <a:t>Protection</a:t>
            </a:r>
          </a:p>
          <a:p>
            <a:r>
              <a:rPr lang="hr-HR" dirty="0" err="1"/>
              <a:t>Citizens</a:t>
            </a:r>
            <a:r>
              <a:rPr lang="hr-HR" dirty="0"/>
              <a:t>’ </a:t>
            </a:r>
            <a:r>
              <a:rPr lang="hr-HR" dirty="0" err="1"/>
              <a:t>rights</a:t>
            </a:r>
            <a:endParaRPr lang="hr-HR" dirty="0"/>
          </a:p>
          <a:p>
            <a:r>
              <a:rPr lang="hr-HR" dirty="0" err="1"/>
              <a:t>Right</a:t>
            </a:r>
            <a:r>
              <a:rPr lang="hr-HR" dirty="0"/>
              <a:t> to  </a:t>
            </a:r>
            <a:r>
              <a:rPr lang="hr-HR" dirty="0" err="1"/>
              <a:t>good</a:t>
            </a:r>
            <a:r>
              <a:rPr lang="hr-HR" dirty="0"/>
              <a:t> </a:t>
            </a:r>
            <a:r>
              <a:rPr lang="hr-HR" dirty="0" err="1"/>
              <a:t>administration</a:t>
            </a:r>
            <a:endParaRPr lang="hr-HR" dirty="0"/>
          </a:p>
          <a:p>
            <a:pPr marL="0" indent="0">
              <a:buNone/>
            </a:pPr>
            <a:endParaRPr lang="en-US" dirty="0"/>
          </a:p>
        </p:txBody>
      </p:sp>
    </p:spTree>
    <p:extLst>
      <p:ext uri="{BB962C8B-B14F-4D97-AF65-F5344CB8AC3E}">
        <p14:creationId xmlns:p14="http://schemas.microsoft.com/office/powerpoint/2010/main" val="1940293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solidFill>
                  <a:srgbClr val="0070C0"/>
                </a:solidFill>
              </a:rPr>
              <a:t>Purpose</a:t>
            </a:r>
            <a:r>
              <a:rPr lang="hr-HR" dirty="0" smtClean="0">
                <a:solidFill>
                  <a:srgbClr val="0070C0"/>
                </a:solidFill>
              </a:rPr>
              <a:t> </a:t>
            </a:r>
            <a:r>
              <a:rPr lang="hr-HR" dirty="0" err="1" smtClean="0">
                <a:solidFill>
                  <a:srgbClr val="0070C0"/>
                </a:solidFill>
              </a:rPr>
              <a:t>of</a:t>
            </a:r>
            <a:r>
              <a:rPr lang="hr-HR" dirty="0" smtClean="0">
                <a:solidFill>
                  <a:srgbClr val="0070C0"/>
                </a:solidFill>
              </a:rPr>
              <a:t> </a:t>
            </a:r>
            <a:r>
              <a:rPr lang="hr-HR" dirty="0" err="1" smtClean="0">
                <a:solidFill>
                  <a:srgbClr val="0070C0"/>
                </a:solidFill>
              </a:rPr>
              <a:t>the</a:t>
            </a:r>
            <a:r>
              <a:rPr lang="hr-HR" dirty="0" smtClean="0">
                <a:solidFill>
                  <a:srgbClr val="0070C0"/>
                </a:solidFill>
              </a:rPr>
              <a:t> Charter</a:t>
            </a:r>
            <a:endParaRPr lang="en-US" dirty="0">
              <a:solidFill>
                <a:srgbClr val="0070C0"/>
              </a:solidFill>
            </a:endParaRPr>
          </a:p>
        </p:txBody>
      </p:sp>
      <p:sp>
        <p:nvSpPr>
          <p:cNvPr id="3" name="Content Placeholder 2"/>
          <p:cNvSpPr>
            <a:spLocks noGrp="1"/>
          </p:cNvSpPr>
          <p:nvPr>
            <p:ph idx="1"/>
          </p:nvPr>
        </p:nvSpPr>
        <p:spPr/>
        <p:txBody>
          <a:bodyPr>
            <a:normAutofit/>
          </a:bodyPr>
          <a:lstStyle/>
          <a:p>
            <a:r>
              <a:rPr lang="en-GB" dirty="0" smtClean="0"/>
              <a:t>to include</a:t>
            </a:r>
            <a:r>
              <a:rPr lang="hr-HR" dirty="0" smtClean="0"/>
              <a:t> </a:t>
            </a:r>
            <a:r>
              <a:rPr lang="hr-HR" dirty="0" err="1" smtClean="0"/>
              <a:t>all</a:t>
            </a:r>
            <a:r>
              <a:rPr lang="hr-HR" dirty="0" smtClean="0"/>
              <a:t> </a:t>
            </a:r>
            <a:r>
              <a:rPr lang="hr-HR" dirty="0" err="1" smtClean="0"/>
              <a:t>rights</a:t>
            </a:r>
            <a:r>
              <a:rPr lang="en-GB" dirty="0" smtClean="0"/>
              <a:t> in </a:t>
            </a:r>
            <a:r>
              <a:rPr lang="en-GB" dirty="0"/>
              <a:t>a single document </a:t>
            </a:r>
            <a:endParaRPr lang="hr-HR" dirty="0" smtClean="0"/>
          </a:p>
          <a:p>
            <a:r>
              <a:rPr lang="en-US" dirty="0"/>
              <a:t>has the aim of making those rights more visible, in order to strengthen their protection</a:t>
            </a:r>
            <a:endParaRPr lang="hr-HR" dirty="0"/>
          </a:p>
          <a:p>
            <a:r>
              <a:rPr lang="hr-HR" dirty="0" err="1" smtClean="0"/>
              <a:t>Document</a:t>
            </a:r>
            <a:r>
              <a:rPr lang="hr-HR" dirty="0" smtClean="0"/>
              <a:t> </a:t>
            </a:r>
            <a:r>
              <a:rPr lang="en-GB" dirty="0" smtClean="0"/>
              <a:t>updated </a:t>
            </a:r>
            <a:r>
              <a:rPr lang="en-GB" dirty="0"/>
              <a:t>in the light of </a:t>
            </a:r>
            <a:endParaRPr lang="hr-HR" dirty="0" smtClean="0"/>
          </a:p>
          <a:p>
            <a:pPr>
              <a:buFontTx/>
              <a:buChar char="-"/>
            </a:pPr>
            <a:r>
              <a:rPr lang="en-GB" dirty="0" smtClean="0"/>
              <a:t>changes </a:t>
            </a:r>
            <a:r>
              <a:rPr lang="en-GB" dirty="0"/>
              <a:t>in </a:t>
            </a:r>
            <a:r>
              <a:rPr lang="en-GB" dirty="0" smtClean="0"/>
              <a:t>society</a:t>
            </a:r>
            <a:endParaRPr lang="hr-HR" dirty="0" smtClean="0"/>
          </a:p>
          <a:p>
            <a:pPr marL="0" indent="0">
              <a:buNone/>
            </a:pPr>
            <a:r>
              <a:rPr lang="hr-HR" sz="2000" dirty="0"/>
              <a:t> </a:t>
            </a:r>
            <a:r>
              <a:rPr lang="hr-HR" sz="2000" dirty="0" smtClean="0"/>
              <a:t>  (</a:t>
            </a:r>
            <a:r>
              <a:rPr lang="en-US" sz="2000" dirty="0" smtClean="0"/>
              <a:t>includes </a:t>
            </a:r>
            <a:r>
              <a:rPr lang="en-US" sz="2000" dirty="0"/>
              <a:t>'third generation' </a:t>
            </a:r>
            <a:r>
              <a:rPr lang="en-US" sz="2000" b="1" dirty="0"/>
              <a:t>fundamental rights</a:t>
            </a:r>
            <a:r>
              <a:rPr lang="en-US" sz="2000" dirty="0"/>
              <a:t>, </a:t>
            </a:r>
            <a:r>
              <a:rPr lang="hr-HR" sz="2000" dirty="0" err="1" smtClean="0"/>
              <a:t>eg</a:t>
            </a:r>
            <a:r>
              <a:rPr lang="en-US" sz="2000" dirty="0" smtClean="0"/>
              <a:t>: </a:t>
            </a:r>
            <a:r>
              <a:rPr lang="en-US" sz="2000" dirty="0"/>
              <a:t>data </a:t>
            </a:r>
            <a:r>
              <a:rPr lang="en-US" sz="2000" dirty="0" err="1" smtClean="0"/>
              <a:t>protec</a:t>
            </a:r>
            <a:r>
              <a:rPr lang="hr-HR" sz="2000" dirty="0" err="1" smtClean="0"/>
              <a:t>tion</a:t>
            </a:r>
            <a:r>
              <a:rPr lang="hr-HR" sz="2000" dirty="0" smtClean="0"/>
              <a:t>)</a:t>
            </a:r>
          </a:p>
          <a:p>
            <a:pPr>
              <a:buFontTx/>
              <a:buChar char="-"/>
            </a:pPr>
            <a:r>
              <a:rPr lang="en-GB" dirty="0" smtClean="0"/>
              <a:t>social </a:t>
            </a:r>
            <a:r>
              <a:rPr lang="en-GB" dirty="0"/>
              <a:t>progress and </a:t>
            </a:r>
            <a:endParaRPr lang="hr-HR" dirty="0" smtClean="0"/>
          </a:p>
          <a:p>
            <a:pPr>
              <a:buFontTx/>
              <a:buChar char="-"/>
            </a:pPr>
            <a:r>
              <a:rPr lang="en-GB" dirty="0" smtClean="0"/>
              <a:t>scientific </a:t>
            </a:r>
            <a:r>
              <a:rPr lang="en-GB" dirty="0"/>
              <a:t>and technological </a:t>
            </a:r>
            <a:r>
              <a:rPr lang="en-GB" dirty="0" smtClean="0"/>
              <a:t>developments</a:t>
            </a:r>
            <a:endParaRPr lang="hr-HR" dirty="0"/>
          </a:p>
          <a:p>
            <a:pPr marL="0" indent="0">
              <a:buNone/>
            </a:pPr>
            <a:r>
              <a:rPr lang="en-GB" dirty="0"/>
              <a:t> </a:t>
            </a:r>
            <a:endParaRPr lang="hr-HR" dirty="0"/>
          </a:p>
          <a:p>
            <a:endParaRPr lang="en-US" dirty="0"/>
          </a:p>
        </p:txBody>
      </p:sp>
    </p:spTree>
    <p:extLst>
      <p:ext uri="{BB962C8B-B14F-4D97-AF65-F5344CB8AC3E}">
        <p14:creationId xmlns:p14="http://schemas.microsoft.com/office/powerpoint/2010/main" val="3177628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solidFill>
                  <a:srgbClr val="0070C0"/>
                </a:solidFill>
              </a:rPr>
              <a:t>Application</a:t>
            </a:r>
            <a:r>
              <a:rPr lang="hr-HR" dirty="0" smtClean="0">
                <a:solidFill>
                  <a:srgbClr val="0070C0"/>
                </a:solidFill>
              </a:rPr>
              <a:t> </a:t>
            </a:r>
            <a:r>
              <a:rPr lang="hr-HR" dirty="0" err="1" smtClean="0">
                <a:solidFill>
                  <a:srgbClr val="0070C0"/>
                </a:solidFill>
              </a:rPr>
              <a:t>of</a:t>
            </a:r>
            <a:r>
              <a:rPr lang="hr-HR" dirty="0" smtClean="0">
                <a:solidFill>
                  <a:srgbClr val="0070C0"/>
                </a:solidFill>
              </a:rPr>
              <a:t> </a:t>
            </a:r>
            <a:r>
              <a:rPr lang="hr-HR" dirty="0" err="1" smtClean="0">
                <a:solidFill>
                  <a:srgbClr val="0070C0"/>
                </a:solidFill>
              </a:rPr>
              <a:t>the</a:t>
            </a:r>
            <a:r>
              <a:rPr lang="hr-HR" dirty="0" smtClean="0">
                <a:solidFill>
                  <a:srgbClr val="0070C0"/>
                </a:solidFill>
              </a:rPr>
              <a:t> Charter</a:t>
            </a:r>
            <a:endParaRPr lang="en-US" dirty="0">
              <a:solidFill>
                <a:srgbClr val="0070C0"/>
              </a:solidFill>
            </a:endParaRPr>
          </a:p>
        </p:txBody>
      </p:sp>
      <p:sp>
        <p:nvSpPr>
          <p:cNvPr id="3" name="Content Placeholder 2"/>
          <p:cNvSpPr>
            <a:spLocks noGrp="1"/>
          </p:cNvSpPr>
          <p:nvPr>
            <p:ph idx="1"/>
          </p:nvPr>
        </p:nvSpPr>
        <p:spPr/>
        <p:txBody>
          <a:bodyPr/>
          <a:lstStyle/>
          <a:p>
            <a:r>
              <a:rPr lang="en-GB" u="sng" dirty="0" smtClean="0"/>
              <a:t>provisions are </a:t>
            </a:r>
            <a:r>
              <a:rPr lang="en-GB" u="sng" dirty="0"/>
              <a:t>addressed to:</a:t>
            </a:r>
            <a:endParaRPr lang="hr-HR" u="sng" dirty="0"/>
          </a:p>
          <a:p>
            <a:r>
              <a:rPr lang="en-GB" dirty="0"/>
              <a:t>the institutions and bodies of the EU </a:t>
            </a:r>
            <a:r>
              <a:rPr lang="hr-HR" dirty="0" smtClean="0"/>
              <a:t>(</a:t>
            </a:r>
            <a:r>
              <a:rPr lang="en-GB" dirty="0" smtClean="0"/>
              <a:t>with </a:t>
            </a:r>
            <a:r>
              <a:rPr lang="en-GB" dirty="0"/>
              <a:t>due regard for the principle of </a:t>
            </a:r>
            <a:r>
              <a:rPr lang="en-GB" dirty="0" smtClean="0"/>
              <a:t>subsidiarity</a:t>
            </a:r>
            <a:r>
              <a:rPr lang="hr-HR" dirty="0" smtClean="0"/>
              <a:t>) </a:t>
            </a:r>
            <a:r>
              <a:rPr lang="en-GB" dirty="0"/>
              <a:t>and</a:t>
            </a:r>
            <a:endParaRPr lang="hr-HR" dirty="0"/>
          </a:p>
          <a:p>
            <a:r>
              <a:rPr lang="en-GB" dirty="0"/>
              <a:t>the national authorities </a:t>
            </a:r>
            <a:r>
              <a:rPr lang="hr-HR" dirty="0" smtClean="0"/>
              <a:t>(</a:t>
            </a:r>
            <a:r>
              <a:rPr lang="en-GB" dirty="0" smtClean="0"/>
              <a:t>only </a:t>
            </a:r>
            <a:r>
              <a:rPr lang="en-GB" dirty="0"/>
              <a:t>when they are implementing EU </a:t>
            </a:r>
            <a:r>
              <a:rPr lang="en-GB" dirty="0" smtClean="0"/>
              <a:t>law</a:t>
            </a:r>
            <a:r>
              <a:rPr lang="hr-HR" dirty="0" smtClean="0"/>
              <a:t>)</a:t>
            </a:r>
          </a:p>
          <a:p>
            <a:pPr marL="0" indent="0">
              <a:buNone/>
            </a:pPr>
            <a:endParaRPr lang="hr-HR" sz="2000" b="1" dirty="0" smtClean="0">
              <a:solidFill>
                <a:srgbClr val="00B050"/>
              </a:solidFill>
            </a:endParaRPr>
          </a:p>
          <a:p>
            <a:pPr marL="0" indent="0">
              <a:buNone/>
            </a:pPr>
            <a:r>
              <a:rPr lang="hr-HR" sz="2000" b="1" dirty="0" smtClean="0">
                <a:solidFill>
                  <a:srgbClr val="0070C0"/>
                </a:solidFill>
              </a:rPr>
              <a:t>________________________________________________________________________________</a:t>
            </a:r>
            <a:endParaRPr lang="hr-HR" sz="2000" b="1" dirty="0">
              <a:solidFill>
                <a:srgbClr val="0070C0"/>
              </a:solidFill>
            </a:endParaRPr>
          </a:p>
          <a:p>
            <a:pPr marL="0" indent="0">
              <a:buNone/>
            </a:pPr>
            <a:r>
              <a:rPr lang="en-US" sz="2000" b="1" dirty="0" smtClean="0">
                <a:solidFill>
                  <a:srgbClr val="00B050"/>
                </a:solidFill>
              </a:rPr>
              <a:t>Subsidiarity</a:t>
            </a:r>
            <a:r>
              <a:rPr lang="en-US" sz="2000" dirty="0"/>
              <a:t> </a:t>
            </a:r>
            <a:r>
              <a:rPr lang="hr-HR" sz="2000" dirty="0" smtClean="0"/>
              <a:t>= </a:t>
            </a:r>
            <a:r>
              <a:rPr lang="en-US" sz="2000" dirty="0" smtClean="0"/>
              <a:t>an </a:t>
            </a:r>
            <a:r>
              <a:rPr lang="en-US" sz="2000" dirty="0"/>
              <a:t>organizing principle that matters ought to be handled by the smallest, lowest or least centralized competent authority. </a:t>
            </a:r>
            <a:endParaRPr lang="hr-HR" sz="2000" dirty="0" smtClean="0"/>
          </a:p>
          <a:p>
            <a:pPr marL="0" indent="0">
              <a:buNone/>
            </a:pPr>
            <a:r>
              <a:rPr lang="en-US" sz="2000" dirty="0" smtClean="0"/>
              <a:t>Political </a:t>
            </a:r>
            <a:r>
              <a:rPr lang="en-US" sz="2000" dirty="0"/>
              <a:t>decisions should be taken at a local level if possible, rather than by a central authority.</a:t>
            </a:r>
            <a:endParaRPr lang="hr-HR" sz="2000" dirty="0"/>
          </a:p>
        </p:txBody>
      </p:sp>
    </p:spTree>
    <p:extLst>
      <p:ext uri="{BB962C8B-B14F-4D97-AF65-F5344CB8AC3E}">
        <p14:creationId xmlns:p14="http://schemas.microsoft.com/office/powerpoint/2010/main" val="3472509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solidFill>
                  <a:srgbClr val="0070C0"/>
                </a:solidFill>
              </a:rPr>
              <a:t>Implementation</a:t>
            </a:r>
            <a:endParaRPr lang="en-US" dirty="0">
              <a:solidFill>
                <a:srgbClr val="0070C0"/>
              </a:solidFill>
            </a:endParaRPr>
          </a:p>
        </p:txBody>
      </p:sp>
      <p:sp>
        <p:nvSpPr>
          <p:cNvPr id="3" name="Content Placeholder 2"/>
          <p:cNvSpPr>
            <a:spLocks noGrp="1"/>
          </p:cNvSpPr>
          <p:nvPr>
            <p:ph idx="1"/>
          </p:nvPr>
        </p:nvSpPr>
        <p:spPr/>
        <p:txBody>
          <a:bodyPr/>
          <a:lstStyle/>
          <a:p>
            <a:r>
              <a:rPr lang="en-GB" dirty="0"/>
              <a:t>The Charter aims to guarantee </a:t>
            </a:r>
            <a:r>
              <a:rPr lang="en-GB" dirty="0" smtClean="0"/>
              <a:t> </a:t>
            </a:r>
            <a:r>
              <a:rPr lang="hr-HR" dirty="0" err="1" smtClean="0"/>
              <a:t>that</a:t>
            </a:r>
            <a:r>
              <a:rPr lang="hr-HR" dirty="0" smtClean="0"/>
              <a:t>:</a:t>
            </a:r>
          </a:p>
          <a:p>
            <a:r>
              <a:rPr lang="en-GB" dirty="0" smtClean="0"/>
              <a:t>the </a:t>
            </a:r>
            <a:r>
              <a:rPr lang="en-GB" dirty="0"/>
              <a:t>rights and principles of the Charter </a:t>
            </a:r>
            <a:r>
              <a:rPr lang="hr-HR" dirty="0" smtClean="0"/>
              <a:t>must </a:t>
            </a:r>
            <a:r>
              <a:rPr lang="hr-HR" dirty="0" err="1" smtClean="0"/>
              <a:t>be</a:t>
            </a:r>
            <a:r>
              <a:rPr lang="en-GB" dirty="0" smtClean="0"/>
              <a:t> </a:t>
            </a:r>
            <a:r>
              <a:rPr lang="en-GB" dirty="0"/>
              <a:t>taken into account and improve EU citizens' understanding of fundamental rights protection within the EU, </a:t>
            </a:r>
            <a:r>
              <a:rPr lang="en-GB" dirty="0" smtClean="0"/>
              <a:t>providing </a:t>
            </a:r>
            <a:r>
              <a:rPr lang="en-GB" dirty="0"/>
              <a:t>them with concrete information on possible remedies and the role of the Commission in this </a:t>
            </a:r>
            <a:r>
              <a:rPr lang="en-GB" dirty="0" smtClean="0"/>
              <a:t>field</a:t>
            </a:r>
            <a:endParaRPr lang="hr-HR" dirty="0"/>
          </a:p>
          <a:p>
            <a:r>
              <a:rPr lang="hr-HR" dirty="0" err="1" smtClean="0"/>
              <a:t>It</a:t>
            </a:r>
            <a:r>
              <a:rPr lang="hr-HR" dirty="0" smtClean="0"/>
              <a:t> must </a:t>
            </a:r>
            <a:r>
              <a:rPr lang="hr-HR" dirty="0" err="1" smtClean="0"/>
              <a:t>protect</a:t>
            </a:r>
            <a:r>
              <a:rPr lang="hr-HR" dirty="0" smtClean="0"/>
              <a:t> </a:t>
            </a:r>
            <a:r>
              <a:rPr lang="en-GB" dirty="0" smtClean="0"/>
              <a:t>at </a:t>
            </a:r>
            <a:r>
              <a:rPr lang="en-GB" dirty="0"/>
              <a:t>every step </a:t>
            </a:r>
            <a:endParaRPr lang="hr-HR" dirty="0" smtClean="0"/>
          </a:p>
          <a:p>
            <a:pPr marL="0" indent="0">
              <a:buNone/>
            </a:pPr>
            <a:r>
              <a:rPr lang="en-GB" dirty="0" smtClean="0"/>
              <a:t>- </a:t>
            </a:r>
            <a:r>
              <a:rPr lang="en-GB" dirty="0"/>
              <a:t>from the EU legislative process to the application of EU law at the national level </a:t>
            </a:r>
            <a:r>
              <a:rPr lang="en-GB" dirty="0" smtClean="0"/>
              <a:t> </a:t>
            </a:r>
            <a:endParaRPr lang="hr-HR" dirty="0"/>
          </a:p>
          <a:p>
            <a:endParaRPr lang="en-US" dirty="0"/>
          </a:p>
        </p:txBody>
      </p:sp>
    </p:spTree>
    <p:extLst>
      <p:ext uri="{BB962C8B-B14F-4D97-AF65-F5344CB8AC3E}">
        <p14:creationId xmlns:p14="http://schemas.microsoft.com/office/powerpoint/2010/main" val="171851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solidFill>
                  <a:srgbClr val="0070C0"/>
                </a:solidFill>
              </a:rPr>
              <a:t>Protection</a:t>
            </a:r>
            <a:br>
              <a:rPr lang="hr-HR" dirty="0" smtClean="0">
                <a:solidFill>
                  <a:srgbClr val="0070C0"/>
                </a:solidFill>
              </a:rPr>
            </a:br>
            <a:r>
              <a:rPr lang="hr-HR" sz="3100" dirty="0" err="1" smtClean="0"/>
              <a:t>The</a:t>
            </a:r>
            <a:r>
              <a:rPr lang="hr-HR" sz="3100" dirty="0" smtClean="0"/>
              <a:t> Charter </a:t>
            </a:r>
            <a:r>
              <a:rPr lang="hr-HR" sz="3100" dirty="0" err="1" smtClean="0"/>
              <a:t>protects</a:t>
            </a:r>
            <a:r>
              <a:rPr lang="hr-HR" sz="3100" dirty="0" smtClean="0"/>
              <a:t> </a:t>
            </a:r>
            <a:r>
              <a:rPr lang="hr-HR" sz="3100" dirty="0" err="1" smtClean="0"/>
              <a:t>individuals</a:t>
            </a:r>
            <a:r>
              <a:rPr lang="hr-HR" sz="3100" dirty="0" smtClean="0"/>
              <a:t> </a:t>
            </a:r>
            <a:r>
              <a:rPr lang="hr-HR" sz="3100" dirty="0" err="1" smtClean="0"/>
              <a:t>and</a:t>
            </a:r>
            <a:r>
              <a:rPr lang="hr-HR" sz="3100" dirty="0" smtClean="0"/>
              <a:t> </a:t>
            </a:r>
            <a:r>
              <a:rPr lang="hr-HR" sz="3100" dirty="0" err="1" smtClean="0"/>
              <a:t>legal</a:t>
            </a:r>
            <a:r>
              <a:rPr lang="hr-HR" sz="3100" dirty="0" smtClean="0"/>
              <a:t> </a:t>
            </a:r>
            <a:r>
              <a:rPr lang="hr-HR" sz="3100" dirty="0" err="1" smtClean="0"/>
              <a:t>entities</a:t>
            </a:r>
            <a:r>
              <a:rPr lang="hr-HR" sz="3100" dirty="0" smtClean="0"/>
              <a:t> </a:t>
            </a:r>
            <a:r>
              <a:rPr lang="hr-HR" sz="3100" dirty="0" err="1" smtClean="0"/>
              <a:t>against</a:t>
            </a:r>
            <a:r>
              <a:rPr lang="hr-HR" sz="3100" dirty="0" smtClean="0"/>
              <a:t>:</a:t>
            </a:r>
            <a:endParaRPr lang="en-US" sz="3100" dirty="0"/>
          </a:p>
        </p:txBody>
      </p:sp>
      <p:sp>
        <p:nvSpPr>
          <p:cNvPr id="3" name="Content Placeholder 2"/>
          <p:cNvSpPr>
            <a:spLocks noGrp="1"/>
          </p:cNvSpPr>
          <p:nvPr>
            <p:ph sz="half" idx="1"/>
          </p:nvPr>
        </p:nvSpPr>
        <p:spPr>
          <a:ln>
            <a:solidFill>
              <a:srgbClr val="0070C0"/>
            </a:solidFill>
          </a:ln>
        </p:spPr>
        <p:txBody>
          <a:bodyPr>
            <a:normAutofit/>
          </a:bodyPr>
          <a:lstStyle/>
          <a:p>
            <a:r>
              <a:rPr lang="en-GB" sz="2400" dirty="0" smtClean="0">
                <a:solidFill>
                  <a:srgbClr val="0070C0"/>
                </a:solidFill>
              </a:rPr>
              <a:t>actions </a:t>
            </a:r>
            <a:r>
              <a:rPr lang="en-GB" sz="2400" dirty="0">
                <a:solidFill>
                  <a:srgbClr val="0070C0"/>
                </a:solidFill>
              </a:rPr>
              <a:t>by EU institutions </a:t>
            </a:r>
            <a:endParaRPr lang="hr-HR" sz="2400" dirty="0" smtClean="0">
              <a:solidFill>
                <a:srgbClr val="0070C0"/>
              </a:solidFill>
            </a:endParaRPr>
          </a:p>
          <a:p>
            <a:pPr marL="0" indent="0">
              <a:buNone/>
            </a:pPr>
            <a:r>
              <a:rPr lang="hr-HR" sz="2400" dirty="0" smtClean="0"/>
              <a:t>             </a:t>
            </a:r>
            <a:r>
              <a:rPr lang="hr-HR" sz="2400" dirty="0" err="1" smtClean="0"/>
              <a:t>in</a:t>
            </a:r>
            <a:r>
              <a:rPr lang="hr-HR" sz="2400" dirty="0" smtClean="0"/>
              <a:t> </a:t>
            </a:r>
            <a:r>
              <a:rPr lang="hr-HR" sz="2400" dirty="0" err="1"/>
              <a:t>case</a:t>
            </a:r>
            <a:r>
              <a:rPr lang="hr-HR" sz="2400" dirty="0"/>
              <a:t> </a:t>
            </a:r>
            <a:r>
              <a:rPr lang="hr-HR" sz="2400" dirty="0" err="1"/>
              <a:t>of</a:t>
            </a:r>
            <a:r>
              <a:rPr lang="hr-HR" sz="2400" dirty="0"/>
              <a:t> </a:t>
            </a:r>
            <a:r>
              <a:rPr lang="hr-HR" sz="2400" dirty="0" err="1"/>
              <a:t>infringement</a:t>
            </a:r>
            <a:r>
              <a:rPr lang="en-GB" sz="2400" dirty="0"/>
              <a:t> </a:t>
            </a:r>
            <a:r>
              <a:rPr lang="hr-HR" sz="2400" dirty="0" err="1" smtClean="0"/>
              <a:t>of</a:t>
            </a:r>
            <a:r>
              <a:rPr lang="hr-HR" sz="2400" dirty="0" smtClean="0"/>
              <a:t>  </a:t>
            </a:r>
          </a:p>
          <a:p>
            <a:pPr marL="0" indent="0">
              <a:buNone/>
            </a:pPr>
            <a:r>
              <a:rPr lang="hr-HR" sz="2400" dirty="0"/>
              <a:t> </a:t>
            </a:r>
            <a:r>
              <a:rPr lang="hr-HR" sz="2400" dirty="0" smtClean="0"/>
              <a:t>  </a:t>
            </a:r>
            <a:r>
              <a:rPr lang="en-GB" sz="2400" dirty="0" smtClean="0"/>
              <a:t>fundamental rights</a:t>
            </a:r>
            <a:endParaRPr lang="hr-HR" sz="2400" dirty="0" smtClean="0"/>
          </a:p>
          <a:p>
            <a:pPr marL="0" indent="0">
              <a:buNone/>
            </a:pPr>
            <a:endParaRPr lang="hr-HR" sz="2400" dirty="0"/>
          </a:p>
          <a:p>
            <a:pPr marL="0" indent="0">
              <a:buNone/>
            </a:pPr>
            <a:endParaRPr lang="hr-HR" sz="2400" dirty="0" smtClean="0"/>
          </a:p>
          <a:p>
            <a:endParaRPr lang="hr-HR" sz="2400" dirty="0"/>
          </a:p>
          <a:p>
            <a:r>
              <a:rPr lang="en-GB" sz="2400" dirty="0" smtClean="0"/>
              <a:t>the </a:t>
            </a:r>
            <a:r>
              <a:rPr lang="en-GB" sz="2400" dirty="0"/>
              <a:t>Court of Justice of the EU has the power to review the legality of the </a:t>
            </a:r>
            <a:r>
              <a:rPr lang="en-GB" sz="2400" dirty="0" smtClean="0"/>
              <a:t>act</a:t>
            </a:r>
            <a:endParaRPr lang="hr-HR" sz="2400" dirty="0"/>
          </a:p>
        </p:txBody>
      </p:sp>
      <p:sp>
        <p:nvSpPr>
          <p:cNvPr id="4" name="Content Placeholder 3"/>
          <p:cNvSpPr>
            <a:spLocks noGrp="1"/>
          </p:cNvSpPr>
          <p:nvPr>
            <p:ph sz="half" idx="2"/>
          </p:nvPr>
        </p:nvSpPr>
        <p:spPr>
          <a:ln>
            <a:solidFill>
              <a:srgbClr val="0070C0"/>
            </a:solidFill>
          </a:ln>
        </p:spPr>
        <p:txBody>
          <a:bodyPr>
            <a:normAutofit/>
          </a:bodyPr>
          <a:lstStyle/>
          <a:p>
            <a:r>
              <a:rPr lang="en-GB" sz="2400" dirty="0" smtClean="0">
                <a:solidFill>
                  <a:srgbClr val="0070C0"/>
                </a:solidFill>
              </a:rPr>
              <a:t>national </a:t>
            </a:r>
            <a:r>
              <a:rPr lang="en-GB" sz="2400" dirty="0" err="1" smtClean="0">
                <a:solidFill>
                  <a:srgbClr val="0070C0"/>
                </a:solidFill>
              </a:rPr>
              <a:t>authorit</a:t>
            </a:r>
            <a:r>
              <a:rPr lang="hr-HR" sz="2400" dirty="0" err="1" smtClean="0">
                <a:solidFill>
                  <a:srgbClr val="0070C0"/>
                </a:solidFill>
              </a:rPr>
              <a:t>ies</a:t>
            </a:r>
            <a:r>
              <a:rPr lang="hr-HR" sz="2400" dirty="0" smtClean="0">
                <a:solidFill>
                  <a:srgbClr val="0070C0"/>
                </a:solidFill>
              </a:rPr>
              <a:t> </a:t>
            </a:r>
          </a:p>
          <a:p>
            <a:pPr marL="0" indent="0">
              <a:buNone/>
            </a:pPr>
            <a:r>
              <a:rPr lang="hr-HR" sz="2400" dirty="0"/>
              <a:t> </a:t>
            </a:r>
            <a:r>
              <a:rPr lang="hr-HR" sz="2400" dirty="0" smtClean="0"/>
              <a:t>               </a:t>
            </a:r>
            <a:r>
              <a:rPr lang="hr-HR" sz="2400" dirty="0" err="1" smtClean="0"/>
              <a:t>in</a:t>
            </a:r>
            <a:r>
              <a:rPr lang="hr-HR" sz="2400" dirty="0" smtClean="0"/>
              <a:t> </a:t>
            </a:r>
            <a:r>
              <a:rPr lang="hr-HR" sz="2400" dirty="0" err="1" smtClean="0"/>
              <a:t>case</a:t>
            </a:r>
            <a:r>
              <a:rPr lang="hr-HR" sz="2400" dirty="0" smtClean="0"/>
              <a:t> </a:t>
            </a:r>
            <a:r>
              <a:rPr lang="hr-HR" sz="2400" dirty="0" err="1" smtClean="0"/>
              <a:t>of</a:t>
            </a:r>
            <a:r>
              <a:rPr lang="hr-HR" sz="2400" dirty="0" smtClean="0"/>
              <a:t> </a:t>
            </a:r>
            <a:r>
              <a:rPr lang="hr-HR" sz="2400" dirty="0" err="1" smtClean="0"/>
              <a:t>violation</a:t>
            </a:r>
            <a:r>
              <a:rPr lang="hr-HR" sz="2400" dirty="0" smtClean="0"/>
              <a:t> </a:t>
            </a:r>
            <a:r>
              <a:rPr lang="hr-HR" sz="2400" dirty="0" err="1" smtClean="0"/>
              <a:t>of</a:t>
            </a:r>
            <a:r>
              <a:rPr lang="en-GB" sz="2400" dirty="0" smtClean="0"/>
              <a:t> the </a:t>
            </a:r>
            <a:endParaRPr lang="hr-HR" sz="2400" dirty="0" smtClean="0"/>
          </a:p>
          <a:p>
            <a:pPr marL="0" indent="0">
              <a:buNone/>
            </a:pPr>
            <a:r>
              <a:rPr lang="hr-HR" sz="2400" dirty="0"/>
              <a:t> </a:t>
            </a:r>
            <a:r>
              <a:rPr lang="hr-HR" sz="2400" dirty="0" smtClean="0"/>
              <a:t>  </a:t>
            </a:r>
            <a:r>
              <a:rPr lang="en-GB" sz="2400" dirty="0" smtClean="0"/>
              <a:t>Charter </a:t>
            </a:r>
            <a:r>
              <a:rPr lang="en-GB" sz="2400" dirty="0"/>
              <a:t>when implementing EU </a:t>
            </a:r>
            <a:endParaRPr lang="hr-HR" sz="2400" dirty="0" smtClean="0"/>
          </a:p>
          <a:p>
            <a:pPr marL="0" indent="0">
              <a:buNone/>
            </a:pPr>
            <a:r>
              <a:rPr lang="hr-HR" sz="2400" dirty="0"/>
              <a:t> </a:t>
            </a:r>
            <a:r>
              <a:rPr lang="hr-HR" sz="2400" dirty="0" smtClean="0"/>
              <a:t>   </a:t>
            </a:r>
            <a:r>
              <a:rPr lang="en-GB" sz="2400" dirty="0" smtClean="0"/>
              <a:t>law </a:t>
            </a:r>
            <a:endParaRPr lang="hr-HR" sz="2400" dirty="0" smtClean="0"/>
          </a:p>
          <a:p>
            <a:pPr marL="0" indent="0">
              <a:buNone/>
            </a:pPr>
            <a:endParaRPr lang="hr-HR" sz="2400" dirty="0"/>
          </a:p>
          <a:p>
            <a:pPr marL="0" indent="0">
              <a:buNone/>
            </a:pPr>
            <a:endParaRPr lang="hr-HR" sz="2400" dirty="0"/>
          </a:p>
          <a:p>
            <a:r>
              <a:rPr lang="en-GB" sz="2400" dirty="0" smtClean="0"/>
              <a:t>national </a:t>
            </a:r>
            <a:r>
              <a:rPr lang="hr-HR" sz="2400" dirty="0" err="1" smtClean="0"/>
              <a:t>courts</a:t>
            </a:r>
            <a:r>
              <a:rPr lang="en-GB" sz="2400" dirty="0" smtClean="0"/>
              <a:t> </a:t>
            </a:r>
            <a:r>
              <a:rPr lang="en-GB" sz="2400" dirty="0"/>
              <a:t>have the power to ensure that the Charter is respected</a:t>
            </a:r>
            <a:r>
              <a:rPr lang="hr-HR" sz="2400" dirty="0"/>
              <a:t> </a:t>
            </a:r>
          </a:p>
          <a:p>
            <a:pPr marL="0" indent="0">
              <a:buNone/>
            </a:pPr>
            <a:r>
              <a:rPr lang="hr-HR" sz="2400" dirty="0"/>
              <a:t> </a:t>
            </a:r>
            <a:r>
              <a:rPr lang="hr-HR" sz="2400" dirty="0" smtClean="0"/>
              <a:t>   </a:t>
            </a:r>
            <a:r>
              <a:rPr lang="hr-HR" sz="2000" dirty="0" smtClean="0"/>
              <a:t>(</a:t>
            </a:r>
            <a:r>
              <a:rPr lang="en-GB" sz="2000" dirty="0" smtClean="0"/>
              <a:t>the </a:t>
            </a:r>
            <a:r>
              <a:rPr lang="en-GB" sz="2000" dirty="0"/>
              <a:t>Court of Justice of the European Union</a:t>
            </a:r>
            <a:r>
              <a:rPr lang="hr-HR" sz="2000" dirty="0"/>
              <a:t> </a:t>
            </a:r>
            <a:r>
              <a:rPr lang="hr-HR" sz="2000" dirty="0" smtClean="0"/>
              <a:t> </a:t>
            </a:r>
          </a:p>
          <a:p>
            <a:pPr marL="0" indent="0">
              <a:buNone/>
            </a:pPr>
            <a:r>
              <a:rPr lang="hr-HR" sz="2000" dirty="0"/>
              <a:t> </a:t>
            </a:r>
            <a:r>
              <a:rPr lang="hr-HR" sz="2000" dirty="0" smtClean="0"/>
              <a:t>    </a:t>
            </a:r>
            <a:r>
              <a:rPr lang="hr-HR" sz="2000" dirty="0" err="1" smtClean="0"/>
              <a:t>provides</a:t>
            </a:r>
            <a:r>
              <a:rPr lang="hr-HR" sz="2000" dirty="0" smtClean="0"/>
              <a:t> </a:t>
            </a:r>
            <a:r>
              <a:rPr lang="hr-HR" sz="2000" dirty="0" err="1"/>
              <a:t>guidance</a:t>
            </a:r>
            <a:r>
              <a:rPr lang="hr-HR" sz="2000" dirty="0"/>
              <a:t> for </a:t>
            </a:r>
            <a:r>
              <a:rPr lang="hr-HR" sz="2000" dirty="0" err="1"/>
              <a:t>national</a:t>
            </a:r>
            <a:r>
              <a:rPr lang="hr-HR" sz="2000" dirty="0"/>
              <a:t> </a:t>
            </a:r>
            <a:r>
              <a:rPr lang="hr-HR" sz="2000" dirty="0" err="1" smtClean="0"/>
              <a:t>courts</a:t>
            </a:r>
            <a:r>
              <a:rPr lang="hr-HR" sz="2000" dirty="0" smtClean="0"/>
              <a:t>)</a:t>
            </a:r>
            <a:endParaRPr lang="en-US" sz="2000" dirty="0"/>
          </a:p>
          <a:p>
            <a:endParaRPr lang="en-US" dirty="0"/>
          </a:p>
        </p:txBody>
      </p:sp>
      <p:sp>
        <p:nvSpPr>
          <p:cNvPr id="5" name="Down Arrow 4"/>
          <p:cNvSpPr/>
          <p:nvPr/>
        </p:nvSpPr>
        <p:spPr>
          <a:xfrm>
            <a:off x="2781300" y="3314700"/>
            <a:ext cx="386862" cy="5539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6550269" y="2426677"/>
            <a:ext cx="562707" cy="1758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8203223" y="3447378"/>
            <a:ext cx="369277" cy="5539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1195754" y="2347546"/>
            <a:ext cx="527538" cy="1582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6868331"/>
      </p:ext>
    </p:extLst>
  </p:cSld>
  <p:clrMapOvr>
    <a:masterClrMapping/>
  </p:clrMapOvr>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2123</TotalTime>
  <Words>766</Words>
  <Application>Microsoft Office PowerPoint</Application>
  <PresentationFormat>Widescreen</PresentationFormat>
  <Paragraphs>121</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Unit 16  The Right to Good Administration</vt:lpstr>
      <vt:lpstr>Introduction</vt:lpstr>
      <vt:lpstr>The Charter of Fundamental Rights of the EU</vt:lpstr>
      <vt:lpstr>The Charter of Fundamental Rights of the EU</vt:lpstr>
      <vt:lpstr>Rights and freedoms under the Charter of Fundamental Rights of the EU </vt:lpstr>
      <vt:lpstr>Purpose of the Charter</vt:lpstr>
      <vt:lpstr>Application of the Charter</vt:lpstr>
      <vt:lpstr>Implementation</vt:lpstr>
      <vt:lpstr>Protection The Charter protects individuals and legal entities against:</vt:lpstr>
      <vt:lpstr>Citizens’ rights</vt:lpstr>
      <vt:lpstr>Right to good administration</vt:lpstr>
      <vt:lpstr>PowerPoint Presentation</vt:lpstr>
      <vt:lpstr>PowerPoint Presentation</vt:lpstr>
      <vt:lpstr>Vocabulary practice Translate into Croatian.</vt:lpstr>
      <vt:lpstr>European Ombudsman: public service principles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7 Toward a European Administrative Space</dc:title>
  <dc:creator>Admin</dc:creator>
  <cp:lastModifiedBy>Windows User</cp:lastModifiedBy>
  <cp:revision>94</cp:revision>
  <cp:lastPrinted>2019-10-19T08:19:28Z</cp:lastPrinted>
  <dcterms:created xsi:type="dcterms:W3CDTF">2018-02-24T11:13:03Z</dcterms:created>
  <dcterms:modified xsi:type="dcterms:W3CDTF">2019-12-08T06:39:52Z</dcterms:modified>
</cp:coreProperties>
</file>