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56" r:id="rId2"/>
    <p:sldId id="260" r:id="rId3"/>
    <p:sldId id="277" r:id="rId4"/>
    <p:sldId id="276" r:id="rId5"/>
    <p:sldId id="279" r:id="rId6"/>
    <p:sldId id="262" r:id="rId7"/>
    <p:sldId id="285" r:id="rId8"/>
    <p:sldId id="278" r:id="rId9"/>
    <p:sldId id="287" r:id="rId10"/>
    <p:sldId id="272" r:id="rId11"/>
    <p:sldId id="288" r:id="rId12"/>
    <p:sldId id="289" r:id="rId13"/>
    <p:sldId id="280" r:id="rId14"/>
    <p:sldId id="282" r:id="rId15"/>
    <p:sldId id="281" r:id="rId16"/>
    <p:sldId id="283" r:id="rId17"/>
    <p:sldId id="290" r:id="rId18"/>
    <p:sldId id="284" r:id="rId19"/>
    <p:sldId id="286"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404" autoAdjust="0"/>
  </p:normalViewPr>
  <p:slideViewPr>
    <p:cSldViewPr snapToGrid="0">
      <p:cViewPr varScale="1">
        <p:scale>
          <a:sx n="111" d="100"/>
          <a:sy n="111" d="100"/>
        </p:scale>
        <p:origin x="480" y="108"/>
      </p:cViewPr>
      <p:guideLst/>
    </p:cSldViewPr>
  </p:slideViewPr>
  <p:outlineViewPr>
    <p:cViewPr>
      <p:scale>
        <a:sx n="33" d="100"/>
        <a:sy n="33" d="100"/>
      </p:scale>
      <p:origin x="0" y="-11736"/>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11244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4215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01985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33732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31528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21780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49519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33527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77947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7858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8539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2996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1443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6382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3672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170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27256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smtClean="0"/>
              <a:t>12/2/2018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294684405"/>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4994564"/>
          </a:xfrm>
        </p:spPr>
        <p:txBody>
          <a:bodyPr/>
          <a:lstStyle/>
          <a:p>
            <a:pPr algn="ctr"/>
            <a:r>
              <a:rPr lang="hr-HR" dirty="0" err="1" smtClean="0"/>
              <a:t>Unit</a:t>
            </a:r>
            <a:r>
              <a:rPr lang="hr-HR" dirty="0" smtClean="0"/>
              <a:t> 17</a:t>
            </a:r>
            <a:br>
              <a:rPr lang="hr-HR" dirty="0" smtClean="0"/>
            </a:br>
            <a:r>
              <a:rPr lang="hr-HR" dirty="0" err="1" smtClean="0"/>
              <a:t>Family</a:t>
            </a:r>
            <a:r>
              <a:rPr lang="hr-HR" dirty="0" smtClean="0"/>
              <a:t> </a:t>
            </a:r>
            <a:r>
              <a:rPr lang="hr-HR" dirty="0" err="1" smtClean="0"/>
              <a:t>Law</a:t>
            </a:r>
            <a:r>
              <a:rPr lang="hr-HR" dirty="0" smtClean="0"/>
              <a:t/>
            </a:r>
            <a:br>
              <a:rPr lang="hr-HR" dirty="0" smtClean="0"/>
            </a:br>
            <a:r>
              <a:rPr lang="hr-HR" dirty="0" smtClean="0"/>
              <a:t/>
            </a:r>
            <a:br>
              <a:rPr lang="hr-HR" dirty="0" smtClean="0"/>
            </a:br>
            <a:r>
              <a:rPr lang="hr-HR" dirty="0" smtClean="0"/>
              <a:t/>
            </a:r>
            <a:br>
              <a:rPr lang="hr-HR" dirty="0" smtClean="0"/>
            </a:br>
            <a:r>
              <a:rPr lang="hr-HR" sz="1600" dirty="0" smtClean="0"/>
              <a:t>Snježana Husinec, </a:t>
            </a:r>
            <a:r>
              <a:rPr lang="hr-HR" sz="1600" dirty="0" err="1" smtClean="0"/>
              <a:t>PhD</a:t>
            </a:r>
            <a:r>
              <a:rPr lang="hr-HR" sz="1600" dirty="0" smtClean="0"/>
              <a:t/>
            </a:r>
            <a:br>
              <a:rPr lang="hr-HR" sz="1600" dirty="0" smtClean="0"/>
            </a:br>
            <a:r>
              <a:rPr lang="hr-HR" sz="1600" dirty="0" smtClean="0"/>
              <a:t>shusinec@pravo.hr</a:t>
            </a:r>
            <a:endParaRPr lang="en-US" sz="1600" dirty="0"/>
          </a:p>
        </p:txBody>
      </p:sp>
      <p:sp>
        <p:nvSpPr>
          <p:cNvPr id="3" name="Subtitle 2"/>
          <p:cNvSpPr>
            <a:spLocks noGrp="1"/>
          </p:cNvSpPr>
          <p:nvPr>
            <p:ph type="subTitle" idx="1"/>
          </p:nvPr>
        </p:nvSpPr>
        <p:spPr/>
        <p:txBody>
          <a:bodyPr/>
          <a:lstStyle/>
          <a:p>
            <a:endParaRPr lang="hr-HR" dirty="0" smtClean="0"/>
          </a:p>
          <a:p>
            <a:endParaRPr lang="en-US" dirty="0"/>
          </a:p>
        </p:txBody>
      </p:sp>
    </p:spTree>
    <p:extLst>
      <p:ext uri="{BB962C8B-B14F-4D97-AF65-F5344CB8AC3E}">
        <p14:creationId xmlns:p14="http://schemas.microsoft.com/office/powerpoint/2010/main" val="1058149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CIVIL PARTNERSHIP</a:t>
            </a:r>
            <a:endParaRPr lang="en-US" dirty="0"/>
          </a:p>
        </p:txBody>
      </p:sp>
      <p:sp>
        <p:nvSpPr>
          <p:cNvPr id="3" name="Content Placeholder 2"/>
          <p:cNvSpPr>
            <a:spLocks noGrp="1"/>
          </p:cNvSpPr>
          <p:nvPr>
            <p:ph idx="1"/>
          </p:nvPr>
        </p:nvSpPr>
        <p:spPr>
          <a:xfrm>
            <a:off x="1103312" y="1288474"/>
            <a:ext cx="9852863" cy="5569526"/>
          </a:xfrm>
        </p:spPr>
        <p:txBody>
          <a:bodyPr>
            <a:normAutofit fontScale="92500"/>
          </a:bodyPr>
          <a:lstStyle/>
          <a:p>
            <a:pPr>
              <a:buFont typeface="Wingdings 2" panose="05020102010507070707" pitchFamily="18" charset="2"/>
              <a:buNone/>
            </a:pPr>
            <a:r>
              <a:rPr lang="hr-HR" altLang="en-US" sz="2400" dirty="0"/>
              <a:t>-same </a:t>
            </a:r>
            <a:r>
              <a:rPr lang="hr-HR" altLang="en-US" sz="2400" dirty="0" err="1"/>
              <a:t>rights</a:t>
            </a:r>
            <a:r>
              <a:rPr lang="hr-HR" altLang="en-US" sz="2400" dirty="0"/>
              <a:t> </a:t>
            </a:r>
            <a:r>
              <a:rPr lang="hr-HR" altLang="en-US" sz="2400" dirty="0" err="1"/>
              <a:t>and</a:t>
            </a:r>
            <a:r>
              <a:rPr lang="hr-HR" altLang="en-US" sz="2400" dirty="0"/>
              <a:t> </a:t>
            </a:r>
            <a:r>
              <a:rPr lang="hr-HR" altLang="en-US" sz="2400" dirty="0" err="1"/>
              <a:t>responsibilities</a:t>
            </a:r>
            <a:r>
              <a:rPr lang="hr-HR" altLang="en-US" sz="2400" dirty="0"/>
              <a:t> as </a:t>
            </a:r>
            <a:r>
              <a:rPr lang="hr-HR" altLang="en-US" sz="2400" dirty="0" err="1"/>
              <a:t>marriage</a:t>
            </a:r>
            <a:r>
              <a:rPr lang="hr-HR" altLang="en-US" sz="2400" dirty="0"/>
              <a:t>;</a:t>
            </a:r>
            <a:r>
              <a:rPr lang="en-US" altLang="en-US" sz="2400" dirty="0"/>
              <a:t> can be ended if one of </a:t>
            </a:r>
            <a:r>
              <a:rPr lang="hr-HR" altLang="en-US" sz="2400" dirty="0"/>
              <a:t>the </a:t>
            </a:r>
            <a:r>
              <a:rPr lang="hr-HR" altLang="en-US" sz="2400" dirty="0" err="1"/>
              <a:t>partners</a:t>
            </a:r>
            <a:r>
              <a:rPr lang="en-US" altLang="en-US" sz="2400" dirty="0"/>
              <a:t> dies, or by applying to court to bring the partnership legally to an end</a:t>
            </a:r>
            <a:r>
              <a:rPr lang="hr-HR" altLang="en-US" sz="2400" dirty="0"/>
              <a:t>  (</a:t>
            </a:r>
            <a:r>
              <a:rPr lang="hr-HR" altLang="en-US" sz="2400" dirty="0" err="1"/>
              <a:t>cannot</a:t>
            </a:r>
            <a:r>
              <a:rPr lang="hr-HR" altLang="en-US" sz="2400" dirty="0"/>
              <a:t> </a:t>
            </a:r>
            <a:r>
              <a:rPr lang="hr-HR" altLang="en-US" sz="2400" dirty="0" err="1"/>
              <a:t>be</a:t>
            </a:r>
            <a:r>
              <a:rPr lang="hr-HR" altLang="en-US" sz="2400" dirty="0"/>
              <a:t> </a:t>
            </a:r>
            <a:r>
              <a:rPr lang="hr-HR" altLang="en-US" sz="2400" dirty="0" err="1"/>
              <a:t>brought</a:t>
            </a:r>
            <a:r>
              <a:rPr lang="hr-HR" altLang="en-US" sz="2400" dirty="0"/>
              <a:t> to </a:t>
            </a:r>
            <a:r>
              <a:rPr lang="hr-HR" altLang="en-US" sz="2400" dirty="0" err="1"/>
              <a:t>an</a:t>
            </a:r>
            <a:r>
              <a:rPr lang="hr-HR" altLang="en-US" sz="2400" dirty="0"/>
              <a:t> </a:t>
            </a:r>
            <a:r>
              <a:rPr lang="hr-HR" altLang="en-US" sz="2400" dirty="0" err="1"/>
              <a:t>end</a:t>
            </a:r>
            <a:r>
              <a:rPr lang="hr-HR" altLang="en-US" sz="2400" dirty="0"/>
              <a:t> </a:t>
            </a:r>
            <a:r>
              <a:rPr lang="hr-HR" altLang="en-US" sz="2400" dirty="0" err="1"/>
              <a:t>if</a:t>
            </a:r>
            <a:r>
              <a:rPr lang="hr-HR" altLang="en-US" sz="2400" dirty="0"/>
              <a:t> </a:t>
            </a:r>
            <a:r>
              <a:rPr lang="hr-HR" altLang="en-US" sz="2400" dirty="0" err="1"/>
              <a:t>it</a:t>
            </a:r>
            <a:r>
              <a:rPr lang="hr-HR" altLang="en-US" sz="2400" dirty="0"/>
              <a:t> </a:t>
            </a:r>
            <a:r>
              <a:rPr lang="hr-HR" altLang="en-US" sz="2400" dirty="0" err="1"/>
              <a:t>has</a:t>
            </a:r>
            <a:r>
              <a:rPr lang="hr-HR" altLang="en-US" sz="2400" dirty="0"/>
              <a:t> </a:t>
            </a:r>
            <a:r>
              <a:rPr lang="hr-HR" altLang="en-US" sz="2400" dirty="0" err="1"/>
              <a:t>not</a:t>
            </a:r>
            <a:r>
              <a:rPr lang="hr-HR" altLang="en-US" sz="2400" dirty="0"/>
              <a:t> </a:t>
            </a:r>
            <a:r>
              <a:rPr lang="hr-HR" altLang="en-US" sz="2400" dirty="0" err="1"/>
              <a:t>lasted</a:t>
            </a:r>
            <a:r>
              <a:rPr lang="hr-HR" altLang="en-US" sz="2400" dirty="0"/>
              <a:t> at </a:t>
            </a:r>
            <a:r>
              <a:rPr lang="hr-HR" altLang="en-US" sz="2400" dirty="0" err="1"/>
              <a:t>least</a:t>
            </a:r>
            <a:r>
              <a:rPr lang="hr-HR" altLang="en-US" sz="2400" dirty="0"/>
              <a:t> a </a:t>
            </a:r>
            <a:r>
              <a:rPr lang="hr-HR" altLang="en-US" sz="2400" dirty="0" err="1"/>
              <a:t>year</a:t>
            </a:r>
            <a:r>
              <a:rPr lang="hr-HR" altLang="en-US" sz="2400" dirty="0"/>
              <a:t>)</a:t>
            </a:r>
          </a:p>
          <a:p>
            <a:pPr>
              <a:buFont typeface="Wingdings 2" panose="05020102010507070707" pitchFamily="18" charset="2"/>
              <a:buNone/>
            </a:pPr>
            <a:r>
              <a:rPr lang="hr-HR" altLang="en-US" sz="2400" dirty="0"/>
              <a:t>PRECONDITIONS</a:t>
            </a:r>
          </a:p>
          <a:p>
            <a:pPr>
              <a:buFontTx/>
              <a:buChar char="-"/>
            </a:pPr>
            <a:r>
              <a:rPr lang="hr-HR" altLang="en-US" sz="2400" dirty="0" err="1"/>
              <a:t>marriageable</a:t>
            </a:r>
            <a:r>
              <a:rPr lang="hr-HR" altLang="en-US" sz="2400" dirty="0"/>
              <a:t> age 16 </a:t>
            </a:r>
            <a:r>
              <a:rPr lang="hr-HR" altLang="en-US" sz="2400" dirty="0" err="1"/>
              <a:t>or</a:t>
            </a:r>
            <a:r>
              <a:rPr lang="hr-HR" altLang="en-US" sz="2400" dirty="0"/>
              <a:t> </a:t>
            </a:r>
            <a:r>
              <a:rPr lang="hr-HR" altLang="en-US" sz="2400" dirty="0" err="1"/>
              <a:t>over</a:t>
            </a:r>
            <a:r>
              <a:rPr lang="hr-HR" altLang="en-US" sz="2400" dirty="0"/>
              <a:t> (</a:t>
            </a:r>
            <a:r>
              <a:rPr lang="hr-HR" altLang="en-US" sz="2400" dirty="0" err="1"/>
              <a:t>youth</a:t>
            </a:r>
            <a:r>
              <a:rPr lang="hr-HR" altLang="en-US" sz="2400" dirty="0"/>
              <a:t>)</a:t>
            </a:r>
          </a:p>
          <a:p>
            <a:pPr>
              <a:buFontTx/>
              <a:buChar char="-"/>
            </a:pPr>
            <a:r>
              <a:rPr lang="hr-HR" altLang="en-US" sz="2400" dirty="0" err="1"/>
              <a:t>neither</a:t>
            </a:r>
            <a:r>
              <a:rPr lang="hr-HR" altLang="en-US" sz="2400" dirty="0"/>
              <a:t> </a:t>
            </a:r>
            <a:r>
              <a:rPr lang="hr-HR" altLang="en-US" sz="2400" dirty="0" err="1"/>
              <a:t>of</a:t>
            </a:r>
            <a:r>
              <a:rPr lang="hr-HR" altLang="en-US" sz="2400" dirty="0"/>
              <a:t> the </a:t>
            </a:r>
            <a:r>
              <a:rPr lang="hr-HR" altLang="en-US" sz="2400" dirty="0" err="1"/>
              <a:t>partners</a:t>
            </a:r>
            <a:r>
              <a:rPr lang="hr-HR" altLang="en-US" sz="2400" dirty="0"/>
              <a:t> </a:t>
            </a:r>
            <a:r>
              <a:rPr lang="hr-HR" altLang="en-US" sz="2400" dirty="0" err="1"/>
              <a:t>can</a:t>
            </a:r>
            <a:r>
              <a:rPr lang="hr-HR" altLang="en-US" sz="2400" dirty="0"/>
              <a:t> </a:t>
            </a:r>
            <a:r>
              <a:rPr lang="hr-HR" altLang="en-US" sz="2400" dirty="0" err="1"/>
              <a:t>already</a:t>
            </a:r>
            <a:r>
              <a:rPr lang="hr-HR" altLang="en-US" sz="2400" dirty="0"/>
              <a:t> </a:t>
            </a:r>
            <a:r>
              <a:rPr lang="hr-HR" altLang="en-US" sz="2400" dirty="0" err="1"/>
              <a:t>be</a:t>
            </a:r>
            <a:r>
              <a:rPr lang="hr-HR" altLang="en-US" sz="2400" dirty="0"/>
              <a:t> </a:t>
            </a:r>
            <a:r>
              <a:rPr lang="hr-HR" altLang="en-US" sz="2400" dirty="0" err="1"/>
              <a:t>married</a:t>
            </a:r>
            <a:r>
              <a:rPr lang="hr-HR" altLang="en-US" sz="2400" dirty="0"/>
              <a:t> </a:t>
            </a:r>
            <a:r>
              <a:rPr lang="hr-HR" altLang="en-US" sz="2400" dirty="0" err="1"/>
              <a:t>or</a:t>
            </a:r>
            <a:r>
              <a:rPr lang="hr-HR" altLang="en-US" sz="2400" dirty="0"/>
              <a:t> a civil partner </a:t>
            </a:r>
          </a:p>
          <a:p>
            <a:pPr>
              <a:buFontTx/>
              <a:buChar char="-"/>
            </a:pPr>
            <a:r>
              <a:rPr lang="hr-HR" altLang="en-US" sz="2400" dirty="0" err="1"/>
              <a:t>partners</a:t>
            </a:r>
            <a:r>
              <a:rPr lang="hr-HR" altLang="en-US" sz="2400" dirty="0"/>
              <a:t> </a:t>
            </a:r>
            <a:r>
              <a:rPr lang="hr-HR" altLang="en-US" sz="2400" dirty="0" err="1"/>
              <a:t>cannot</a:t>
            </a:r>
            <a:r>
              <a:rPr lang="hr-HR" altLang="en-US" sz="2400" dirty="0"/>
              <a:t> </a:t>
            </a:r>
            <a:r>
              <a:rPr lang="hr-HR" altLang="en-US" sz="2400" dirty="0" err="1"/>
              <a:t>be</a:t>
            </a:r>
            <a:r>
              <a:rPr lang="hr-HR" altLang="en-US" sz="2400" dirty="0"/>
              <a:t> </a:t>
            </a:r>
            <a:r>
              <a:rPr lang="hr-HR" altLang="en-US" sz="2400" dirty="0" err="1"/>
              <a:t>close</a:t>
            </a:r>
            <a:r>
              <a:rPr lang="hr-HR" altLang="en-US" sz="2400" dirty="0"/>
              <a:t> </a:t>
            </a:r>
            <a:r>
              <a:rPr lang="hr-HR" altLang="en-US" sz="2400" dirty="0" err="1"/>
              <a:t>blood</a:t>
            </a:r>
            <a:r>
              <a:rPr lang="hr-HR" altLang="en-US" sz="2400" dirty="0"/>
              <a:t> </a:t>
            </a:r>
            <a:r>
              <a:rPr lang="hr-HR" altLang="en-US" sz="2400" dirty="0" err="1"/>
              <a:t>relatives</a:t>
            </a:r>
            <a:r>
              <a:rPr lang="hr-HR" altLang="en-US" sz="2400" dirty="0"/>
              <a:t> (</a:t>
            </a:r>
            <a:r>
              <a:rPr lang="hr-HR" altLang="en-US" sz="2400" dirty="0" err="1"/>
              <a:t>consanguinity</a:t>
            </a:r>
            <a:r>
              <a:rPr lang="hr-HR" altLang="en-US" sz="2400" dirty="0"/>
              <a:t>)</a:t>
            </a:r>
          </a:p>
          <a:p>
            <a:pPr>
              <a:buFontTx/>
              <a:buChar char="-"/>
            </a:pPr>
            <a:r>
              <a:rPr lang="hr-HR" altLang="en-US" sz="2400" dirty="0" err="1"/>
              <a:t>partners</a:t>
            </a:r>
            <a:r>
              <a:rPr lang="hr-HR" altLang="en-US" sz="2400" dirty="0"/>
              <a:t> </a:t>
            </a:r>
            <a:r>
              <a:rPr lang="hr-HR" altLang="en-US" sz="2400" dirty="0" err="1"/>
              <a:t>need</a:t>
            </a:r>
            <a:r>
              <a:rPr lang="hr-HR" altLang="en-US" sz="2400" dirty="0"/>
              <a:t> to </a:t>
            </a:r>
            <a:r>
              <a:rPr lang="hr-HR" altLang="en-US" sz="2400" dirty="0" err="1"/>
              <a:t>have</a:t>
            </a:r>
            <a:r>
              <a:rPr lang="hr-HR" altLang="en-US" sz="2400" dirty="0"/>
              <a:t> </a:t>
            </a:r>
            <a:r>
              <a:rPr lang="hr-HR" altLang="en-US" sz="2400" dirty="0" err="1"/>
              <a:t>lived</a:t>
            </a:r>
            <a:r>
              <a:rPr lang="hr-HR" altLang="en-US" sz="2400" dirty="0"/>
              <a:t> </a:t>
            </a:r>
            <a:r>
              <a:rPr lang="hr-HR" altLang="en-US" sz="2400" dirty="0" err="1"/>
              <a:t>in</a:t>
            </a:r>
            <a:r>
              <a:rPr lang="hr-HR" altLang="en-US" sz="2400" dirty="0"/>
              <a:t> the</a:t>
            </a:r>
            <a:r>
              <a:rPr lang="en-US" altLang="en-US" sz="2400" dirty="0"/>
              <a:t> same area in England or Wales for at least seven days</a:t>
            </a:r>
            <a:endParaRPr lang="hr-HR" altLang="en-US" sz="2400" dirty="0"/>
          </a:p>
          <a:p>
            <a:pPr>
              <a:buFont typeface="Wingdings 2" panose="05020102010507070707" pitchFamily="18" charset="2"/>
              <a:buNone/>
            </a:pPr>
            <a:r>
              <a:rPr lang="hr-HR" altLang="en-US" sz="2400" dirty="0">
                <a:solidFill>
                  <a:srgbClr val="FFC000"/>
                </a:solidFill>
              </a:rPr>
              <a:t>PARENTAL CONSENT – </a:t>
            </a:r>
            <a:r>
              <a:rPr lang="hr-HR" altLang="en-US" sz="2400" dirty="0" err="1">
                <a:solidFill>
                  <a:srgbClr val="FFC000"/>
                </a:solidFill>
              </a:rPr>
              <a:t>needed</a:t>
            </a:r>
            <a:r>
              <a:rPr lang="hr-HR" altLang="en-US" sz="2400" dirty="0">
                <a:solidFill>
                  <a:srgbClr val="FFC000"/>
                </a:solidFill>
              </a:rPr>
              <a:t> for </a:t>
            </a:r>
            <a:r>
              <a:rPr lang="hr-HR" altLang="en-US" sz="2400" dirty="0" err="1">
                <a:solidFill>
                  <a:srgbClr val="FFC000"/>
                </a:solidFill>
              </a:rPr>
              <a:t>those</a:t>
            </a:r>
            <a:r>
              <a:rPr lang="hr-HR" altLang="en-US" sz="2400" dirty="0">
                <a:solidFill>
                  <a:srgbClr val="FFC000"/>
                </a:solidFill>
              </a:rPr>
              <a:t> </a:t>
            </a:r>
            <a:r>
              <a:rPr lang="hr-HR" altLang="en-US" sz="2400" dirty="0" err="1">
                <a:solidFill>
                  <a:srgbClr val="FFC000"/>
                </a:solidFill>
              </a:rPr>
              <a:t>between</a:t>
            </a:r>
            <a:r>
              <a:rPr lang="hr-HR" altLang="en-US" sz="2400" dirty="0">
                <a:solidFill>
                  <a:srgbClr val="FFC000"/>
                </a:solidFill>
              </a:rPr>
              <a:t> 16 </a:t>
            </a:r>
            <a:r>
              <a:rPr lang="hr-HR" altLang="en-US" sz="2400" dirty="0" err="1">
                <a:solidFill>
                  <a:srgbClr val="FFC000"/>
                </a:solidFill>
              </a:rPr>
              <a:t>and</a:t>
            </a:r>
            <a:r>
              <a:rPr lang="hr-HR" altLang="en-US" sz="2400" dirty="0">
                <a:solidFill>
                  <a:srgbClr val="FFC000"/>
                </a:solidFill>
              </a:rPr>
              <a:t> 18 </a:t>
            </a:r>
          </a:p>
          <a:p>
            <a:pPr>
              <a:buFont typeface="Wingdings 2" panose="05020102010507070707" pitchFamily="18" charset="2"/>
              <a:buNone/>
            </a:pPr>
            <a:r>
              <a:rPr lang="hr-HR" altLang="en-US" sz="2400" dirty="0">
                <a:solidFill>
                  <a:srgbClr val="FFC000"/>
                </a:solidFill>
              </a:rPr>
              <a:t>MARRIAGE ACT 2013 – civil </a:t>
            </a:r>
            <a:r>
              <a:rPr lang="hr-HR" altLang="en-US" sz="2400" dirty="0" err="1">
                <a:solidFill>
                  <a:srgbClr val="FFC000"/>
                </a:solidFill>
              </a:rPr>
              <a:t>partnership</a:t>
            </a:r>
            <a:r>
              <a:rPr lang="hr-HR" altLang="en-US" sz="2400" dirty="0">
                <a:solidFill>
                  <a:srgbClr val="FFC000"/>
                </a:solidFill>
              </a:rPr>
              <a:t> </a:t>
            </a:r>
            <a:r>
              <a:rPr lang="hr-HR" altLang="en-US" sz="2400" dirty="0" err="1">
                <a:solidFill>
                  <a:srgbClr val="FFC000"/>
                </a:solidFill>
              </a:rPr>
              <a:t>can</a:t>
            </a:r>
            <a:r>
              <a:rPr lang="hr-HR" altLang="en-US" sz="2400" dirty="0">
                <a:solidFill>
                  <a:srgbClr val="FFC000"/>
                </a:solidFill>
              </a:rPr>
              <a:t> </a:t>
            </a:r>
            <a:r>
              <a:rPr lang="hr-HR" altLang="en-US" sz="2400" dirty="0" err="1">
                <a:solidFill>
                  <a:srgbClr val="FFC000"/>
                </a:solidFill>
              </a:rPr>
              <a:t>be</a:t>
            </a:r>
            <a:r>
              <a:rPr lang="hr-HR" altLang="en-US" sz="2400" dirty="0">
                <a:solidFill>
                  <a:srgbClr val="FFC000"/>
                </a:solidFill>
              </a:rPr>
              <a:t> </a:t>
            </a:r>
            <a:r>
              <a:rPr lang="hr-HR" altLang="en-US" sz="2400" dirty="0" err="1">
                <a:solidFill>
                  <a:srgbClr val="FFC000"/>
                </a:solidFill>
              </a:rPr>
              <a:t>converted</a:t>
            </a:r>
            <a:r>
              <a:rPr lang="hr-HR" altLang="en-US" sz="2400" dirty="0">
                <a:solidFill>
                  <a:srgbClr val="FFC000"/>
                </a:solidFill>
              </a:rPr>
              <a:t> </a:t>
            </a:r>
            <a:r>
              <a:rPr lang="hr-HR" altLang="en-US" sz="2400" dirty="0" err="1">
                <a:solidFill>
                  <a:srgbClr val="FFC000"/>
                </a:solidFill>
              </a:rPr>
              <a:t>into</a:t>
            </a:r>
            <a:r>
              <a:rPr lang="hr-HR" altLang="en-US" sz="2400" dirty="0">
                <a:solidFill>
                  <a:srgbClr val="FFC000"/>
                </a:solidFill>
              </a:rPr>
              <a:t> </a:t>
            </a:r>
            <a:r>
              <a:rPr lang="hr-HR" altLang="en-US" sz="2400" dirty="0" err="1" smtClean="0">
                <a:solidFill>
                  <a:srgbClr val="FFC000"/>
                </a:solidFill>
              </a:rPr>
              <a:t>marriage</a:t>
            </a:r>
            <a:endParaRPr lang="hr-HR" altLang="en-US" sz="2400" dirty="0" smtClean="0">
              <a:solidFill>
                <a:srgbClr val="FFC000"/>
              </a:solidFill>
            </a:endParaRPr>
          </a:p>
          <a:p>
            <a:pPr marL="0" indent="0" algn="ctr">
              <a:buNone/>
            </a:pPr>
            <a:endParaRPr lang="hr-HR" altLang="en-US" sz="2300" dirty="0"/>
          </a:p>
        </p:txBody>
      </p:sp>
    </p:spTree>
    <p:extLst>
      <p:ext uri="{BB962C8B-B14F-4D97-AF65-F5344CB8AC3E}">
        <p14:creationId xmlns:p14="http://schemas.microsoft.com/office/powerpoint/2010/main" val="317543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Living</a:t>
            </a:r>
            <a:r>
              <a:rPr lang="hr-HR" dirty="0" smtClean="0"/>
              <a:t> </a:t>
            </a:r>
            <a:r>
              <a:rPr lang="hr-HR" dirty="0" err="1" smtClean="0"/>
              <a:t>together</a:t>
            </a:r>
            <a:r>
              <a:rPr lang="hr-HR" dirty="0" smtClean="0"/>
              <a:t> (</a:t>
            </a:r>
            <a:r>
              <a:rPr lang="hr-HR" dirty="0" err="1" smtClean="0"/>
              <a:t>cohabitation</a:t>
            </a:r>
            <a:r>
              <a:rPr lang="hr-HR" dirty="0" smtClean="0"/>
              <a:t>)</a:t>
            </a:r>
            <a:endParaRPr lang="en-US" dirty="0"/>
          </a:p>
        </p:txBody>
      </p:sp>
      <p:sp>
        <p:nvSpPr>
          <p:cNvPr id="3" name="Content Placeholder 2"/>
          <p:cNvSpPr>
            <a:spLocks noGrp="1"/>
          </p:cNvSpPr>
          <p:nvPr>
            <p:ph idx="1"/>
          </p:nvPr>
        </p:nvSpPr>
        <p:spPr>
          <a:xfrm>
            <a:off x="1103312" y="1613140"/>
            <a:ext cx="9990258" cy="4960188"/>
          </a:xfrm>
        </p:spPr>
        <p:txBody>
          <a:bodyPr>
            <a:normAutofit/>
          </a:bodyPr>
          <a:lstStyle/>
          <a:p>
            <a:pPr marL="0" indent="0" algn="ctr">
              <a:buNone/>
              <a:defRPr/>
            </a:pPr>
            <a:r>
              <a:rPr lang="hr-HR" b="1" dirty="0">
                <a:solidFill>
                  <a:srgbClr val="FFFF00"/>
                </a:solidFill>
              </a:rPr>
              <a:t>= </a:t>
            </a:r>
            <a:r>
              <a:rPr lang="en-GB" b="1" dirty="0" smtClean="0">
                <a:solidFill>
                  <a:srgbClr val="FFFF00"/>
                </a:solidFill>
              </a:rPr>
              <a:t>A </a:t>
            </a:r>
            <a:r>
              <a:rPr lang="en-GB" b="1" dirty="0">
                <a:solidFill>
                  <a:srgbClr val="FFFF00"/>
                </a:solidFill>
              </a:rPr>
              <a:t>living arrangement whereby a couple who is not married </a:t>
            </a:r>
            <a:r>
              <a:rPr lang="hr-HR" b="1" dirty="0" err="1" smtClean="0">
                <a:solidFill>
                  <a:srgbClr val="FFFF00"/>
                </a:solidFill>
              </a:rPr>
              <a:t>or</a:t>
            </a:r>
            <a:r>
              <a:rPr lang="hr-HR" b="1" dirty="0" smtClean="0">
                <a:solidFill>
                  <a:srgbClr val="FFFF00"/>
                </a:solidFill>
              </a:rPr>
              <a:t> a </a:t>
            </a:r>
            <a:r>
              <a:rPr lang="hr-HR" b="1" dirty="0" err="1" smtClean="0">
                <a:solidFill>
                  <a:srgbClr val="FFFF00"/>
                </a:solidFill>
              </a:rPr>
              <a:t>couple</a:t>
            </a:r>
            <a:r>
              <a:rPr lang="hr-HR" b="1" dirty="0" smtClean="0">
                <a:solidFill>
                  <a:srgbClr val="FFFF00"/>
                </a:solidFill>
              </a:rPr>
              <a:t> </a:t>
            </a:r>
            <a:r>
              <a:rPr lang="hr-HR" b="1" dirty="0" err="1" smtClean="0">
                <a:solidFill>
                  <a:srgbClr val="FFFF00"/>
                </a:solidFill>
              </a:rPr>
              <a:t>who</a:t>
            </a:r>
            <a:r>
              <a:rPr lang="hr-HR" b="1" dirty="0" smtClean="0">
                <a:solidFill>
                  <a:srgbClr val="FFFF00"/>
                </a:solidFill>
              </a:rPr>
              <a:t> </a:t>
            </a:r>
            <a:r>
              <a:rPr lang="hr-HR" b="1" dirty="0" err="1" smtClean="0">
                <a:solidFill>
                  <a:srgbClr val="FFFF00"/>
                </a:solidFill>
              </a:rPr>
              <a:t>have</a:t>
            </a:r>
            <a:r>
              <a:rPr lang="hr-HR" b="1" dirty="0" smtClean="0">
                <a:solidFill>
                  <a:srgbClr val="FFFF00"/>
                </a:solidFill>
              </a:rPr>
              <a:t> </a:t>
            </a:r>
            <a:r>
              <a:rPr lang="hr-HR" b="1" dirty="0" err="1" smtClean="0">
                <a:solidFill>
                  <a:srgbClr val="FFFF00"/>
                </a:solidFill>
              </a:rPr>
              <a:t>not</a:t>
            </a:r>
            <a:r>
              <a:rPr lang="hr-HR" b="1" dirty="0" smtClean="0">
                <a:solidFill>
                  <a:srgbClr val="FFFF00"/>
                </a:solidFill>
              </a:rPr>
              <a:t> </a:t>
            </a:r>
            <a:r>
              <a:rPr lang="hr-HR" b="1" dirty="0" err="1" smtClean="0">
                <a:solidFill>
                  <a:srgbClr val="FFFF00"/>
                </a:solidFill>
              </a:rPr>
              <a:t>registered</a:t>
            </a:r>
            <a:r>
              <a:rPr lang="hr-HR" b="1" dirty="0" smtClean="0">
                <a:solidFill>
                  <a:srgbClr val="FFFF00"/>
                </a:solidFill>
              </a:rPr>
              <a:t> </a:t>
            </a:r>
            <a:r>
              <a:rPr lang="en-GB" b="1" dirty="0" smtClean="0">
                <a:solidFill>
                  <a:srgbClr val="FFFF00"/>
                </a:solidFill>
              </a:rPr>
              <a:t>a civil partnership</a:t>
            </a:r>
            <a:r>
              <a:rPr lang="en-GB" b="1" dirty="0">
                <a:solidFill>
                  <a:srgbClr val="FFFF00"/>
                </a:solidFill>
              </a:rPr>
              <a:t> live together in the same household. </a:t>
            </a:r>
            <a:endParaRPr lang="hr-HR" b="1" dirty="0" smtClean="0">
              <a:solidFill>
                <a:srgbClr val="FFFF00"/>
              </a:solidFill>
            </a:endParaRPr>
          </a:p>
          <a:p>
            <a:pPr marL="0" indent="0" algn="ctr">
              <a:buNone/>
              <a:defRPr/>
            </a:pPr>
            <a:r>
              <a:rPr lang="hr-HR" b="1" dirty="0" smtClean="0">
                <a:solidFill>
                  <a:srgbClr val="FFFF00"/>
                </a:solidFill>
              </a:rPr>
              <a:t>= </a:t>
            </a:r>
            <a:r>
              <a:rPr lang="en-GB" b="1" dirty="0" smtClean="0">
                <a:solidFill>
                  <a:srgbClr val="FFFF00"/>
                </a:solidFill>
              </a:rPr>
              <a:t>The </a:t>
            </a:r>
            <a:r>
              <a:rPr lang="en-GB" b="1" dirty="0">
                <a:solidFill>
                  <a:srgbClr val="FFFF00"/>
                </a:solidFill>
              </a:rPr>
              <a:t>term can apply to opposite sex or same-sex couples. </a:t>
            </a:r>
            <a:endParaRPr lang="hr-HR" b="1" dirty="0" smtClean="0">
              <a:solidFill>
                <a:srgbClr val="FFFF00"/>
              </a:solidFill>
            </a:endParaRPr>
          </a:p>
          <a:p>
            <a:pPr marL="0" indent="0" algn="ctr">
              <a:buNone/>
              <a:defRPr/>
            </a:pPr>
            <a:r>
              <a:rPr lang="hr-HR" b="1" dirty="0" smtClean="0">
                <a:solidFill>
                  <a:srgbClr val="FFFF00"/>
                </a:solidFill>
              </a:rPr>
              <a:t>= </a:t>
            </a:r>
            <a:r>
              <a:rPr lang="en-GB" b="1" dirty="0" smtClean="0">
                <a:solidFill>
                  <a:srgbClr val="FFFF00"/>
                </a:solidFill>
              </a:rPr>
              <a:t>The </a:t>
            </a:r>
            <a:r>
              <a:rPr lang="en-GB" b="1" dirty="0">
                <a:solidFill>
                  <a:srgbClr val="FFFF00"/>
                </a:solidFill>
              </a:rPr>
              <a:t>law gives cohabiting couples fewer rights on separation or death than for civil partners or married couples. </a:t>
            </a:r>
            <a:endParaRPr lang="hr-HR" b="1" dirty="0">
              <a:solidFill>
                <a:srgbClr val="FFFF00"/>
              </a:solidFill>
            </a:endParaRPr>
          </a:p>
          <a:p>
            <a:pPr algn="ctr">
              <a:defRPr/>
            </a:pPr>
            <a:endParaRPr lang="hr-HR" b="1" dirty="0">
              <a:solidFill>
                <a:schemeClr val="bg1"/>
              </a:solidFill>
            </a:endParaRPr>
          </a:p>
          <a:p>
            <a:pPr marL="0" indent="0">
              <a:buNone/>
            </a:pPr>
            <a:r>
              <a:rPr lang="hr-HR" dirty="0" smtClean="0"/>
              <a:t>- </a:t>
            </a:r>
            <a:r>
              <a:rPr lang="en-GB" dirty="0" smtClean="0"/>
              <a:t>a</a:t>
            </a:r>
            <a:r>
              <a:rPr lang="en-GB" dirty="0"/>
              <a:t> </a:t>
            </a:r>
            <a:r>
              <a:rPr lang="en-GB" b="1" dirty="0"/>
              <a:t>living together agreement </a:t>
            </a:r>
            <a:r>
              <a:rPr lang="en-GB" dirty="0"/>
              <a:t>or </a:t>
            </a:r>
            <a:r>
              <a:rPr lang="en-GB" b="1" dirty="0"/>
              <a:t>cohabitation </a:t>
            </a:r>
            <a:r>
              <a:rPr lang="en-GB" b="1" dirty="0" smtClean="0"/>
              <a:t>contract</a:t>
            </a:r>
            <a:r>
              <a:rPr lang="hr-HR" dirty="0"/>
              <a:t> </a:t>
            </a:r>
            <a:r>
              <a:rPr lang="hr-HR" dirty="0" smtClean="0"/>
              <a:t>= i</a:t>
            </a:r>
            <a:r>
              <a:rPr lang="en-GB" dirty="0" smtClean="0"/>
              <a:t>f </a:t>
            </a:r>
            <a:r>
              <a:rPr lang="en-GB" dirty="0"/>
              <a:t>you want to set down your legal rights in certain areas of your relationship with your partner, you can make an official agreement that will be recognised by the courts. This is known </a:t>
            </a:r>
            <a:r>
              <a:rPr lang="en-GB" dirty="0" smtClean="0"/>
              <a:t>as</a:t>
            </a:r>
            <a:endParaRPr lang="hr-HR" altLang="en-US" dirty="0" smtClean="0"/>
          </a:p>
          <a:p>
            <a:pPr>
              <a:buFontTx/>
              <a:buChar char="-"/>
            </a:pPr>
            <a:r>
              <a:rPr lang="hr-HR" altLang="en-US" dirty="0" smtClean="0"/>
              <a:t>(</a:t>
            </a:r>
            <a:r>
              <a:rPr lang="hr-HR" altLang="en-US" dirty="0" err="1"/>
              <a:t>eg</a:t>
            </a:r>
            <a:r>
              <a:rPr lang="hr-HR" altLang="en-US" dirty="0"/>
              <a:t>. </a:t>
            </a:r>
            <a:r>
              <a:rPr lang="en-US" altLang="en-US" dirty="0"/>
              <a:t>shared responsibility f</a:t>
            </a:r>
            <a:r>
              <a:rPr lang="hr-HR" altLang="en-US" dirty="0" err="1"/>
              <a:t>or</a:t>
            </a:r>
            <a:r>
              <a:rPr lang="hr-HR" altLang="en-US" dirty="0"/>
              <a:t> </a:t>
            </a:r>
            <a:r>
              <a:rPr lang="en-US" altLang="en-US" dirty="0"/>
              <a:t>children, ownership of property</a:t>
            </a:r>
            <a:r>
              <a:rPr lang="hr-HR" altLang="en-US" dirty="0"/>
              <a:t>, </a:t>
            </a:r>
            <a:r>
              <a:rPr lang="en-US" altLang="en-US" dirty="0"/>
              <a:t>ownership of jointly owned possessions</a:t>
            </a:r>
            <a:r>
              <a:rPr lang="hr-HR" altLang="en-US" dirty="0"/>
              <a:t>)</a:t>
            </a:r>
          </a:p>
          <a:p>
            <a:endParaRPr lang="en-US" dirty="0"/>
          </a:p>
        </p:txBody>
      </p:sp>
    </p:spTree>
    <p:extLst>
      <p:ext uri="{BB962C8B-B14F-4D97-AF65-F5344CB8AC3E}">
        <p14:creationId xmlns:p14="http://schemas.microsoft.com/office/powerpoint/2010/main" val="4107155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Croatian </a:t>
            </a:r>
            <a:r>
              <a:rPr lang="hr-HR" dirty="0" err="1" smtClean="0"/>
              <a:t>marriage</a:t>
            </a:r>
            <a:r>
              <a:rPr lang="hr-HR" dirty="0" smtClean="0"/>
              <a:t> </a:t>
            </a:r>
            <a:r>
              <a:rPr lang="hr-HR" dirty="0" err="1" smtClean="0"/>
              <a:t>laws</a:t>
            </a:r>
            <a:endParaRPr lang="en-US" dirty="0"/>
          </a:p>
        </p:txBody>
      </p:sp>
      <p:sp>
        <p:nvSpPr>
          <p:cNvPr id="3" name="Content Placeholder 2"/>
          <p:cNvSpPr>
            <a:spLocks noGrp="1"/>
          </p:cNvSpPr>
          <p:nvPr>
            <p:ph idx="1"/>
          </p:nvPr>
        </p:nvSpPr>
        <p:spPr/>
        <p:txBody>
          <a:bodyPr/>
          <a:lstStyle/>
          <a:p>
            <a:r>
              <a:rPr lang="hr-HR" dirty="0" err="1" smtClean="0"/>
              <a:t>Find</a:t>
            </a:r>
            <a:r>
              <a:rPr lang="hr-HR" dirty="0" smtClean="0"/>
              <a:t> the </a:t>
            </a:r>
            <a:r>
              <a:rPr lang="hr-HR" dirty="0" err="1"/>
              <a:t>preconditons</a:t>
            </a:r>
            <a:r>
              <a:rPr lang="hr-HR" dirty="0"/>
              <a:t> for a </a:t>
            </a:r>
            <a:r>
              <a:rPr lang="hr-HR" dirty="0" err="1"/>
              <a:t>valid</a:t>
            </a:r>
            <a:r>
              <a:rPr lang="hr-HR" dirty="0"/>
              <a:t> </a:t>
            </a:r>
            <a:r>
              <a:rPr lang="hr-HR" dirty="0" err="1"/>
              <a:t>marriage</a:t>
            </a:r>
            <a:r>
              <a:rPr lang="hr-HR" dirty="0"/>
              <a:t> and civil </a:t>
            </a:r>
            <a:r>
              <a:rPr lang="hr-HR" dirty="0" err="1"/>
              <a:t>partnerships</a:t>
            </a:r>
            <a:r>
              <a:rPr lang="hr-HR" dirty="0"/>
              <a:t> </a:t>
            </a:r>
            <a:r>
              <a:rPr lang="hr-HR" dirty="0" err="1"/>
              <a:t>in</a:t>
            </a:r>
            <a:r>
              <a:rPr lang="hr-HR" dirty="0"/>
              <a:t> Croatia?</a:t>
            </a:r>
          </a:p>
          <a:p>
            <a:endParaRPr lang="hr-HR" dirty="0"/>
          </a:p>
          <a:p>
            <a:r>
              <a:rPr lang="hr-HR" dirty="0" err="1"/>
              <a:t>What</a:t>
            </a:r>
            <a:r>
              <a:rPr lang="hr-HR" dirty="0"/>
              <a:t> </a:t>
            </a:r>
            <a:r>
              <a:rPr lang="hr-HR" dirty="0" err="1"/>
              <a:t>makes</a:t>
            </a:r>
            <a:r>
              <a:rPr lang="hr-HR" dirty="0"/>
              <a:t> a Croatian </a:t>
            </a:r>
            <a:r>
              <a:rPr lang="hr-HR" dirty="0" err="1"/>
              <a:t>marriage</a:t>
            </a:r>
            <a:r>
              <a:rPr lang="hr-HR" dirty="0"/>
              <a:t> </a:t>
            </a:r>
            <a:r>
              <a:rPr lang="hr-HR" dirty="0" err="1"/>
              <a:t>void</a:t>
            </a:r>
            <a:r>
              <a:rPr lang="hr-HR" dirty="0"/>
              <a:t> </a:t>
            </a:r>
            <a:r>
              <a:rPr lang="hr-HR" dirty="0" err="1"/>
              <a:t>or</a:t>
            </a:r>
            <a:r>
              <a:rPr lang="hr-HR" dirty="0"/>
              <a:t> </a:t>
            </a:r>
            <a:r>
              <a:rPr lang="hr-HR" dirty="0" err="1" smtClean="0"/>
              <a:t>voidable</a:t>
            </a:r>
            <a:r>
              <a:rPr lang="hr-HR" dirty="0" smtClean="0"/>
              <a:t>?</a:t>
            </a:r>
            <a:endParaRPr lang="en-US" dirty="0"/>
          </a:p>
        </p:txBody>
      </p:sp>
    </p:spTree>
    <p:extLst>
      <p:ext uri="{BB962C8B-B14F-4D97-AF65-F5344CB8AC3E}">
        <p14:creationId xmlns:p14="http://schemas.microsoft.com/office/powerpoint/2010/main" val="42688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DIVORCE</a:t>
            </a:r>
            <a:endParaRPr lang="en-US" dirty="0"/>
          </a:p>
        </p:txBody>
      </p:sp>
      <p:sp>
        <p:nvSpPr>
          <p:cNvPr id="3" name="Content Placeholder 2"/>
          <p:cNvSpPr>
            <a:spLocks noGrp="1"/>
          </p:cNvSpPr>
          <p:nvPr>
            <p:ph idx="1"/>
          </p:nvPr>
        </p:nvSpPr>
        <p:spPr>
          <a:xfrm>
            <a:off x="1103312" y="1345720"/>
            <a:ext cx="9662454" cy="5158597"/>
          </a:xfrm>
        </p:spPr>
        <p:txBody>
          <a:bodyPr>
            <a:normAutofit/>
          </a:bodyPr>
          <a:lstStyle/>
          <a:p>
            <a:r>
              <a:rPr lang="hr-HR" sz="2400" dirty="0" err="1" smtClean="0"/>
              <a:t>Read</a:t>
            </a:r>
            <a:r>
              <a:rPr lang="hr-HR" sz="2400" dirty="0" smtClean="0"/>
              <a:t> the </a:t>
            </a:r>
            <a:r>
              <a:rPr lang="hr-HR" sz="2400" dirty="0" err="1" smtClean="0"/>
              <a:t>text</a:t>
            </a:r>
            <a:r>
              <a:rPr lang="hr-HR" sz="2400" dirty="0" smtClean="0"/>
              <a:t> </a:t>
            </a:r>
            <a:r>
              <a:rPr lang="hr-HR" sz="2400" dirty="0" err="1" smtClean="0"/>
              <a:t>and</a:t>
            </a:r>
            <a:r>
              <a:rPr lang="hr-HR" sz="2400" dirty="0" smtClean="0"/>
              <a:t> </a:t>
            </a:r>
            <a:r>
              <a:rPr lang="hr-HR" sz="2400" dirty="0" err="1" smtClean="0"/>
              <a:t>explain</a:t>
            </a:r>
            <a:r>
              <a:rPr lang="hr-HR" sz="2400" dirty="0" smtClean="0"/>
              <a:t> the </a:t>
            </a:r>
            <a:r>
              <a:rPr lang="hr-HR" sz="2400" dirty="0" err="1" smtClean="0"/>
              <a:t>grounds</a:t>
            </a:r>
            <a:r>
              <a:rPr lang="hr-HR" sz="2400" dirty="0" smtClean="0"/>
              <a:t> for </a:t>
            </a:r>
            <a:r>
              <a:rPr lang="hr-HR" sz="2400" dirty="0" err="1" smtClean="0"/>
              <a:t>divorce</a:t>
            </a:r>
            <a:r>
              <a:rPr lang="hr-HR" sz="2400" dirty="0" smtClean="0"/>
              <a:t> </a:t>
            </a:r>
            <a:r>
              <a:rPr lang="hr-HR" sz="2400" dirty="0" err="1" smtClean="0"/>
              <a:t>according</a:t>
            </a:r>
            <a:r>
              <a:rPr lang="hr-HR" sz="2400" dirty="0" smtClean="0"/>
              <a:t> to the </a:t>
            </a:r>
            <a:r>
              <a:rPr lang="hr-HR" sz="2400" b="1" i="1" dirty="0" err="1" smtClean="0">
                <a:solidFill>
                  <a:srgbClr val="92D050"/>
                </a:solidFill>
              </a:rPr>
              <a:t>Matrimonial</a:t>
            </a:r>
            <a:r>
              <a:rPr lang="hr-HR" sz="2400" b="1" i="1" dirty="0" smtClean="0">
                <a:solidFill>
                  <a:srgbClr val="92D050"/>
                </a:solidFill>
              </a:rPr>
              <a:t> </a:t>
            </a:r>
            <a:r>
              <a:rPr lang="hr-HR" sz="2400" b="1" i="1" dirty="0" err="1" smtClean="0">
                <a:solidFill>
                  <a:srgbClr val="92D050"/>
                </a:solidFill>
              </a:rPr>
              <a:t>Causes</a:t>
            </a:r>
            <a:r>
              <a:rPr lang="hr-HR" sz="2400" b="1" i="1" dirty="0" smtClean="0">
                <a:solidFill>
                  <a:srgbClr val="92D050"/>
                </a:solidFill>
              </a:rPr>
              <a:t> </a:t>
            </a:r>
            <a:r>
              <a:rPr lang="hr-HR" sz="2400" b="1" i="1" dirty="0" err="1" smtClean="0">
                <a:solidFill>
                  <a:srgbClr val="92D050"/>
                </a:solidFill>
              </a:rPr>
              <a:t>Act</a:t>
            </a:r>
            <a:r>
              <a:rPr lang="hr-HR" sz="2400" b="1" i="1" dirty="0" smtClean="0">
                <a:solidFill>
                  <a:srgbClr val="92D050"/>
                </a:solidFill>
              </a:rPr>
              <a:t> 1973</a:t>
            </a:r>
            <a:r>
              <a:rPr lang="hr-HR" sz="2400" dirty="0" smtClean="0"/>
              <a:t>.</a:t>
            </a:r>
          </a:p>
          <a:p>
            <a:endParaRPr lang="hr-HR" sz="2400" dirty="0"/>
          </a:p>
          <a:p>
            <a:pPr marL="0" indent="0">
              <a:buNone/>
            </a:pPr>
            <a:r>
              <a:rPr lang="hr-HR" sz="2400" dirty="0" err="1" smtClean="0"/>
              <a:t>The</a:t>
            </a:r>
            <a:r>
              <a:rPr lang="hr-HR" sz="2400" dirty="0" smtClean="0"/>
              <a:t> </a:t>
            </a:r>
            <a:r>
              <a:rPr lang="hr-HR" sz="2400" dirty="0" err="1" smtClean="0"/>
              <a:t>basic</a:t>
            </a:r>
            <a:r>
              <a:rPr lang="hr-HR" sz="2400" dirty="0" smtClean="0"/>
              <a:t> </a:t>
            </a:r>
            <a:r>
              <a:rPr lang="hr-HR" sz="2400" dirty="0" err="1" smtClean="0"/>
              <a:t>ground</a:t>
            </a:r>
            <a:r>
              <a:rPr lang="hr-HR" sz="2400" dirty="0" smtClean="0"/>
              <a:t> for </a:t>
            </a:r>
            <a:r>
              <a:rPr lang="hr-HR" sz="2400" dirty="0" err="1" smtClean="0"/>
              <a:t>divorce</a:t>
            </a:r>
            <a:r>
              <a:rPr lang="hr-HR" sz="2400" dirty="0" smtClean="0"/>
              <a:t> </a:t>
            </a:r>
            <a:r>
              <a:rPr lang="hr-HR" sz="2400" dirty="0" smtClean="0">
                <a:solidFill>
                  <a:srgbClr val="FFC000"/>
                </a:solidFill>
              </a:rPr>
              <a:t>______________________________</a:t>
            </a:r>
            <a:r>
              <a:rPr lang="hr-HR" sz="2400" dirty="0" smtClean="0"/>
              <a:t> </a:t>
            </a:r>
            <a:r>
              <a:rPr lang="hr-HR" sz="2400" dirty="0" err="1" smtClean="0"/>
              <a:t>needs</a:t>
            </a:r>
            <a:r>
              <a:rPr lang="hr-HR" sz="2400" dirty="0" smtClean="0"/>
              <a:t> to </a:t>
            </a:r>
            <a:r>
              <a:rPr lang="hr-HR" sz="2400" dirty="0" err="1" smtClean="0"/>
              <a:t>be</a:t>
            </a:r>
            <a:r>
              <a:rPr lang="hr-HR" sz="2400" dirty="0" smtClean="0"/>
              <a:t> </a:t>
            </a:r>
            <a:r>
              <a:rPr lang="hr-HR" sz="2400" dirty="0" err="1" smtClean="0"/>
              <a:t>supported</a:t>
            </a:r>
            <a:r>
              <a:rPr lang="hr-HR" sz="2400" dirty="0" smtClean="0"/>
              <a:t> </a:t>
            </a:r>
            <a:r>
              <a:rPr lang="hr-HR" sz="2400" dirty="0" err="1" smtClean="0"/>
              <a:t>by</a:t>
            </a:r>
            <a:r>
              <a:rPr lang="hr-HR" sz="2400" dirty="0" smtClean="0"/>
              <a:t> one </a:t>
            </a:r>
            <a:r>
              <a:rPr lang="hr-HR" sz="2400" dirty="0" err="1" smtClean="0"/>
              <a:t>of</a:t>
            </a:r>
            <a:r>
              <a:rPr lang="hr-HR" sz="2400" dirty="0" smtClean="0"/>
              <a:t> the </a:t>
            </a:r>
            <a:r>
              <a:rPr lang="hr-HR" sz="2400" dirty="0" err="1" smtClean="0"/>
              <a:t>following</a:t>
            </a:r>
            <a:r>
              <a:rPr lang="hr-HR" sz="2400" dirty="0" smtClean="0"/>
              <a:t> </a:t>
            </a:r>
            <a:r>
              <a:rPr lang="hr-HR" sz="2400" dirty="0" err="1" smtClean="0"/>
              <a:t>facts</a:t>
            </a:r>
            <a:r>
              <a:rPr lang="hr-HR" sz="2400" dirty="0" smtClean="0"/>
              <a:t>:</a:t>
            </a:r>
          </a:p>
          <a:p>
            <a:pPr marL="0" indent="0">
              <a:buNone/>
            </a:pPr>
            <a:r>
              <a:rPr lang="hr-HR" sz="2400" dirty="0" smtClean="0"/>
              <a:t>(</a:t>
            </a:r>
            <a:r>
              <a:rPr lang="hr-HR" sz="2400" dirty="0" err="1" smtClean="0"/>
              <a:t>Match</a:t>
            </a:r>
            <a:r>
              <a:rPr lang="hr-HR" sz="2400" dirty="0" smtClean="0"/>
              <a:t> </a:t>
            </a:r>
            <a:r>
              <a:rPr lang="hr-HR" sz="2400" dirty="0" err="1" smtClean="0"/>
              <a:t>them</a:t>
            </a:r>
            <a:r>
              <a:rPr lang="hr-HR" sz="2400" dirty="0" smtClean="0"/>
              <a:t> </a:t>
            </a:r>
            <a:r>
              <a:rPr lang="hr-HR" sz="2400" dirty="0" err="1" smtClean="0"/>
              <a:t>with</a:t>
            </a:r>
            <a:r>
              <a:rPr lang="hr-HR" sz="2400" dirty="0" smtClean="0"/>
              <a:t> </a:t>
            </a:r>
            <a:r>
              <a:rPr lang="hr-HR" sz="2400" dirty="0" err="1" smtClean="0"/>
              <a:t>their</a:t>
            </a:r>
            <a:r>
              <a:rPr lang="hr-HR" sz="2400" dirty="0" smtClean="0"/>
              <a:t> </a:t>
            </a:r>
            <a:r>
              <a:rPr lang="hr-HR" sz="2400" dirty="0" err="1" smtClean="0"/>
              <a:t>definitions</a:t>
            </a:r>
            <a:r>
              <a:rPr lang="hr-HR" sz="2400" dirty="0" smtClean="0"/>
              <a:t> </a:t>
            </a:r>
            <a:r>
              <a:rPr lang="hr-HR" sz="2400" dirty="0" err="1" smtClean="0"/>
              <a:t>in</a:t>
            </a:r>
            <a:r>
              <a:rPr lang="hr-HR" sz="2400" dirty="0" smtClean="0"/>
              <a:t> the </a:t>
            </a:r>
            <a:r>
              <a:rPr lang="hr-HR" sz="2400" dirty="0" err="1" smtClean="0"/>
              <a:t>text</a:t>
            </a:r>
            <a:r>
              <a:rPr lang="hr-HR" sz="2400" dirty="0" smtClean="0"/>
              <a:t>.)</a:t>
            </a:r>
          </a:p>
          <a:p>
            <a:pPr marL="457200" indent="-457200">
              <a:buFont typeface="Wingdings 3" charset="2"/>
              <a:buAutoNum type="arabicPeriod"/>
            </a:pPr>
            <a:r>
              <a:rPr lang="hr-HR" sz="2400" dirty="0">
                <a:solidFill>
                  <a:srgbClr val="FFC000"/>
                </a:solidFill>
              </a:rPr>
              <a:t>DESERTION = </a:t>
            </a:r>
          </a:p>
          <a:p>
            <a:pPr marL="457200" indent="-457200">
              <a:buAutoNum type="arabicPeriod"/>
            </a:pPr>
            <a:r>
              <a:rPr lang="hr-HR" sz="2400" dirty="0" smtClean="0">
                <a:solidFill>
                  <a:srgbClr val="FFC000"/>
                </a:solidFill>
              </a:rPr>
              <a:t>UNREASONABLE BEHAVIOUR =</a:t>
            </a:r>
          </a:p>
          <a:p>
            <a:pPr marL="457200" indent="-457200">
              <a:buFont typeface="Wingdings 3" charset="2"/>
              <a:buAutoNum type="arabicPeriod"/>
            </a:pPr>
            <a:r>
              <a:rPr lang="hr-HR" sz="2400" dirty="0">
                <a:solidFill>
                  <a:srgbClr val="FFC000"/>
                </a:solidFill>
              </a:rPr>
              <a:t>ADULTERY =</a:t>
            </a:r>
          </a:p>
          <a:p>
            <a:pPr marL="457200" indent="-457200">
              <a:buAutoNum type="arabicPeriod"/>
            </a:pPr>
            <a:r>
              <a:rPr lang="hr-HR" sz="2400" dirty="0" smtClean="0">
                <a:solidFill>
                  <a:srgbClr val="FFC000"/>
                </a:solidFill>
              </a:rPr>
              <a:t>FIVE YEAR’S SEPARATION WITHOUT CONSENT =</a:t>
            </a:r>
          </a:p>
          <a:p>
            <a:pPr marL="457200" indent="-457200">
              <a:buFont typeface="Wingdings 3" charset="2"/>
              <a:buAutoNum type="arabicPeriod"/>
            </a:pPr>
            <a:r>
              <a:rPr lang="hr-HR" sz="2400" dirty="0" smtClean="0">
                <a:solidFill>
                  <a:srgbClr val="FFC000"/>
                </a:solidFill>
              </a:rPr>
              <a:t>TWO YEAR’S SEPARATION WITH CONSENT =</a:t>
            </a:r>
          </a:p>
          <a:p>
            <a:pPr marL="457200" indent="-457200">
              <a:buAutoNum type="arabicPeriod"/>
            </a:pPr>
            <a:endParaRPr lang="en-US" sz="2400" dirty="0">
              <a:solidFill>
                <a:srgbClr val="FFC000"/>
              </a:solidFill>
            </a:endParaRPr>
          </a:p>
        </p:txBody>
      </p:sp>
    </p:spTree>
    <p:extLst>
      <p:ext uri="{BB962C8B-B14F-4D97-AF65-F5344CB8AC3E}">
        <p14:creationId xmlns:p14="http://schemas.microsoft.com/office/powerpoint/2010/main" val="2183940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Fault</a:t>
            </a:r>
            <a:r>
              <a:rPr lang="hr-HR" dirty="0" smtClean="0"/>
              <a:t> vs. No-</a:t>
            </a:r>
            <a:r>
              <a:rPr lang="hr-HR" dirty="0" err="1" smtClean="0"/>
              <a:t>Fault</a:t>
            </a:r>
            <a:r>
              <a:rPr lang="hr-HR" dirty="0" smtClean="0"/>
              <a:t> </a:t>
            </a:r>
            <a:r>
              <a:rPr lang="hr-HR" dirty="0" err="1" smtClean="0"/>
              <a:t>divorce</a:t>
            </a:r>
            <a:endParaRPr lang="en-US" dirty="0"/>
          </a:p>
        </p:txBody>
      </p:sp>
      <p:sp>
        <p:nvSpPr>
          <p:cNvPr id="3" name="Content Placeholder 2"/>
          <p:cNvSpPr>
            <a:spLocks noGrp="1"/>
          </p:cNvSpPr>
          <p:nvPr>
            <p:ph idx="1"/>
          </p:nvPr>
        </p:nvSpPr>
        <p:spPr>
          <a:xfrm>
            <a:off x="723899" y="1381125"/>
            <a:ext cx="10800991" cy="5666656"/>
          </a:xfrm>
        </p:spPr>
        <p:txBody>
          <a:bodyPr>
            <a:normAutofit fontScale="92500" lnSpcReduction="10000"/>
          </a:bodyPr>
          <a:lstStyle/>
          <a:p>
            <a:pPr>
              <a:defRPr/>
            </a:pPr>
            <a:r>
              <a:rPr lang="hr-HR" sz="2600" b="1" dirty="0" smtClean="0">
                <a:solidFill>
                  <a:srgbClr val="00B050"/>
                </a:solidFill>
              </a:rPr>
              <a:t>No-</a:t>
            </a:r>
            <a:r>
              <a:rPr lang="hr-HR" sz="2600" b="1" dirty="0" err="1" smtClean="0">
                <a:solidFill>
                  <a:srgbClr val="00B050"/>
                </a:solidFill>
              </a:rPr>
              <a:t>Fault</a:t>
            </a:r>
            <a:r>
              <a:rPr lang="hr-HR" sz="2600" b="1" dirty="0" smtClean="0">
                <a:solidFill>
                  <a:srgbClr val="00B050"/>
                </a:solidFill>
              </a:rPr>
              <a:t> </a:t>
            </a:r>
            <a:r>
              <a:rPr lang="hr-HR" sz="2600" b="1" dirty="0" err="1" smtClean="0">
                <a:solidFill>
                  <a:srgbClr val="00B050"/>
                </a:solidFill>
              </a:rPr>
              <a:t>divorce</a:t>
            </a:r>
            <a:r>
              <a:rPr lang="hr-HR" sz="2600" b="1" dirty="0" smtClean="0">
                <a:solidFill>
                  <a:srgbClr val="00B050"/>
                </a:solidFill>
              </a:rPr>
              <a:t> - </a:t>
            </a:r>
            <a:r>
              <a:rPr lang="en-GB" sz="2600" b="1" dirty="0" smtClean="0">
                <a:solidFill>
                  <a:srgbClr val="00B050"/>
                </a:solidFill>
              </a:rPr>
              <a:t>Divorce </a:t>
            </a:r>
            <a:r>
              <a:rPr lang="en-GB" sz="2600" b="1" dirty="0">
                <a:solidFill>
                  <a:srgbClr val="00B050"/>
                </a:solidFill>
              </a:rPr>
              <a:t>by consent </a:t>
            </a:r>
            <a:r>
              <a:rPr lang="hr-HR" sz="2600" b="1" dirty="0">
                <a:solidFill>
                  <a:srgbClr val="00B050"/>
                </a:solidFill>
              </a:rPr>
              <a:t>(</a:t>
            </a:r>
            <a:r>
              <a:rPr lang="hr-HR" sz="2600" b="1" dirty="0" err="1" smtClean="0">
                <a:solidFill>
                  <a:srgbClr val="00B050"/>
                </a:solidFill>
              </a:rPr>
              <a:t>also</a:t>
            </a:r>
            <a:r>
              <a:rPr lang="hr-HR" sz="2600" b="1" dirty="0" smtClean="0">
                <a:solidFill>
                  <a:srgbClr val="00B050"/>
                </a:solidFill>
              </a:rPr>
              <a:t> </a:t>
            </a:r>
            <a:r>
              <a:rPr lang="hr-HR" sz="2600" b="1" dirty="0" err="1">
                <a:solidFill>
                  <a:srgbClr val="00B050"/>
                </a:solidFill>
              </a:rPr>
              <a:t>uncontested</a:t>
            </a:r>
            <a:r>
              <a:rPr lang="hr-HR" sz="2600" b="1" dirty="0">
                <a:solidFill>
                  <a:srgbClr val="00B050"/>
                </a:solidFill>
              </a:rPr>
              <a:t> </a:t>
            </a:r>
            <a:r>
              <a:rPr lang="hr-HR" sz="2600" b="1" dirty="0" err="1">
                <a:solidFill>
                  <a:srgbClr val="00B050"/>
                </a:solidFill>
              </a:rPr>
              <a:t>divorce</a:t>
            </a:r>
            <a:r>
              <a:rPr lang="en-GB" sz="2600" b="1" dirty="0">
                <a:solidFill>
                  <a:srgbClr val="00B050"/>
                </a:solidFill>
              </a:rPr>
              <a:t>)</a:t>
            </a:r>
            <a:r>
              <a:rPr lang="en-GB" sz="2600" dirty="0">
                <a:solidFill>
                  <a:srgbClr val="00B050"/>
                </a:solidFill>
              </a:rPr>
              <a:t>:</a:t>
            </a:r>
            <a:r>
              <a:rPr lang="en-GB" sz="2200" dirty="0"/>
              <a:t/>
            </a:r>
            <a:br>
              <a:rPr lang="en-GB" sz="2200" dirty="0"/>
            </a:br>
            <a:r>
              <a:rPr lang="hr-HR" sz="2200" dirty="0"/>
              <a:t>- </a:t>
            </a:r>
            <a:r>
              <a:rPr lang="en-GB" sz="2200" dirty="0"/>
              <a:t>parties are </a:t>
            </a:r>
            <a:r>
              <a:rPr lang="en-GB" sz="2200" u="sng" dirty="0">
                <a:solidFill>
                  <a:schemeClr val="accent3">
                    <a:lumMod val="60000"/>
                    <a:lumOff val="40000"/>
                  </a:schemeClr>
                </a:solidFill>
              </a:rPr>
              <a:t>not required to prove </a:t>
            </a:r>
            <a:r>
              <a:rPr lang="hr-HR" sz="2200" u="sng" dirty="0" err="1">
                <a:solidFill>
                  <a:schemeClr val="accent3">
                    <a:lumMod val="60000"/>
                    <a:lumOff val="40000"/>
                  </a:schemeClr>
                </a:solidFill>
              </a:rPr>
              <a:t>that</a:t>
            </a:r>
            <a:r>
              <a:rPr lang="hr-HR" sz="2200" u="sng" dirty="0">
                <a:solidFill>
                  <a:schemeClr val="accent3">
                    <a:lumMod val="60000"/>
                    <a:lumOff val="40000"/>
                  </a:schemeClr>
                </a:solidFill>
              </a:rPr>
              <a:t> </a:t>
            </a:r>
            <a:r>
              <a:rPr lang="en-GB" sz="2200" u="sng" dirty="0">
                <a:solidFill>
                  <a:schemeClr val="accent3">
                    <a:lumMod val="60000"/>
                    <a:lumOff val="40000"/>
                  </a:schemeClr>
                </a:solidFill>
              </a:rPr>
              <a:t>either was at fault</a:t>
            </a:r>
            <a:r>
              <a:rPr lang="en-GB" sz="2200" dirty="0"/>
              <a:t> for the breakdown of the marital relationship or that specific grounds exist for a divorce</a:t>
            </a:r>
            <a:endParaRPr lang="hr-HR" sz="2200" dirty="0"/>
          </a:p>
          <a:p>
            <a:pPr marL="0" indent="0">
              <a:buFont typeface="Arial" panose="020B0604020202020204" pitchFamily="34" charset="0"/>
              <a:buNone/>
              <a:defRPr/>
            </a:pPr>
            <a:r>
              <a:rPr lang="hr-HR" sz="2200" dirty="0"/>
              <a:t>      -</a:t>
            </a:r>
            <a:r>
              <a:rPr lang="en-GB" sz="2200" dirty="0"/>
              <a:t> the </a:t>
            </a:r>
            <a:r>
              <a:rPr lang="hr-HR" sz="2200" dirty="0" err="1" smtClean="0"/>
              <a:t>petitioner</a:t>
            </a:r>
            <a:r>
              <a:rPr lang="en-GB" sz="2200" dirty="0" smtClean="0"/>
              <a:t> </a:t>
            </a:r>
            <a:r>
              <a:rPr lang="en-GB" sz="2200" dirty="0"/>
              <a:t>must only show </a:t>
            </a:r>
            <a:r>
              <a:rPr lang="hr-HR" sz="2200" dirty="0" err="1"/>
              <a:t>incompatibiliy</a:t>
            </a:r>
            <a:r>
              <a:rPr lang="hr-HR" sz="2200" dirty="0"/>
              <a:t>, </a:t>
            </a:r>
            <a:r>
              <a:rPr lang="hr-HR" sz="2200" dirty="0" err="1"/>
              <a:t>irreconcilable</a:t>
            </a:r>
            <a:r>
              <a:rPr lang="hr-HR" sz="2200" dirty="0"/>
              <a:t> </a:t>
            </a:r>
          </a:p>
          <a:p>
            <a:pPr marL="0" indent="0">
              <a:buFont typeface="Arial" panose="020B0604020202020204" pitchFamily="34" charset="0"/>
              <a:buNone/>
              <a:defRPr/>
            </a:pPr>
            <a:r>
              <a:rPr lang="hr-HR" sz="2200" dirty="0"/>
              <a:t>      </a:t>
            </a:r>
            <a:r>
              <a:rPr lang="hr-HR" sz="2200" dirty="0" err="1"/>
              <a:t>differences</a:t>
            </a:r>
            <a:r>
              <a:rPr lang="hr-HR" sz="2200" dirty="0"/>
              <a:t>, </a:t>
            </a:r>
            <a:r>
              <a:rPr lang="hr-HR" sz="2200" dirty="0" err="1"/>
              <a:t>and</a:t>
            </a:r>
            <a:r>
              <a:rPr lang="hr-HR" sz="2200" dirty="0"/>
              <a:t> </a:t>
            </a:r>
            <a:r>
              <a:rPr lang="hr-HR" sz="2200" dirty="0" err="1"/>
              <a:t>irremediable</a:t>
            </a:r>
            <a:r>
              <a:rPr lang="hr-HR" sz="2200" dirty="0"/>
              <a:t> </a:t>
            </a:r>
            <a:r>
              <a:rPr lang="hr-HR" sz="2200" dirty="0" err="1"/>
              <a:t>breakdown</a:t>
            </a:r>
            <a:r>
              <a:rPr lang="hr-HR" sz="2200" dirty="0"/>
              <a:t> </a:t>
            </a:r>
            <a:r>
              <a:rPr lang="hr-HR" sz="2200" dirty="0" err="1"/>
              <a:t>of</a:t>
            </a:r>
            <a:r>
              <a:rPr lang="hr-HR" sz="2200" dirty="0"/>
              <a:t> </a:t>
            </a:r>
            <a:r>
              <a:rPr lang="hr-HR" sz="2200" dirty="0" err="1" smtClean="0"/>
              <a:t>marriage</a:t>
            </a:r>
            <a:endParaRPr lang="hr-HR" sz="2200" dirty="0"/>
          </a:p>
          <a:p>
            <a:pPr marL="0" indent="0">
              <a:buFont typeface="Arial" panose="020B0604020202020204" pitchFamily="34" charset="0"/>
              <a:buNone/>
              <a:defRPr/>
            </a:pPr>
            <a:r>
              <a:rPr lang="hr-HR" sz="2200" dirty="0">
                <a:solidFill>
                  <a:srgbClr val="FFFF00"/>
                </a:solidFill>
              </a:rPr>
              <a:t>      </a:t>
            </a:r>
            <a:r>
              <a:rPr lang="hr-HR" sz="2200" dirty="0" smtClean="0">
                <a:solidFill>
                  <a:srgbClr val="FFFF00"/>
                </a:solidFill>
              </a:rPr>
              <a:t>(most USA </a:t>
            </a:r>
            <a:r>
              <a:rPr lang="hr-HR" sz="2200" dirty="0" err="1" smtClean="0">
                <a:solidFill>
                  <a:srgbClr val="FFFF00"/>
                </a:solidFill>
              </a:rPr>
              <a:t>states</a:t>
            </a:r>
            <a:r>
              <a:rPr lang="hr-HR" sz="2200" dirty="0" smtClean="0">
                <a:solidFill>
                  <a:srgbClr val="FFFF00"/>
                </a:solidFill>
              </a:rPr>
              <a:t>)</a:t>
            </a:r>
            <a:endParaRPr lang="hr-HR" sz="2200" dirty="0">
              <a:solidFill>
                <a:srgbClr val="FFFF00"/>
              </a:solidFill>
            </a:endParaRPr>
          </a:p>
          <a:p>
            <a:pPr>
              <a:defRPr/>
            </a:pPr>
            <a:endParaRPr lang="hr-HR" sz="2200" b="1" dirty="0"/>
          </a:p>
          <a:p>
            <a:pPr>
              <a:defRPr/>
            </a:pPr>
            <a:r>
              <a:rPr lang="hr-HR" sz="2600" b="1" dirty="0" err="1">
                <a:solidFill>
                  <a:srgbClr val="FF6600"/>
                </a:solidFill>
              </a:rPr>
              <a:t>Fault</a:t>
            </a:r>
            <a:r>
              <a:rPr lang="hr-HR" sz="2600" b="1" dirty="0">
                <a:solidFill>
                  <a:srgbClr val="FF6600"/>
                </a:solidFill>
              </a:rPr>
              <a:t> </a:t>
            </a:r>
            <a:r>
              <a:rPr lang="hr-HR" sz="2600" b="1" dirty="0" err="1">
                <a:solidFill>
                  <a:srgbClr val="FF6600"/>
                </a:solidFill>
              </a:rPr>
              <a:t>divorce</a:t>
            </a:r>
            <a:r>
              <a:rPr lang="hr-HR" sz="2600" b="1" dirty="0">
                <a:solidFill>
                  <a:srgbClr val="FF6600"/>
                </a:solidFill>
              </a:rPr>
              <a:t> (</a:t>
            </a:r>
            <a:r>
              <a:rPr lang="hr-HR" sz="2600" b="1" dirty="0" err="1">
                <a:solidFill>
                  <a:srgbClr val="FF6600"/>
                </a:solidFill>
              </a:rPr>
              <a:t>contested</a:t>
            </a:r>
            <a:r>
              <a:rPr lang="hr-HR" sz="2600" b="1" dirty="0">
                <a:solidFill>
                  <a:srgbClr val="FF6600"/>
                </a:solidFill>
              </a:rPr>
              <a:t> </a:t>
            </a:r>
            <a:r>
              <a:rPr lang="hr-HR" sz="2600" b="1" dirty="0" err="1">
                <a:solidFill>
                  <a:srgbClr val="FF6600"/>
                </a:solidFill>
              </a:rPr>
              <a:t>divorce</a:t>
            </a:r>
            <a:r>
              <a:rPr lang="hr-HR" sz="2600" b="1" dirty="0">
                <a:solidFill>
                  <a:srgbClr val="FF6600"/>
                </a:solidFill>
              </a:rPr>
              <a:t>):</a:t>
            </a:r>
          </a:p>
          <a:p>
            <a:pPr marL="0" indent="0">
              <a:buFont typeface="Arial" panose="020B0604020202020204" pitchFamily="34" charset="0"/>
              <a:buNone/>
              <a:defRPr/>
            </a:pPr>
            <a:r>
              <a:rPr lang="hr-HR" sz="2200" dirty="0"/>
              <a:t>      - a</a:t>
            </a:r>
            <a:r>
              <a:rPr lang="en-GB" sz="2200" dirty="0"/>
              <a:t> divorce granted for reasons which are typically enumerated</a:t>
            </a:r>
            <a:r>
              <a:rPr lang="hr-HR" sz="2200" dirty="0"/>
              <a:t> </a:t>
            </a:r>
            <a:r>
              <a:rPr lang="en-GB" sz="2200" dirty="0"/>
              <a:t>in </a:t>
            </a:r>
            <a:r>
              <a:rPr lang="hr-HR" sz="2200" dirty="0"/>
              <a:t>   </a:t>
            </a:r>
          </a:p>
          <a:p>
            <a:pPr marL="0" indent="0">
              <a:buFont typeface="Arial" panose="020B0604020202020204" pitchFamily="34" charset="0"/>
              <a:buNone/>
              <a:defRPr/>
            </a:pPr>
            <a:r>
              <a:rPr lang="hr-HR" sz="2200" dirty="0"/>
              <a:t>      </a:t>
            </a:r>
            <a:r>
              <a:rPr lang="hr-HR" sz="2200" dirty="0" err="1"/>
              <a:t>law</a:t>
            </a:r>
            <a:r>
              <a:rPr lang="en-GB" sz="2200" dirty="0"/>
              <a:t> </a:t>
            </a:r>
            <a:r>
              <a:rPr lang="hr-HR" sz="2200" dirty="0"/>
              <a:t> - </a:t>
            </a:r>
            <a:r>
              <a:rPr lang="hr-HR" sz="2200" dirty="0" err="1"/>
              <a:t>requires</a:t>
            </a:r>
            <a:r>
              <a:rPr lang="hr-HR" sz="2200" dirty="0"/>
              <a:t> </a:t>
            </a:r>
            <a:r>
              <a:rPr lang="hr-HR" sz="2200" dirty="0" err="1"/>
              <a:t>proof</a:t>
            </a:r>
            <a:r>
              <a:rPr lang="hr-HR" sz="2200" dirty="0"/>
              <a:t> </a:t>
            </a:r>
            <a:r>
              <a:rPr lang="hr-HR" sz="2200" dirty="0" err="1"/>
              <a:t>by</a:t>
            </a:r>
            <a:r>
              <a:rPr lang="hr-HR" sz="2200" dirty="0"/>
              <a:t> one party </a:t>
            </a:r>
            <a:r>
              <a:rPr lang="hr-HR" sz="2200" dirty="0" err="1"/>
              <a:t>that</a:t>
            </a:r>
            <a:r>
              <a:rPr lang="hr-HR" sz="2200" dirty="0"/>
              <a:t> the </a:t>
            </a:r>
            <a:r>
              <a:rPr lang="hr-HR" sz="2200" dirty="0" err="1"/>
              <a:t>other</a:t>
            </a:r>
            <a:r>
              <a:rPr lang="hr-HR" sz="2200" dirty="0"/>
              <a:t> party </a:t>
            </a:r>
            <a:r>
              <a:rPr lang="hr-HR" sz="2200" u="sng" dirty="0" err="1" smtClean="0">
                <a:solidFill>
                  <a:schemeClr val="accent3">
                    <a:lumMod val="60000"/>
                    <a:lumOff val="40000"/>
                  </a:schemeClr>
                </a:solidFill>
              </a:rPr>
              <a:t>has</a:t>
            </a:r>
            <a:r>
              <a:rPr lang="hr-HR" sz="2200" u="sng" dirty="0" smtClean="0">
                <a:solidFill>
                  <a:schemeClr val="accent3">
                    <a:lumMod val="60000"/>
                    <a:lumOff val="40000"/>
                  </a:schemeClr>
                </a:solidFill>
              </a:rPr>
              <a:t> </a:t>
            </a:r>
            <a:r>
              <a:rPr lang="hr-HR" sz="2200" u="sng" dirty="0" err="1">
                <a:solidFill>
                  <a:schemeClr val="accent3">
                    <a:lumMod val="60000"/>
                    <a:lumOff val="40000"/>
                  </a:schemeClr>
                </a:solidFill>
              </a:rPr>
              <a:t>committed</a:t>
            </a:r>
            <a:r>
              <a:rPr lang="hr-HR" sz="2200" u="sng" dirty="0">
                <a:solidFill>
                  <a:schemeClr val="accent3">
                    <a:lumMod val="60000"/>
                    <a:lumOff val="40000"/>
                  </a:schemeClr>
                </a:solidFill>
              </a:rPr>
              <a:t> a </a:t>
            </a:r>
            <a:r>
              <a:rPr lang="hr-HR" sz="2200" u="sng" dirty="0" err="1">
                <a:solidFill>
                  <a:schemeClr val="accent3">
                    <a:lumMod val="60000"/>
                    <a:lumOff val="40000"/>
                  </a:schemeClr>
                </a:solidFill>
              </a:rPr>
              <a:t>fault</a:t>
            </a:r>
            <a:r>
              <a:rPr lang="hr-HR" sz="2200" u="sng" dirty="0">
                <a:solidFill>
                  <a:schemeClr val="accent3">
                    <a:lumMod val="60000"/>
                    <a:lumOff val="40000"/>
                  </a:schemeClr>
                </a:solidFill>
              </a:rPr>
              <a:t> </a:t>
            </a:r>
            <a:endParaRPr lang="hr-HR" sz="2200" u="sng" dirty="0" smtClean="0">
              <a:solidFill>
                <a:schemeClr val="accent3">
                  <a:lumMod val="60000"/>
                  <a:lumOff val="40000"/>
                </a:schemeClr>
              </a:solidFill>
            </a:endParaRPr>
          </a:p>
          <a:p>
            <a:pPr marL="0" indent="0">
              <a:buFont typeface="Arial" panose="020B0604020202020204" pitchFamily="34" charset="0"/>
              <a:buNone/>
              <a:defRPr/>
            </a:pPr>
            <a:r>
              <a:rPr lang="hr-HR" sz="2200" dirty="0">
                <a:solidFill>
                  <a:schemeClr val="accent3">
                    <a:lumMod val="60000"/>
                    <a:lumOff val="40000"/>
                  </a:schemeClr>
                </a:solidFill>
              </a:rPr>
              <a:t> </a:t>
            </a:r>
            <a:r>
              <a:rPr lang="hr-HR" sz="2200" dirty="0" smtClean="0">
                <a:solidFill>
                  <a:schemeClr val="accent3">
                    <a:lumMod val="60000"/>
                    <a:lumOff val="40000"/>
                  </a:schemeClr>
                </a:solidFill>
              </a:rPr>
              <a:t>     </a:t>
            </a:r>
            <a:r>
              <a:rPr lang="hr-HR" sz="2200" u="sng" dirty="0" err="1" smtClean="0">
                <a:solidFill>
                  <a:schemeClr val="accent3">
                    <a:lumMod val="60000"/>
                    <a:lumOff val="40000"/>
                  </a:schemeClr>
                </a:solidFill>
              </a:rPr>
              <a:t>which</a:t>
            </a:r>
            <a:r>
              <a:rPr lang="hr-HR" sz="2200" u="sng" dirty="0" smtClean="0">
                <a:solidFill>
                  <a:schemeClr val="accent3">
                    <a:lumMod val="60000"/>
                    <a:lumOff val="40000"/>
                  </a:schemeClr>
                </a:solidFill>
              </a:rPr>
              <a:t> </a:t>
            </a:r>
            <a:r>
              <a:rPr lang="hr-HR" sz="2200" u="sng" dirty="0" err="1">
                <a:solidFill>
                  <a:schemeClr val="accent3">
                    <a:lumMod val="60000"/>
                    <a:lumOff val="40000"/>
                  </a:schemeClr>
                </a:solidFill>
              </a:rPr>
              <a:t>is</a:t>
            </a:r>
            <a:r>
              <a:rPr lang="hr-HR" sz="2200" u="sng" dirty="0">
                <a:solidFill>
                  <a:schemeClr val="accent3">
                    <a:lumMod val="60000"/>
                    <a:lumOff val="40000"/>
                  </a:schemeClr>
                </a:solidFill>
              </a:rPr>
              <a:t> </a:t>
            </a:r>
            <a:r>
              <a:rPr lang="hr-HR" sz="2200" u="sng" dirty="0" err="1">
                <a:solidFill>
                  <a:schemeClr val="accent3">
                    <a:lumMod val="60000"/>
                    <a:lumOff val="40000"/>
                  </a:schemeClr>
                </a:solidFill>
              </a:rPr>
              <a:t>incompatible</a:t>
            </a:r>
            <a:r>
              <a:rPr lang="hr-HR" sz="2200" u="sng" dirty="0">
                <a:solidFill>
                  <a:schemeClr val="accent3">
                    <a:lumMod val="60000"/>
                    <a:lumOff val="40000"/>
                  </a:schemeClr>
                </a:solidFill>
              </a:rPr>
              <a:t> to the </a:t>
            </a:r>
            <a:r>
              <a:rPr lang="hr-HR" sz="2200" u="sng" dirty="0" err="1">
                <a:solidFill>
                  <a:schemeClr val="accent3">
                    <a:lumMod val="60000"/>
                    <a:lumOff val="40000"/>
                  </a:schemeClr>
                </a:solidFill>
              </a:rPr>
              <a:t>marriage</a:t>
            </a:r>
            <a:endParaRPr lang="hr-HR" sz="2200" u="sng" dirty="0">
              <a:solidFill>
                <a:schemeClr val="accent3">
                  <a:lumMod val="60000"/>
                  <a:lumOff val="40000"/>
                </a:schemeClr>
              </a:solidFill>
            </a:endParaRPr>
          </a:p>
          <a:p>
            <a:pPr marL="0" indent="0">
              <a:buFont typeface="Arial" panose="020B0604020202020204" pitchFamily="34" charset="0"/>
              <a:buNone/>
              <a:defRPr/>
            </a:pPr>
            <a:r>
              <a:rPr lang="hr-HR" sz="2200" dirty="0"/>
              <a:t>      - a</a:t>
            </a:r>
            <a:r>
              <a:rPr lang="en-GB" sz="2200" dirty="0"/>
              <a:t>n action for divorce maintained by a husband or wife to </a:t>
            </a:r>
            <a:r>
              <a:rPr lang="en-GB" sz="2200" dirty="0" smtClean="0"/>
              <a:t>procure </a:t>
            </a:r>
            <a:r>
              <a:rPr lang="en-GB" sz="2200" dirty="0"/>
              <a:t>a</a:t>
            </a:r>
            <a:r>
              <a:rPr lang="hr-HR" sz="2200" dirty="0"/>
              <a:t> </a:t>
            </a:r>
            <a:r>
              <a:rPr lang="en-GB" sz="2200" dirty="0"/>
              <a:t>judgment </a:t>
            </a:r>
            <a:endParaRPr lang="hr-HR" sz="2200" dirty="0" smtClean="0"/>
          </a:p>
          <a:p>
            <a:pPr marL="0" indent="0">
              <a:buFont typeface="Arial" panose="020B0604020202020204" pitchFamily="34" charset="0"/>
              <a:buNone/>
              <a:defRPr/>
            </a:pPr>
            <a:r>
              <a:rPr lang="hr-HR" sz="2200" dirty="0"/>
              <a:t> </a:t>
            </a:r>
            <a:r>
              <a:rPr lang="hr-HR" sz="2200" dirty="0" smtClean="0"/>
              <a:t>     </a:t>
            </a:r>
            <a:r>
              <a:rPr lang="en-GB" sz="2200" dirty="0" smtClean="0"/>
              <a:t>divorcing </a:t>
            </a:r>
            <a:r>
              <a:rPr lang="en-GB" sz="2200" dirty="0"/>
              <a:t>the parties and dissolving the </a:t>
            </a:r>
            <a:r>
              <a:rPr lang="en-GB" sz="2200" dirty="0" smtClean="0"/>
              <a:t>marriage </a:t>
            </a:r>
            <a:r>
              <a:rPr lang="en-GB" sz="2200" dirty="0"/>
              <a:t>on any of the </a:t>
            </a:r>
            <a:r>
              <a:rPr lang="hr-HR" sz="2200" dirty="0" err="1"/>
              <a:t>legal</a:t>
            </a:r>
            <a:r>
              <a:rPr lang="hr-HR" sz="2200" dirty="0"/>
              <a:t> </a:t>
            </a:r>
            <a:r>
              <a:rPr lang="en-GB" sz="2200" dirty="0"/>
              <a:t>grounds</a:t>
            </a:r>
            <a:r>
              <a:rPr lang="hr-HR" sz="2200" dirty="0"/>
              <a:t> </a:t>
            </a:r>
            <a:endParaRPr lang="hr-HR" sz="2200" dirty="0" smtClean="0"/>
          </a:p>
          <a:p>
            <a:pPr marL="0" indent="0">
              <a:buFont typeface="Arial" panose="020B0604020202020204" pitchFamily="34" charset="0"/>
              <a:buNone/>
              <a:defRPr/>
            </a:pPr>
            <a:r>
              <a:rPr lang="hr-HR" sz="2200" dirty="0"/>
              <a:t> </a:t>
            </a:r>
            <a:r>
              <a:rPr lang="hr-HR" sz="2200" dirty="0" smtClean="0"/>
              <a:t>     </a:t>
            </a:r>
            <a:r>
              <a:rPr lang="hr-HR" sz="2200" dirty="0" smtClean="0">
                <a:solidFill>
                  <a:srgbClr val="FFFF00"/>
                </a:solidFill>
              </a:rPr>
              <a:t>(</a:t>
            </a:r>
            <a:r>
              <a:rPr lang="hr-HR" sz="2200" dirty="0" err="1">
                <a:solidFill>
                  <a:srgbClr val="FFFF00"/>
                </a:solidFill>
              </a:rPr>
              <a:t>England</a:t>
            </a:r>
            <a:r>
              <a:rPr lang="hr-HR" sz="2200" dirty="0">
                <a:solidFill>
                  <a:srgbClr val="FFFF00"/>
                </a:solidFill>
              </a:rPr>
              <a:t> </a:t>
            </a:r>
            <a:r>
              <a:rPr lang="hr-HR" sz="2200" dirty="0" err="1">
                <a:solidFill>
                  <a:srgbClr val="FFFF00"/>
                </a:solidFill>
              </a:rPr>
              <a:t>and</a:t>
            </a:r>
            <a:r>
              <a:rPr lang="hr-HR" sz="2200" dirty="0">
                <a:solidFill>
                  <a:srgbClr val="FFFF00"/>
                </a:solidFill>
              </a:rPr>
              <a:t> Wales)</a:t>
            </a:r>
            <a:endParaRPr lang="en-GB" sz="2200" dirty="0">
              <a:solidFill>
                <a:srgbClr val="FFFF00"/>
              </a:solidFill>
            </a:endParaRPr>
          </a:p>
          <a:p>
            <a:endParaRPr lang="en-US" dirty="0"/>
          </a:p>
        </p:txBody>
      </p:sp>
    </p:spTree>
    <p:extLst>
      <p:ext uri="{BB962C8B-B14F-4D97-AF65-F5344CB8AC3E}">
        <p14:creationId xmlns:p14="http://schemas.microsoft.com/office/powerpoint/2010/main" val="241104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DIVORCE PROCEDURE</a:t>
            </a:r>
            <a:endParaRPr lang="en-US" dirty="0"/>
          </a:p>
        </p:txBody>
      </p:sp>
      <p:sp>
        <p:nvSpPr>
          <p:cNvPr id="3" name="Content Placeholder 2"/>
          <p:cNvSpPr>
            <a:spLocks noGrp="1"/>
          </p:cNvSpPr>
          <p:nvPr>
            <p:ph idx="1"/>
          </p:nvPr>
        </p:nvSpPr>
        <p:spPr>
          <a:xfrm>
            <a:off x="646111" y="1352550"/>
            <a:ext cx="10827021" cy="5445065"/>
          </a:xfrm>
        </p:spPr>
        <p:txBody>
          <a:bodyPr>
            <a:normAutofit fontScale="85000" lnSpcReduction="10000"/>
          </a:bodyPr>
          <a:lstStyle/>
          <a:p>
            <a:pPr marL="365760" indent="-256032" algn="ctr">
              <a:buNone/>
              <a:defRPr/>
            </a:pPr>
            <a:r>
              <a:rPr lang="hr-HR" dirty="0"/>
              <a:t>f</a:t>
            </a:r>
            <a:r>
              <a:rPr lang="en-GB" dirty="0" err="1"/>
              <a:t>iling</a:t>
            </a:r>
            <a:r>
              <a:rPr lang="hr-HR" dirty="0"/>
              <a:t>/</a:t>
            </a:r>
            <a:r>
              <a:rPr lang="hr-HR" dirty="0" err="1"/>
              <a:t>issuing</a:t>
            </a:r>
            <a:r>
              <a:rPr lang="en-GB" dirty="0"/>
              <a:t> </a:t>
            </a:r>
            <a:endParaRPr lang="en-GB" dirty="0" smtClean="0"/>
          </a:p>
          <a:p>
            <a:pPr marL="365760" indent="-256032" algn="ctr">
              <a:buNone/>
              <a:defRPr/>
            </a:pPr>
            <a:r>
              <a:rPr lang="en-GB" dirty="0" smtClean="0"/>
              <a:t>a </a:t>
            </a:r>
            <a:r>
              <a:rPr lang="en-GB" sz="2400" b="1" dirty="0" smtClean="0">
                <a:solidFill>
                  <a:srgbClr val="FFFF00"/>
                </a:solidFill>
              </a:rPr>
              <a:t>DIVORCE PETITION</a:t>
            </a:r>
          </a:p>
          <a:p>
            <a:pPr marL="365760" indent="-256032" algn="ctr">
              <a:buNone/>
              <a:defRPr/>
            </a:pPr>
            <a:endParaRPr lang="en-GB" dirty="0"/>
          </a:p>
          <a:p>
            <a:pPr marL="365760" indent="-256032" algn="ctr">
              <a:buNone/>
              <a:defRPr/>
            </a:pPr>
            <a:endParaRPr lang="en-GB" i="1" dirty="0"/>
          </a:p>
          <a:p>
            <a:pPr marL="365760" indent="-256032" algn="ctr">
              <a:buNone/>
              <a:defRPr/>
            </a:pPr>
            <a:r>
              <a:rPr lang="en-GB" sz="2800" b="1" i="1" dirty="0">
                <a:solidFill>
                  <a:srgbClr val="FFC000"/>
                </a:solidFill>
              </a:rPr>
              <a:t>PETITIONER               RESPONDENT</a:t>
            </a:r>
          </a:p>
          <a:p>
            <a:pPr marL="365760" indent="-256032" algn="ctr">
              <a:buNone/>
              <a:defRPr/>
            </a:pPr>
            <a:endParaRPr lang="en-GB" dirty="0"/>
          </a:p>
          <a:p>
            <a:pPr marL="365760" indent="-256032" algn="ctr">
              <a:buNone/>
              <a:defRPr/>
            </a:pPr>
            <a:endParaRPr lang="en-GB" dirty="0"/>
          </a:p>
          <a:p>
            <a:pPr marL="365760" indent="-256032" algn="ctr">
              <a:buNone/>
              <a:defRPr/>
            </a:pPr>
            <a:endParaRPr lang="en-GB" dirty="0"/>
          </a:p>
          <a:p>
            <a:pPr marL="365760" indent="-256032" algn="ctr">
              <a:buNone/>
              <a:defRPr/>
            </a:pPr>
            <a:r>
              <a:rPr lang="hr-HR" dirty="0"/>
              <a:t>g</a:t>
            </a:r>
            <a:r>
              <a:rPr lang="en-GB" dirty="0"/>
              <a:t>ranting</a:t>
            </a:r>
            <a:endParaRPr lang="hr-HR" dirty="0"/>
          </a:p>
          <a:p>
            <a:pPr marL="365760" indent="-256032" algn="ctr">
              <a:buNone/>
              <a:defRPr/>
            </a:pPr>
            <a:r>
              <a:rPr lang="hr-HR" dirty="0"/>
              <a:t>a </a:t>
            </a:r>
            <a:r>
              <a:rPr lang="hr-HR" b="1" dirty="0">
                <a:solidFill>
                  <a:srgbClr val="92D050"/>
                </a:solidFill>
              </a:rPr>
              <a:t>DIVORCE DECREE</a:t>
            </a:r>
            <a:r>
              <a:rPr lang="en-GB" b="1" dirty="0">
                <a:solidFill>
                  <a:srgbClr val="92D050"/>
                </a:solidFill>
              </a:rPr>
              <a:t> </a:t>
            </a:r>
            <a:endParaRPr lang="hr-HR" b="1" dirty="0">
              <a:solidFill>
                <a:srgbClr val="92D050"/>
              </a:solidFill>
            </a:endParaRPr>
          </a:p>
          <a:p>
            <a:pPr marL="365760" indent="-256032" algn="ctr">
              <a:buNone/>
              <a:defRPr/>
            </a:pPr>
            <a:endParaRPr lang="hr-HR" dirty="0">
              <a:solidFill>
                <a:srgbClr val="27893A"/>
              </a:solidFill>
            </a:endParaRPr>
          </a:p>
          <a:p>
            <a:pPr marL="109728" indent="0" algn="ctr">
              <a:buNone/>
              <a:defRPr/>
            </a:pPr>
            <a:r>
              <a:rPr lang="hr-HR" sz="2400" dirty="0" smtClean="0"/>
              <a:t>a) a </a:t>
            </a:r>
            <a:r>
              <a:rPr lang="hr-HR" sz="2400" b="1" dirty="0">
                <a:solidFill>
                  <a:srgbClr val="92D050"/>
                </a:solidFill>
              </a:rPr>
              <a:t>DECREE NISI </a:t>
            </a:r>
            <a:r>
              <a:rPr lang="hr-HR" sz="2400" dirty="0">
                <a:solidFill>
                  <a:srgbClr val="27893A"/>
                </a:solidFill>
              </a:rPr>
              <a:t>(</a:t>
            </a:r>
            <a:r>
              <a:rPr lang="en-GB" sz="2400" dirty="0"/>
              <a:t>an order of the Court confirming that the grounds for the divorce have been proved and that the marriage has irretrievably broken down</a:t>
            </a:r>
            <a:r>
              <a:rPr lang="hr-HR" sz="2400" dirty="0" smtClean="0"/>
              <a:t>)</a:t>
            </a:r>
            <a:endParaRPr lang="hr-HR" sz="2400" dirty="0">
              <a:solidFill>
                <a:srgbClr val="27893A"/>
              </a:solidFill>
            </a:endParaRPr>
          </a:p>
          <a:p>
            <a:pPr marL="109728" indent="0" algn="ctr">
              <a:buNone/>
              <a:defRPr/>
            </a:pPr>
            <a:r>
              <a:rPr lang="hr-HR" sz="2400" dirty="0"/>
              <a:t>b) a </a:t>
            </a:r>
            <a:r>
              <a:rPr lang="hr-HR" sz="2400" b="1" dirty="0">
                <a:solidFill>
                  <a:srgbClr val="92D050"/>
                </a:solidFill>
              </a:rPr>
              <a:t>DECREE ABSOLUTE  </a:t>
            </a:r>
            <a:r>
              <a:rPr lang="hr-HR" sz="2400" dirty="0"/>
              <a:t>(</a:t>
            </a:r>
            <a:r>
              <a:rPr lang="hr-HR" sz="2400" dirty="0" err="1"/>
              <a:t>legal</a:t>
            </a:r>
            <a:r>
              <a:rPr lang="hr-HR" sz="2400" dirty="0"/>
              <a:t> </a:t>
            </a:r>
            <a:r>
              <a:rPr lang="hr-HR" sz="2400" dirty="0" err="1"/>
              <a:t>document</a:t>
            </a:r>
            <a:r>
              <a:rPr lang="hr-HR" sz="2400" dirty="0"/>
              <a:t> </a:t>
            </a:r>
            <a:r>
              <a:rPr lang="hr-HR" sz="2400" dirty="0" err="1"/>
              <a:t>that</a:t>
            </a:r>
            <a:r>
              <a:rPr lang="hr-HR" sz="2400" dirty="0"/>
              <a:t> </a:t>
            </a:r>
            <a:r>
              <a:rPr lang="hr-HR" sz="2400" dirty="0" err="1"/>
              <a:t>ends</a:t>
            </a:r>
            <a:r>
              <a:rPr lang="hr-HR" sz="2400" dirty="0"/>
              <a:t> the </a:t>
            </a:r>
            <a:r>
              <a:rPr lang="hr-HR" sz="2400" dirty="0" err="1"/>
              <a:t>marriage</a:t>
            </a:r>
            <a:r>
              <a:rPr lang="hr-HR" sz="2400" dirty="0"/>
              <a:t>; </a:t>
            </a:r>
            <a:r>
              <a:rPr lang="hr-HR" sz="2400" dirty="0" err="1"/>
              <a:t>can</a:t>
            </a:r>
            <a:r>
              <a:rPr lang="hr-HR" sz="2400" dirty="0"/>
              <a:t> </a:t>
            </a:r>
            <a:r>
              <a:rPr lang="hr-HR" sz="2400" dirty="0" err="1"/>
              <a:t>be</a:t>
            </a:r>
            <a:r>
              <a:rPr lang="hr-HR" sz="2400" dirty="0"/>
              <a:t> </a:t>
            </a:r>
            <a:r>
              <a:rPr lang="hr-HR" sz="2400" dirty="0" err="1"/>
              <a:t>applied</a:t>
            </a:r>
            <a:r>
              <a:rPr lang="hr-HR" sz="2400" dirty="0"/>
              <a:t> 6 </a:t>
            </a:r>
            <a:r>
              <a:rPr lang="hr-HR" sz="2400" dirty="0" err="1"/>
              <a:t>weeks</a:t>
            </a:r>
            <a:r>
              <a:rPr lang="hr-HR" sz="2400" dirty="0"/>
              <a:t> </a:t>
            </a:r>
            <a:r>
              <a:rPr lang="hr-HR" sz="2400" dirty="0" err="1"/>
              <a:t>and</a:t>
            </a:r>
            <a:r>
              <a:rPr lang="hr-HR" sz="2400" dirty="0"/>
              <a:t> one </a:t>
            </a:r>
            <a:r>
              <a:rPr lang="hr-HR" sz="2400" dirty="0" err="1"/>
              <a:t>day</a:t>
            </a:r>
            <a:r>
              <a:rPr lang="hr-HR" sz="2400" dirty="0"/>
              <a:t> </a:t>
            </a:r>
            <a:r>
              <a:rPr lang="hr-HR" sz="2400" dirty="0" err="1"/>
              <a:t>after</a:t>
            </a:r>
            <a:r>
              <a:rPr lang="hr-HR" sz="2400" dirty="0"/>
              <a:t> </a:t>
            </a:r>
            <a:r>
              <a:rPr lang="hr-HR" sz="2400" dirty="0" err="1"/>
              <a:t>decree</a:t>
            </a:r>
            <a:r>
              <a:rPr lang="hr-HR" sz="2400" dirty="0"/>
              <a:t> nisi)</a:t>
            </a:r>
          </a:p>
          <a:p>
            <a:endParaRPr lang="en-US" dirty="0"/>
          </a:p>
        </p:txBody>
      </p:sp>
      <p:sp>
        <p:nvSpPr>
          <p:cNvPr id="4" name="Down Arrow 3"/>
          <p:cNvSpPr/>
          <p:nvPr/>
        </p:nvSpPr>
        <p:spPr>
          <a:xfrm>
            <a:off x="5956104" y="2314930"/>
            <a:ext cx="232913" cy="7073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5942729" y="3367899"/>
            <a:ext cx="232478" cy="957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Right Arrow 5"/>
          <p:cNvSpPr/>
          <p:nvPr/>
        </p:nvSpPr>
        <p:spPr>
          <a:xfrm>
            <a:off x="5562949" y="3087267"/>
            <a:ext cx="992037" cy="21566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6320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Consequences</a:t>
            </a:r>
            <a:r>
              <a:rPr lang="hr-HR" dirty="0" smtClean="0"/>
              <a:t> </a:t>
            </a:r>
            <a:r>
              <a:rPr lang="hr-HR" dirty="0" err="1" smtClean="0"/>
              <a:t>of</a:t>
            </a:r>
            <a:r>
              <a:rPr lang="hr-HR" dirty="0" smtClean="0"/>
              <a:t> </a:t>
            </a:r>
            <a:r>
              <a:rPr lang="hr-HR" dirty="0" err="1" smtClean="0"/>
              <a:t>divorce</a:t>
            </a:r>
            <a:endParaRPr lang="en-US" dirty="0"/>
          </a:p>
        </p:txBody>
      </p:sp>
      <p:sp>
        <p:nvSpPr>
          <p:cNvPr id="3" name="Content Placeholder 2"/>
          <p:cNvSpPr>
            <a:spLocks noGrp="1"/>
          </p:cNvSpPr>
          <p:nvPr>
            <p:ph idx="1"/>
          </p:nvPr>
        </p:nvSpPr>
        <p:spPr>
          <a:xfrm>
            <a:off x="1103312" y="2052918"/>
            <a:ext cx="9440863" cy="4462182"/>
          </a:xfrm>
        </p:spPr>
        <p:txBody>
          <a:bodyPr>
            <a:normAutofit/>
          </a:bodyPr>
          <a:lstStyle/>
          <a:p>
            <a:pPr>
              <a:buNone/>
            </a:pPr>
            <a:r>
              <a:rPr lang="hr-HR" altLang="en-US" sz="2400" dirty="0"/>
              <a:t>The </a:t>
            </a:r>
            <a:r>
              <a:rPr lang="hr-HR" altLang="en-US" sz="2400" dirty="0" err="1"/>
              <a:t>legal</a:t>
            </a:r>
            <a:r>
              <a:rPr lang="hr-HR" altLang="en-US" sz="2400" dirty="0"/>
              <a:t> </a:t>
            </a:r>
            <a:r>
              <a:rPr lang="hr-HR" altLang="en-US" sz="2400" dirty="0" err="1"/>
              <a:t>process</a:t>
            </a:r>
            <a:r>
              <a:rPr lang="hr-HR" altLang="en-US" sz="2400" dirty="0"/>
              <a:t> for </a:t>
            </a:r>
            <a:r>
              <a:rPr lang="hr-HR" altLang="en-US" sz="2400" dirty="0" err="1"/>
              <a:t>divorce</a:t>
            </a:r>
            <a:r>
              <a:rPr lang="hr-HR" altLang="en-US" sz="2400" dirty="0"/>
              <a:t> </a:t>
            </a:r>
            <a:r>
              <a:rPr lang="hr-HR" altLang="en-US" sz="2400" dirty="0" err="1"/>
              <a:t>may</a:t>
            </a:r>
            <a:r>
              <a:rPr lang="hr-HR" altLang="en-US" sz="2400" dirty="0"/>
              <a:t> </a:t>
            </a:r>
            <a:r>
              <a:rPr lang="hr-HR" altLang="en-US" sz="2400" dirty="0" err="1"/>
              <a:t>also</a:t>
            </a:r>
            <a:r>
              <a:rPr lang="hr-HR" altLang="en-US" sz="2400" dirty="0"/>
              <a:t> </a:t>
            </a:r>
            <a:r>
              <a:rPr lang="hr-HR" altLang="en-US" sz="2400" dirty="0" err="1"/>
              <a:t>involve</a:t>
            </a:r>
            <a:r>
              <a:rPr lang="hr-HR" altLang="en-US" sz="2400" dirty="0"/>
              <a:t> </a:t>
            </a:r>
            <a:r>
              <a:rPr lang="hr-HR" altLang="en-US" sz="2400" dirty="0" err="1"/>
              <a:t>issues</a:t>
            </a:r>
            <a:r>
              <a:rPr lang="hr-HR" altLang="en-US" sz="2400" dirty="0"/>
              <a:t> </a:t>
            </a:r>
            <a:r>
              <a:rPr lang="hr-HR" altLang="en-US" sz="2400" dirty="0" err="1"/>
              <a:t>of</a:t>
            </a:r>
            <a:r>
              <a:rPr lang="hr-HR" altLang="en-US" sz="2400" dirty="0" smtClean="0"/>
              <a:t>:</a:t>
            </a:r>
          </a:p>
          <a:p>
            <a:pPr>
              <a:buNone/>
            </a:pPr>
            <a:endParaRPr lang="hr-HR" altLang="en-US" sz="2400" dirty="0"/>
          </a:p>
          <a:p>
            <a:pPr>
              <a:buFontTx/>
              <a:buChar char="-"/>
            </a:pPr>
            <a:r>
              <a:rPr lang="hr-HR" altLang="en-US" sz="2400" b="1" dirty="0" err="1">
                <a:solidFill>
                  <a:srgbClr val="92D050"/>
                </a:solidFill>
              </a:rPr>
              <a:t>spousal</a:t>
            </a:r>
            <a:r>
              <a:rPr lang="hr-HR" altLang="en-US" sz="2400" b="1" dirty="0">
                <a:solidFill>
                  <a:srgbClr val="92D050"/>
                </a:solidFill>
              </a:rPr>
              <a:t> </a:t>
            </a:r>
            <a:r>
              <a:rPr lang="hr-HR" altLang="en-US" sz="2400" b="1" dirty="0" err="1">
                <a:solidFill>
                  <a:srgbClr val="92D050"/>
                </a:solidFill>
              </a:rPr>
              <a:t>support</a:t>
            </a:r>
            <a:r>
              <a:rPr lang="hr-HR" altLang="en-US" sz="2400" b="1" dirty="0">
                <a:solidFill>
                  <a:srgbClr val="92D050"/>
                </a:solidFill>
              </a:rPr>
              <a:t> (</a:t>
            </a:r>
            <a:r>
              <a:rPr lang="hr-HR" altLang="en-US" sz="2400" b="1" dirty="0" err="1">
                <a:solidFill>
                  <a:srgbClr val="92D050"/>
                </a:solidFill>
              </a:rPr>
              <a:t>alimony</a:t>
            </a:r>
            <a:r>
              <a:rPr lang="hr-HR" altLang="en-US" sz="2400" b="1" dirty="0">
                <a:solidFill>
                  <a:srgbClr val="92D050"/>
                </a:solidFill>
              </a:rPr>
              <a:t>; </a:t>
            </a:r>
            <a:r>
              <a:rPr lang="hr-HR" altLang="en-US" sz="2400" b="1" dirty="0" err="1">
                <a:solidFill>
                  <a:srgbClr val="92D050"/>
                </a:solidFill>
              </a:rPr>
              <a:t>maintenance</a:t>
            </a:r>
            <a:r>
              <a:rPr lang="hr-HR" altLang="en-US" sz="2400" b="1" dirty="0">
                <a:solidFill>
                  <a:srgbClr val="92D050"/>
                </a:solidFill>
              </a:rPr>
              <a:t>)</a:t>
            </a:r>
          </a:p>
          <a:p>
            <a:pPr>
              <a:buFontTx/>
              <a:buChar char="-"/>
            </a:pPr>
            <a:r>
              <a:rPr lang="hr-HR" altLang="en-US" sz="2400" b="1" dirty="0" err="1">
                <a:solidFill>
                  <a:srgbClr val="92D050"/>
                </a:solidFill>
              </a:rPr>
              <a:t>child</a:t>
            </a:r>
            <a:r>
              <a:rPr lang="hr-HR" altLang="en-US" sz="2400" b="1" dirty="0">
                <a:solidFill>
                  <a:srgbClr val="92D050"/>
                </a:solidFill>
              </a:rPr>
              <a:t> </a:t>
            </a:r>
            <a:r>
              <a:rPr lang="hr-HR" altLang="en-US" sz="2400" b="1" dirty="0" err="1">
                <a:solidFill>
                  <a:srgbClr val="92D050"/>
                </a:solidFill>
              </a:rPr>
              <a:t>custody</a:t>
            </a:r>
            <a:endParaRPr lang="hr-HR" altLang="en-US" sz="2400" b="1" dirty="0">
              <a:solidFill>
                <a:srgbClr val="92D050"/>
              </a:solidFill>
            </a:endParaRPr>
          </a:p>
          <a:p>
            <a:pPr>
              <a:buFontTx/>
              <a:buChar char="-"/>
            </a:pPr>
            <a:r>
              <a:rPr lang="hr-HR" altLang="en-US" sz="2400" b="1" dirty="0" err="1">
                <a:solidFill>
                  <a:srgbClr val="92D050"/>
                </a:solidFill>
              </a:rPr>
              <a:t>child</a:t>
            </a:r>
            <a:r>
              <a:rPr lang="hr-HR" altLang="en-US" sz="2400" b="1" dirty="0">
                <a:solidFill>
                  <a:srgbClr val="92D050"/>
                </a:solidFill>
              </a:rPr>
              <a:t> </a:t>
            </a:r>
            <a:r>
              <a:rPr lang="hr-HR" altLang="en-US" sz="2400" b="1" dirty="0" err="1">
                <a:solidFill>
                  <a:srgbClr val="92D050"/>
                </a:solidFill>
              </a:rPr>
              <a:t>support</a:t>
            </a:r>
            <a:endParaRPr lang="hr-HR" altLang="en-US" sz="2400" b="1" dirty="0">
              <a:solidFill>
                <a:srgbClr val="92D050"/>
              </a:solidFill>
            </a:endParaRPr>
          </a:p>
          <a:p>
            <a:pPr>
              <a:buFontTx/>
              <a:buChar char="-"/>
            </a:pPr>
            <a:r>
              <a:rPr lang="hr-HR" altLang="en-US" sz="2400" b="1" dirty="0" err="1">
                <a:solidFill>
                  <a:srgbClr val="92D050"/>
                </a:solidFill>
              </a:rPr>
              <a:t>distribution</a:t>
            </a:r>
            <a:r>
              <a:rPr lang="hr-HR" altLang="en-US" sz="2400" b="1" dirty="0">
                <a:solidFill>
                  <a:srgbClr val="92D050"/>
                </a:solidFill>
              </a:rPr>
              <a:t> </a:t>
            </a:r>
            <a:r>
              <a:rPr lang="hr-HR" altLang="en-US" sz="2400" b="1" dirty="0" err="1">
                <a:solidFill>
                  <a:srgbClr val="92D050"/>
                </a:solidFill>
              </a:rPr>
              <a:t>of</a:t>
            </a:r>
            <a:r>
              <a:rPr lang="hr-HR" altLang="en-US" sz="2400" b="1" dirty="0">
                <a:solidFill>
                  <a:srgbClr val="92D050"/>
                </a:solidFill>
              </a:rPr>
              <a:t> </a:t>
            </a:r>
            <a:r>
              <a:rPr lang="hr-HR" altLang="en-US" sz="2400" b="1" dirty="0" err="1">
                <a:solidFill>
                  <a:srgbClr val="92D050"/>
                </a:solidFill>
              </a:rPr>
              <a:t>property</a:t>
            </a:r>
            <a:r>
              <a:rPr lang="hr-HR" altLang="en-US" sz="2400" b="1" dirty="0">
                <a:solidFill>
                  <a:srgbClr val="92D050"/>
                </a:solidFill>
              </a:rPr>
              <a:t> </a:t>
            </a:r>
          </a:p>
          <a:p>
            <a:pPr>
              <a:buFontTx/>
              <a:buChar char="-"/>
            </a:pPr>
            <a:r>
              <a:rPr lang="hr-HR" altLang="en-US" sz="2400" b="1" dirty="0" err="1">
                <a:solidFill>
                  <a:srgbClr val="92D050"/>
                </a:solidFill>
              </a:rPr>
              <a:t>division</a:t>
            </a:r>
            <a:r>
              <a:rPr lang="hr-HR" altLang="en-US" sz="2400" b="1" dirty="0">
                <a:solidFill>
                  <a:srgbClr val="92D050"/>
                </a:solidFill>
              </a:rPr>
              <a:t> </a:t>
            </a:r>
            <a:r>
              <a:rPr lang="hr-HR" altLang="en-US" sz="2400" b="1" dirty="0" err="1">
                <a:solidFill>
                  <a:srgbClr val="92D050"/>
                </a:solidFill>
              </a:rPr>
              <a:t>of</a:t>
            </a:r>
            <a:r>
              <a:rPr lang="hr-HR" altLang="en-US" sz="2400" b="1" dirty="0">
                <a:solidFill>
                  <a:srgbClr val="92D050"/>
                </a:solidFill>
              </a:rPr>
              <a:t> </a:t>
            </a:r>
            <a:r>
              <a:rPr lang="hr-HR" altLang="en-US" sz="2400" b="1" dirty="0" err="1" smtClean="0">
                <a:solidFill>
                  <a:srgbClr val="92D050"/>
                </a:solidFill>
              </a:rPr>
              <a:t>debt</a:t>
            </a:r>
            <a:endParaRPr lang="en-US" altLang="en-US" sz="2400" b="1" dirty="0">
              <a:solidFill>
                <a:srgbClr val="92D050"/>
              </a:solidFill>
            </a:endParaRPr>
          </a:p>
        </p:txBody>
      </p:sp>
    </p:spTree>
    <p:extLst>
      <p:ext uri="{BB962C8B-B14F-4D97-AF65-F5344CB8AC3E}">
        <p14:creationId xmlns:p14="http://schemas.microsoft.com/office/powerpoint/2010/main" val="513028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Divorce</a:t>
            </a:r>
            <a:r>
              <a:rPr lang="hr-HR" dirty="0" smtClean="0"/>
              <a:t> </a:t>
            </a:r>
            <a:r>
              <a:rPr lang="hr-HR" dirty="0" err="1" smtClean="0"/>
              <a:t>in</a:t>
            </a:r>
            <a:r>
              <a:rPr lang="hr-HR" dirty="0" smtClean="0"/>
              <a:t> Croatia</a:t>
            </a:r>
            <a:endParaRPr lang="en-US" dirty="0"/>
          </a:p>
        </p:txBody>
      </p:sp>
      <p:sp>
        <p:nvSpPr>
          <p:cNvPr id="3" name="Content Placeholder 2"/>
          <p:cNvSpPr>
            <a:spLocks noGrp="1"/>
          </p:cNvSpPr>
          <p:nvPr>
            <p:ph idx="1"/>
          </p:nvPr>
        </p:nvSpPr>
        <p:spPr/>
        <p:txBody>
          <a:bodyPr>
            <a:normAutofit/>
          </a:bodyPr>
          <a:lstStyle/>
          <a:p>
            <a:r>
              <a:rPr lang="hr-HR" sz="2400" dirty="0" err="1" smtClean="0"/>
              <a:t>Look</a:t>
            </a:r>
            <a:r>
              <a:rPr lang="hr-HR" sz="2400" dirty="0" smtClean="0"/>
              <a:t> </a:t>
            </a:r>
            <a:r>
              <a:rPr lang="hr-HR" sz="2400" dirty="0" err="1" smtClean="0"/>
              <a:t>into</a:t>
            </a:r>
            <a:r>
              <a:rPr lang="hr-HR" sz="2400" dirty="0" smtClean="0"/>
              <a:t> the Croatian </a:t>
            </a:r>
            <a:r>
              <a:rPr lang="hr-HR" sz="2400" dirty="0" err="1" smtClean="0"/>
              <a:t>Family</a:t>
            </a:r>
            <a:r>
              <a:rPr lang="hr-HR" sz="2400" dirty="0" smtClean="0"/>
              <a:t> </a:t>
            </a:r>
            <a:r>
              <a:rPr lang="hr-HR" sz="2400" dirty="0" err="1" smtClean="0"/>
              <a:t>Act</a:t>
            </a:r>
            <a:r>
              <a:rPr lang="hr-HR" sz="2400" dirty="0" smtClean="0"/>
              <a:t> 2015 and </a:t>
            </a:r>
            <a:r>
              <a:rPr lang="hr-HR" sz="2400" dirty="0" err="1" smtClean="0"/>
              <a:t>find</a:t>
            </a:r>
            <a:r>
              <a:rPr lang="hr-HR" sz="2400" dirty="0" smtClean="0"/>
              <a:t> the </a:t>
            </a:r>
            <a:r>
              <a:rPr lang="hr-HR" sz="2400" dirty="0" err="1" smtClean="0"/>
              <a:t>grounds</a:t>
            </a:r>
            <a:r>
              <a:rPr lang="hr-HR" sz="2400" dirty="0" smtClean="0"/>
              <a:t> for </a:t>
            </a:r>
            <a:r>
              <a:rPr lang="hr-HR" sz="2400" dirty="0" err="1" smtClean="0"/>
              <a:t>divorce</a:t>
            </a:r>
            <a:r>
              <a:rPr lang="hr-HR" sz="2400" dirty="0" smtClean="0"/>
              <a:t> </a:t>
            </a:r>
            <a:r>
              <a:rPr lang="hr-HR" sz="2400" dirty="0" err="1" smtClean="0"/>
              <a:t>in</a:t>
            </a:r>
            <a:r>
              <a:rPr lang="hr-HR" sz="2400" dirty="0" smtClean="0"/>
              <a:t> </a:t>
            </a:r>
            <a:r>
              <a:rPr lang="hr-HR" sz="2400" dirty="0" err="1" smtClean="0"/>
              <a:t>Craotia</a:t>
            </a:r>
            <a:r>
              <a:rPr lang="hr-HR" sz="2400" dirty="0" smtClean="0"/>
              <a:t>.</a:t>
            </a:r>
          </a:p>
          <a:p>
            <a:endParaRPr lang="hr-HR" sz="2400" dirty="0"/>
          </a:p>
          <a:p>
            <a:pPr marL="457200" indent="-457200">
              <a:buAutoNum type="arabicPeriod"/>
            </a:pPr>
            <a:r>
              <a:rPr lang="hr-HR" sz="2400" dirty="0" smtClean="0"/>
              <a:t>___________________________</a:t>
            </a:r>
          </a:p>
          <a:p>
            <a:pPr marL="457200" indent="-457200">
              <a:buAutoNum type="arabicPeriod"/>
            </a:pPr>
            <a:r>
              <a:rPr lang="hr-HR" sz="2400" dirty="0" smtClean="0"/>
              <a:t>___________________________</a:t>
            </a:r>
          </a:p>
          <a:p>
            <a:pPr marL="457200" indent="-457200">
              <a:buAutoNum type="arabicPeriod"/>
            </a:pPr>
            <a:r>
              <a:rPr lang="hr-HR" sz="2400" dirty="0" smtClean="0"/>
              <a:t>…</a:t>
            </a:r>
            <a:endParaRPr lang="en-US" sz="2400" dirty="0"/>
          </a:p>
        </p:txBody>
      </p:sp>
    </p:spTree>
    <p:extLst>
      <p:ext uri="{BB962C8B-B14F-4D97-AF65-F5344CB8AC3E}">
        <p14:creationId xmlns:p14="http://schemas.microsoft.com/office/powerpoint/2010/main" val="2125165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DOMESTIC VIOLENCE</a:t>
            </a:r>
            <a:endParaRPr lang="en-US" dirty="0"/>
          </a:p>
        </p:txBody>
      </p:sp>
      <p:sp>
        <p:nvSpPr>
          <p:cNvPr id="3" name="Content Placeholder 2"/>
          <p:cNvSpPr>
            <a:spLocks noGrp="1"/>
          </p:cNvSpPr>
          <p:nvPr>
            <p:ph idx="1"/>
          </p:nvPr>
        </p:nvSpPr>
        <p:spPr>
          <a:xfrm>
            <a:off x="1103312" y="1447800"/>
            <a:ext cx="10355263" cy="5048250"/>
          </a:xfrm>
        </p:spPr>
        <p:txBody>
          <a:bodyPr>
            <a:normAutofit/>
          </a:bodyPr>
          <a:lstStyle/>
          <a:p>
            <a:r>
              <a:rPr lang="hr-HR" sz="2400" i="1" dirty="0" err="1" smtClean="0"/>
              <a:t>What</a:t>
            </a:r>
            <a:r>
              <a:rPr lang="hr-HR" sz="2400" i="1" dirty="0" smtClean="0"/>
              <a:t> </a:t>
            </a:r>
            <a:r>
              <a:rPr lang="hr-HR" sz="2400" i="1" dirty="0" err="1" smtClean="0"/>
              <a:t>forms</a:t>
            </a:r>
            <a:r>
              <a:rPr lang="hr-HR" sz="2400" i="1" dirty="0" smtClean="0"/>
              <a:t> </a:t>
            </a:r>
            <a:r>
              <a:rPr lang="hr-HR" sz="2400" i="1" dirty="0" err="1" smtClean="0"/>
              <a:t>can</a:t>
            </a:r>
            <a:r>
              <a:rPr lang="hr-HR" sz="2400" i="1" dirty="0" smtClean="0"/>
              <a:t> </a:t>
            </a:r>
            <a:r>
              <a:rPr lang="hr-HR" sz="2400" i="1" dirty="0" err="1" smtClean="0"/>
              <a:t>domestic</a:t>
            </a:r>
            <a:r>
              <a:rPr lang="hr-HR" sz="2400" i="1" dirty="0" smtClean="0"/>
              <a:t> </a:t>
            </a:r>
            <a:r>
              <a:rPr lang="hr-HR" sz="2400" i="1" dirty="0" err="1" smtClean="0"/>
              <a:t>violence</a:t>
            </a:r>
            <a:r>
              <a:rPr lang="hr-HR" sz="2400" i="1" dirty="0" smtClean="0"/>
              <a:t> take?</a:t>
            </a:r>
          </a:p>
          <a:p>
            <a:r>
              <a:rPr lang="hr-HR" sz="2400" i="1" dirty="0" err="1" smtClean="0"/>
              <a:t>What</a:t>
            </a:r>
            <a:r>
              <a:rPr lang="hr-HR" sz="2400" i="1" dirty="0" smtClean="0"/>
              <a:t> are </a:t>
            </a:r>
            <a:r>
              <a:rPr lang="hr-HR" sz="2400" i="1" dirty="0" err="1" smtClean="0"/>
              <a:t>possible</a:t>
            </a:r>
            <a:r>
              <a:rPr lang="hr-HR" sz="2400" i="1" dirty="0" smtClean="0"/>
              <a:t> </a:t>
            </a:r>
            <a:r>
              <a:rPr lang="hr-HR" sz="2400" i="1" dirty="0" err="1" smtClean="0"/>
              <a:t>cosequences</a:t>
            </a:r>
            <a:r>
              <a:rPr lang="hr-HR" sz="2400" i="1" dirty="0" smtClean="0"/>
              <a:t> </a:t>
            </a:r>
            <a:r>
              <a:rPr lang="hr-HR" sz="2400" i="1" dirty="0" err="1" smtClean="0"/>
              <a:t>of</a:t>
            </a:r>
            <a:r>
              <a:rPr lang="hr-HR" sz="2400" i="1" dirty="0" smtClean="0"/>
              <a:t> </a:t>
            </a:r>
            <a:r>
              <a:rPr lang="hr-HR" sz="2400" i="1" dirty="0" err="1" smtClean="0"/>
              <a:t>domestic</a:t>
            </a:r>
            <a:r>
              <a:rPr lang="hr-HR" sz="2400" i="1" dirty="0" smtClean="0"/>
              <a:t> </a:t>
            </a:r>
            <a:r>
              <a:rPr lang="hr-HR" sz="2400" i="1" dirty="0" err="1" smtClean="0"/>
              <a:t>violence</a:t>
            </a:r>
            <a:r>
              <a:rPr lang="hr-HR" sz="2400" i="1" dirty="0" smtClean="0"/>
              <a:t>?</a:t>
            </a:r>
          </a:p>
          <a:p>
            <a:endParaRPr lang="hr-HR" sz="2400" i="1" dirty="0"/>
          </a:p>
          <a:p>
            <a:r>
              <a:rPr lang="hr-HR" sz="2400" i="1" dirty="0" err="1" smtClean="0"/>
              <a:t>Find</a:t>
            </a:r>
            <a:r>
              <a:rPr lang="hr-HR" sz="2400" i="1" dirty="0" smtClean="0"/>
              <a:t> a </a:t>
            </a:r>
            <a:r>
              <a:rPr lang="hr-HR" sz="2400" i="1" dirty="0" err="1" smtClean="0"/>
              <a:t>definition</a:t>
            </a:r>
            <a:r>
              <a:rPr lang="hr-HR" sz="2400" i="1" dirty="0" smtClean="0"/>
              <a:t> </a:t>
            </a:r>
            <a:r>
              <a:rPr lang="hr-HR" sz="2400" i="1" dirty="0" err="1" smtClean="0"/>
              <a:t>of</a:t>
            </a:r>
            <a:r>
              <a:rPr lang="hr-HR" sz="2400" i="1" dirty="0"/>
              <a:t> </a:t>
            </a:r>
            <a:r>
              <a:rPr lang="hr-HR" sz="2400" i="1" dirty="0" smtClean="0">
                <a:solidFill>
                  <a:srgbClr val="92D050"/>
                </a:solidFill>
              </a:rPr>
              <a:t>DOMESTIC VIOLENCE </a:t>
            </a:r>
            <a:r>
              <a:rPr lang="hr-HR" sz="2400" i="1" dirty="0" err="1" smtClean="0"/>
              <a:t>in</a:t>
            </a:r>
            <a:r>
              <a:rPr lang="hr-HR" sz="2400" i="1" dirty="0" smtClean="0"/>
              <a:t> the </a:t>
            </a:r>
            <a:r>
              <a:rPr lang="hr-HR" sz="2400" i="1" dirty="0" err="1" smtClean="0"/>
              <a:t>text</a:t>
            </a:r>
            <a:r>
              <a:rPr lang="hr-HR" sz="2400" i="1" dirty="0" smtClean="0"/>
              <a:t>.</a:t>
            </a:r>
          </a:p>
          <a:p>
            <a:pPr marL="0" indent="0">
              <a:buNone/>
            </a:pPr>
            <a:r>
              <a:rPr lang="hr-HR" sz="2800" b="1" dirty="0" smtClean="0">
                <a:solidFill>
                  <a:srgbClr val="92D050"/>
                </a:solidFill>
              </a:rPr>
              <a:t>DOMESTIC VIOLENCE = ________________________________</a:t>
            </a:r>
          </a:p>
          <a:p>
            <a:pPr marL="0" indent="0">
              <a:buNone/>
            </a:pPr>
            <a:r>
              <a:rPr lang="hr-HR" sz="2800" b="1" smtClean="0">
                <a:solidFill>
                  <a:srgbClr val="92D050"/>
                </a:solidFill>
              </a:rPr>
              <a:t>_______________________________________________________</a:t>
            </a:r>
            <a:endParaRPr lang="hr-HR" sz="2800" b="1" dirty="0" smtClean="0">
              <a:solidFill>
                <a:srgbClr val="92D050"/>
              </a:solidFill>
            </a:endParaRPr>
          </a:p>
          <a:p>
            <a:endParaRPr lang="hr-HR" sz="2400" dirty="0"/>
          </a:p>
          <a:p>
            <a:r>
              <a:rPr lang="hr-HR" sz="2400" i="1" dirty="0" err="1" smtClean="0"/>
              <a:t>What</a:t>
            </a:r>
            <a:r>
              <a:rPr lang="hr-HR" sz="2400" i="1" dirty="0" smtClean="0"/>
              <a:t> </a:t>
            </a:r>
            <a:r>
              <a:rPr lang="hr-HR" sz="2400" i="1" dirty="0" err="1" smtClean="0"/>
              <a:t>can</a:t>
            </a:r>
            <a:r>
              <a:rPr lang="hr-HR" sz="2400" i="1" dirty="0" smtClean="0"/>
              <a:t> a </a:t>
            </a:r>
            <a:r>
              <a:rPr lang="hr-HR" sz="2400" i="1" dirty="0" err="1" smtClean="0"/>
              <a:t>victim</a:t>
            </a:r>
            <a:r>
              <a:rPr lang="hr-HR" sz="2400" i="1" dirty="0" smtClean="0"/>
              <a:t> </a:t>
            </a:r>
            <a:r>
              <a:rPr lang="hr-HR" sz="2400" i="1" dirty="0" err="1" smtClean="0"/>
              <a:t>of</a:t>
            </a:r>
            <a:r>
              <a:rPr lang="hr-HR" sz="2400" i="1" dirty="0" smtClean="0"/>
              <a:t> </a:t>
            </a:r>
            <a:r>
              <a:rPr lang="hr-HR" sz="2400" i="1" dirty="0" err="1" smtClean="0"/>
              <a:t>domestic</a:t>
            </a:r>
            <a:r>
              <a:rPr lang="hr-HR" sz="2400" i="1" dirty="0" smtClean="0"/>
              <a:t> </a:t>
            </a:r>
            <a:r>
              <a:rPr lang="hr-HR" sz="2400" i="1" dirty="0" err="1" smtClean="0"/>
              <a:t>violence</a:t>
            </a:r>
            <a:r>
              <a:rPr lang="hr-HR" sz="2400" i="1" dirty="0" smtClean="0"/>
              <a:t> do to </a:t>
            </a:r>
            <a:r>
              <a:rPr lang="hr-HR" sz="2400" i="1" dirty="0" err="1" smtClean="0"/>
              <a:t>protect</a:t>
            </a:r>
            <a:r>
              <a:rPr lang="hr-HR" sz="2400" i="1" dirty="0" smtClean="0"/>
              <a:t> </a:t>
            </a:r>
            <a:r>
              <a:rPr lang="hr-HR" sz="2400" i="1" dirty="0" err="1" smtClean="0"/>
              <a:t>herself</a:t>
            </a:r>
            <a:r>
              <a:rPr lang="hr-HR" sz="2400" i="1" dirty="0" smtClean="0"/>
              <a:t>/</a:t>
            </a:r>
            <a:r>
              <a:rPr lang="hr-HR" sz="2400" i="1" dirty="0" err="1" smtClean="0"/>
              <a:t>himself</a:t>
            </a:r>
            <a:r>
              <a:rPr lang="hr-HR" sz="2400" i="1" dirty="0" smtClean="0"/>
              <a:t>?</a:t>
            </a:r>
            <a:endParaRPr lang="en-US" sz="2400" i="1" dirty="0"/>
          </a:p>
        </p:txBody>
      </p:sp>
    </p:spTree>
    <p:extLst>
      <p:ext uri="{BB962C8B-B14F-4D97-AF65-F5344CB8AC3E}">
        <p14:creationId xmlns:p14="http://schemas.microsoft.com/office/powerpoint/2010/main" val="1273457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From</a:t>
            </a:r>
            <a:r>
              <a:rPr lang="hr-HR" dirty="0" smtClean="0"/>
              <a:t> the </a:t>
            </a:r>
            <a:r>
              <a:rPr lang="hr-HR" dirty="0" err="1" smtClean="0"/>
              <a:t>Family</a:t>
            </a:r>
            <a:r>
              <a:rPr lang="hr-HR" dirty="0" smtClean="0"/>
              <a:t> </a:t>
            </a:r>
            <a:r>
              <a:rPr lang="hr-HR" dirty="0" err="1" smtClean="0"/>
              <a:t>Law</a:t>
            </a:r>
            <a:r>
              <a:rPr lang="hr-HR" dirty="0" smtClean="0"/>
              <a:t> </a:t>
            </a:r>
            <a:r>
              <a:rPr lang="hr-HR" dirty="0" err="1" smtClean="0"/>
              <a:t>Act</a:t>
            </a:r>
            <a:r>
              <a:rPr lang="hr-HR" dirty="0" smtClean="0"/>
              <a:t> 1996</a:t>
            </a:r>
            <a:endParaRPr lang="en-US" dirty="0"/>
          </a:p>
        </p:txBody>
      </p:sp>
      <p:sp>
        <p:nvSpPr>
          <p:cNvPr id="3" name="Content Placeholder 2"/>
          <p:cNvSpPr>
            <a:spLocks noGrp="1"/>
          </p:cNvSpPr>
          <p:nvPr>
            <p:ph idx="1"/>
          </p:nvPr>
        </p:nvSpPr>
        <p:spPr/>
        <p:txBody>
          <a:bodyPr/>
          <a:lstStyle/>
          <a:p>
            <a:r>
              <a:rPr lang="hr-HR" dirty="0" err="1" smtClean="0"/>
              <a:t>Read</a:t>
            </a:r>
            <a:r>
              <a:rPr lang="hr-HR" dirty="0" smtClean="0"/>
              <a:t> the </a:t>
            </a:r>
            <a:r>
              <a:rPr lang="hr-HR" dirty="0" err="1" smtClean="0"/>
              <a:t>excerpt</a:t>
            </a:r>
            <a:r>
              <a:rPr lang="hr-HR" dirty="0" smtClean="0"/>
              <a:t> </a:t>
            </a:r>
            <a:r>
              <a:rPr lang="hr-HR" dirty="0" err="1" smtClean="0"/>
              <a:t>from</a:t>
            </a:r>
            <a:r>
              <a:rPr lang="hr-HR" dirty="0" smtClean="0"/>
              <a:t> the </a:t>
            </a:r>
            <a:r>
              <a:rPr lang="hr-HR" dirty="0" err="1" smtClean="0"/>
              <a:t>Family</a:t>
            </a:r>
            <a:r>
              <a:rPr lang="hr-HR" dirty="0" smtClean="0"/>
              <a:t> </a:t>
            </a:r>
            <a:r>
              <a:rPr lang="hr-HR" dirty="0" err="1" smtClean="0"/>
              <a:t>Law</a:t>
            </a:r>
            <a:r>
              <a:rPr lang="hr-HR" dirty="0" smtClean="0"/>
              <a:t> </a:t>
            </a:r>
            <a:r>
              <a:rPr lang="hr-HR" dirty="0" err="1" smtClean="0"/>
              <a:t>Act</a:t>
            </a:r>
            <a:r>
              <a:rPr lang="hr-HR" dirty="0" smtClean="0"/>
              <a:t> 1996.</a:t>
            </a:r>
          </a:p>
          <a:p>
            <a:r>
              <a:rPr lang="hr-HR" dirty="0" smtClean="0"/>
              <a:t>Do ex. I, II, III, </a:t>
            </a:r>
            <a:r>
              <a:rPr lang="hr-HR" dirty="0" err="1" smtClean="0"/>
              <a:t>and</a:t>
            </a:r>
            <a:r>
              <a:rPr lang="hr-HR" dirty="0" smtClean="0"/>
              <a:t> IV.</a:t>
            </a:r>
          </a:p>
          <a:p>
            <a:r>
              <a:rPr lang="hr-HR" dirty="0" smtClean="0"/>
              <a:t>Research </a:t>
            </a:r>
            <a:r>
              <a:rPr lang="hr-HR" dirty="0" err="1" smtClean="0"/>
              <a:t>into</a:t>
            </a:r>
            <a:r>
              <a:rPr lang="hr-HR" dirty="0" smtClean="0"/>
              <a:t> the Croatian </a:t>
            </a:r>
            <a:r>
              <a:rPr lang="hr-HR" dirty="0" err="1" smtClean="0"/>
              <a:t>Family</a:t>
            </a:r>
            <a:r>
              <a:rPr lang="hr-HR" dirty="0" smtClean="0"/>
              <a:t> </a:t>
            </a:r>
            <a:r>
              <a:rPr lang="hr-HR" dirty="0" err="1" smtClean="0"/>
              <a:t>Act</a:t>
            </a:r>
            <a:r>
              <a:rPr lang="hr-HR" dirty="0" smtClean="0"/>
              <a:t> </a:t>
            </a:r>
            <a:r>
              <a:rPr lang="hr-HR" dirty="0" smtClean="0"/>
              <a:t>2015 and </a:t>
            </a:r>
            <a:r>
              <a:rPr lang="hr-HR" dirty="0" err="1" smtClean="0"/>
              <a:t>check</a:t>
            </a:r>
            <a:r>
              <a:rPr lang="hr-HR" dirty="0" smtClean="0"/>
              <a:t> how the same </a:t>
            </a:r>
            <a:r>
              <a:rPr lang="hr-HR" dirty="0" err="1" smtClean="0"/>
              <a:t>issues</a:t>
            </a:r>
            <a:r>
              <a:rPr lang="hr-HR" dirty="0" smtClean="0"/>
              <a:t> are </a:t>
            </a:r>
            <a:r>
              <a:rPr lang="hr-HR" dirty="0" err="1" smtClean="0"/>
              <a:t>regulated</a:t>
            </a:r>
            <a:r>
              <a:rPr lang="hr-HR" dirty="0" smtClean="0"/>
              <a:t> </a:t>
            </a:r>
            <a:r>
              <a:rPr lang="hr-HR" dirty="0" err="1" smtClean="0"/>
              <a:t>there</a:t>
            </a:r>
            <a:r>
              <a:rPr lang="hr-HR" dirty="0" smtClean="0"/>
              <a:t>.</a:t>
            </a:r>
          </a:p>
          <a:p>
            <a:endParaRPr lang="en-US" dirty="0"/>
          </a:p>
        </p:txBody>
      </p:sp>
    </p:spTree>
    <p:extLst>
      <p:ext uri="{BB962C8B-B14F-4D97-AF65-F5344CB8AC3E}">
        <p14:creationId xmlns:p14="http://schemas.microsoft.com/office/powerpoint/2010/main" val="95041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FAMILY LAW</a:t>
            </a:r>
            <a:endParaRPr lang="en-US" dirty="0"/>
          </a:p>
        </p:txBody>
      </p:sp>
      <p:sp>
        <p:nvSpPr>
          <p:cNvPr id="3" name="Content Placeholder 2"/>
          <p:cNvSpPr>
            <a:spLocks noGrp="1"/>
          </p:cNvSpPr>
          <p:nvPr>
            <p:ph idx="1"/>
          </p:nvPr>
        </p:nvSpPr>
        <p:spPr>
          <a:xfrm>
            <a:off x="1103312" y="1431985"/>
            <a:ext cx="8946541" cy="5227607"/>
          </a:xfrm>
        </p:spPr>
        <p:txBody>
          <a:bodyPr>
            <a:normAutofit fontScale="92500" lnSpcReduction="10000"/>
          </a:bodyPr>
          <a:lstStyle/>
          <a:p>
            <a:r>
              <a:rPr lang="hr-HR" sz="2800" dirty="0" err="1" smtClean="0"/>
              <a:t>What</a:t>
            </a:r>
            <a:r>
              <a:rPr lang="hr-HR" sz="2800" dirty="0"/>
              <a:t> </a:t>
            </a:r>
            <a:r>
              <a:rPr lang="hr-HR" sz="2800" dirty="0" err="1" smtClean="0"/>
              <a:t>is</a:t>
            </a:r>
            <a:r>
              <a:rPr lang="hr-HR" sz="2800" dirty="0" smtClean="0"/>
              <a:t> </a:t>
            </a:r>
            <a:r>
              <a:rPr lang="hr-HR" sz="2800" dirty="0" err="1" smtClean="0"/>
              <a:t>regulated</a:t>
            </a:r>
            <a:r>
              <a:rPr lang="hr-HR" sz="2800" dirty="0" smtClean="0"/>
              <a:t> </a:t>
            </a:r>
            <a:r>
              <a:rPr lang="hr-HR" sz="2800" dirty="0" err="1" smtClean="0"/>
              <a:t>by</a:t>
            </a:r>
            <a:r>
              <a:rPr lang="hr-HR" sz="2800" dirty="0" smtClean="0"/>
              <a:t> FAMILY LAW</a:t>
            </a:r>
            <a:r>
              <a:rPr lang="hr-HR" sz="2800" dirty="0"/>
              <a:t>?</a:t>
            </a:r>
          </a:p>
          <a:p>
            <a:r>
              <a:rPr lang="hr-HR" sz="2800" dirty="0" smtClean="0"/>
              <a:t>How </a:t>
            </a:r>
            <a:r>
              <a:rPr lang="hr-HR" sz="2800" dirty="0" err="1" smtClean="0"/>
              <a:t>would</a:t>
            </a:r>
            <a:r>
              <a:rPr lang="hr-HR" sz="2800" dirty="0" smtClean="0"/>
              <a:t> </a:t>
            </a:r>
            <a:r>
              <a:rPr lang="hr-HR" sz="2800" dirty="0" err="1" smtClean="0"/>
              <a:t>you</a:t>
            </a:r>
            <a:r>
              <a:rPr lang="hr-HR" sz="2800" dirty="0" smtClean="0"/>
              <a:t> </a:t>
            </a:r>
            <a:r>
              <a:rPr lang="hr-HR" sz="2800" dirty="0" err="1" smtClean="0"/>
              <a:t>define</a:t>
            </a:r>
            <a:r>
              <a:rPr lang="hr-HR" sz="2800" dirty="0" smtClean="0"/>
              <a:t> </a:t>
            </a:r>
            <a:r>
              <a:rPr lang="hr-HR" sz="2800" dirty="0"/>
              <a:t> </a:t>
            </a:r>
            <a:r>
              <a:rPr lang="hr-HR" sz="2800" dirty="0" smtClean="0"/>
              <a:t>a FAMILY?</a:t>
            </a:r>
          </a:p>
          <a:p>
            <a:endParaRPr lang="hr-HR" sz="2800" dirty="0"/>
          </a:p>
          <a:p>
            <a:pPr marL="0" indent="0">
              <a:buNone/>
            </a:pPr>
            <a:endParaRPr lang="hr-HR" sz="2800" dirty="0"/>
          </a:p>
          <a:p>
            <a:pPr marL="0" indent="0">
              <a:buNone/>
            </a:pPr>
            <a:r>
              <a:rPr lang="hr-HR" sz="2800" dirty="0" err="1" smtClean="0"/>
              <a:t>Read</a:t>
            </a:r>
            <a:r>
              <a:rPr lang="hr-HR" sz="2800" dirty="0" smtClean="0"/>
              <a:t> the </a:t>
            </a:r>
            <a:r>
              <a:rPr lang="hr-HR" sz="2800" dirty="0" err="1" smtClean="0"/>
              <a:t>introduction</a:t>
            </a:r>
            <a:r>
              <a:rPr lang="hr-HR" sz="2800" dirty="0" smtClean="0"/>
              <a:t> to the </a:t>
            </a:r>
            <a:r>
              <a:rPr lang="hr-HR" sz="2800" dirty="0" err="1" smtClean="0"/>
              <a:t>text</a:t>
            </a:r>
            <a:r>
              <a:rPr lang="hr-HR" sz="2800" dirty="0" smtClean="0"/>
              <a:t> </a:t>
            </a:r>
            <a:r>
              <a:rPr lang="hr-HR" sz="2800" dirty="0" err="1" smtClean="0"/>
              <a:t>and</a:t>
            </a:r>
            <a:r>
              <a:rPr lang="hr-HR" sz="2800" dirty="0" smtClean="0"/>
              <a:t> </a:t>
            </a:r>
            <a:r>
              <a:rPr lang="hr-HR" sz="2800" dirty="0" err="1" smtClean="0"/>
              <a:t>find</a:t>
            </a:r>
            <a:r>
              <a:rPr lang="hr-HR" sz="2800" dirty="0" smtClean="0"/>
              <a:t> the </a:t>
            </a:r>
            <a:r>
              <a:rPr lang="hr-HR" sz="2800" dirty="0" err="1" smtClean="0"/>
              <a:t>definitions</a:t>
            </a:r>
            <a:r>
              <a:rPr lang="hr-HR" sz="2800" dirty="0" smtClean="0"/>
              <a:t>:</a:t>
            </a:r>
          </a:p>
          <a:p>
            <a:pPr marL="0" indent="0">
              <a:buNone/>
            </a:pPr>
            <a:r>
              <a:rPr lang="hr-HR" sz="2800" dirty="0" smtClean="0">
                <a:solidFill>
                  <a:srgbClr val="FFC000"/>
                </a:solidFill>
              </a:rPr>
              <a:t>FAMILY LAW = _______________________________</a:t>
            </a:r>
          </a:p>
          <a:p>
            <a:pPr marL="0" indent="0">
              <a:buNone/>
            </a:pPr>
            <a:r>
              <a:rPr lang="hr-HR" sz="2800" dirty="0" smtClean="0">
                <a:solidFill>
                  <a:srgbClr val="FFC000"/>
                </a:solidFill>
              </a:rPr>
              <a:t>FAMILY = ____________________________________</a:t>
            </a:r>
          </a:p>
          <a:p>
            <a:pPr marL="0" indent="0">
              <a:buNone/>
            </a:pPr>
            <a:endParaRPr lang="hr-HR" sz="2800" dirty="0" smtClean="0"/>
          </a:p>
          <a:p>
            <a:pPr marL="0" indent="0">
              <a:buNone/>
            </a:pPr>
            <a:r>
              <a:rPr lang="hr-HR" sz="2800" dirty="0" err="1" smtClean="0"/>
              <a:t>What</a:t>
            </a:r>
            <a:r>
              <a:rPr lang="hr-HR" sz="2800" dirty="0" smtClean="0"/>
              <a:t> </a:t>
            </a:r>
            <a:r>
              <a:rPr lang="hr-HR" sz="2800" dirty="0" err="1" smtClean="0"/>
              <a:t>types</a:t>
            </a:r>
            <a:r>
              <a:rPr lang="hr-HR" sz="2800" dirty="0" smtClean="0"/>
              <a:t> </a:t>
            </a:r>
            <a:r>
              <a:rPr lang="hr-HR" sz="2800" dirty="0" err="1" smtClean="0"/>
              <a:t>of</a:t>
            </a:r>
            <a:r>
              <a:rPr lang="hr-HR" sz="2800" dirty="0" smtClean="0"/>
              <a:t> </a:t>
            </a:r>
            <a:r>
              <a:rPr lang="hr-HR" sz="2800" dirty="0" err="1" smtClean="0"/>
              <a:t>formal</a:t>
            </a:r>
            <a:r>
              <a:rPr lang="hr-HR" sz="2800" dirty="0" smtClean="0"/>
              <a:t> </a:t>
            </a:r>
            <a:r>
              <a:rPr lang="hr-HR" sz="2800" dirty="0" err="1" smtClean="0"/>
              <a:t>relationships</a:t>
            </a:r>
            <a:r>
              <a:rPr lang="hr-HR" sz="2800" dirty="0" smtClean="0"/>
              <a:t> </a:t>
            </a:r>
            <a:r>
              <a:rPr lang="hr-HR" sz="2800" dirty="0" err="1" smtClean="0"/>
              <a:t>between</a:t>
            </a:r>
            <a:r>
              <a:rPr lang="hr-HR" sz="2800" dirty="0" smtClean="0"/>
              <a:t> a </a:t>
            </a:r>
            <a:r>
              <a:rPr lang="hr-HR" sz="2800" dirty="0" err="1" smtClean="0"/>
              <a:t>couple</a:t>
            </a:r>
            <a:r>
              <a:rPr lang="hr-HR" sz="2800" smtClean="0"/>
              <a:t> besides</a:t>
            </a:r>
            <a:r>
              <a:rPr lang="hr-HR" sz="2800" dirty="0" smtClean="0"/>
              <a:t> </a:t>
            </a:r>
            <a:r>
              <a:rPr lang="hr-HR" sz="2800" dirty="0" smtClean="0">
                <a:solidFill>
                  <a:srgbClr val="00B050"/>
                </a:solidFill>
              </a:rPr>
              <a:t>MARRIAGE</a:t>
            </a:r>
            <a:r>
              <a:rPr lang="hr-HR" sz="2800" dirty="0" smtClean="0"/>
              <a:t> do </a:t>
            </a:r>
            <a:r>
              <a:rPr lang="hr-HR" sz="2800" dirty="0" err="1" smtClean="0"/>
              <a:t>you</a:t>
            </a:r>
            <a:r>
              <a:rPr lang="hr-HR" sz="2800" dirty="0" smtClean="0"/>
              <a:t> </a:t>
            </a:r>
            <a:r>
              <a:rPr lang="hr-HR" sz="2800" dirty="0" err="1" smtClean="0"/>
              <a:t>know</a:t>
            </a:r>
            <a:r>
              <a:rPr lang="hr-HR" sz="2800" dirty="0" smtClean="0"/>
              <a:t> </a:t>
            </a:r>
            <a:r>
              <a:rPr lang="hr-HR" sz="2800" dirty="0" err="1" smtClean="0"/>
              <a:t>of</a:t>
            </a:r>
            <a:r>
              <a:rPr lang="hr-HR" sz="2800" dirty="0" smtClean="0"/>
              <a:t>?</a:t>
            </a:r>
            <a:endParaRPr lang="hr-HR" sz="2800" dirty="0"/>
          </a:p>
        </p:txBody>
      </p:sp>
    </p:spTree>
    <p:extLst>
      <p:ext uri="{BB962C8B-B14F-4D97-AF65-F5344CB8AC3E}">
        <p14:creationId xmlns:p14="http://schemas.microsoft.com/office/powerpoint/2010/main" val="1448707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Compare the following articles from Croatian legal acts with English law and translate them into English.</a:t>
            </a:r>
            <a:endParaRPr lang="en-US" sz="2800" dirty="0"/>
          </a:p>
        </p:txBody>
      </p:sp>
      <p:sp>
        <p:nvSpPr>
          <p:cNvPr id="3" name="Content Placeholder 2"/>
          <p:cNvSpPr>
            <a:spLocks noGrp="1"/>
          </p:cNvSpPr>
          <p:nvPr>
            <p:ph idx="1"/>
          </p:nvPr>
        </p:nvSpPr>
        <p:spPr>
          <a:xfrm>
            <a:off x="646112" y="1958196"/>
            <a:ext cx="10033390" cy="4290204"/>
          </a:xfrm>
        </p:spPr>
        <p:txBody>
          <a:bodyPr>
            <a:normAutofit fontScale="85000" lnSpcReduction="10000"/>
          </a:bodyPr>
          <a:lstStyle/>
          <a:p>
            <a:pPr marL="549275" indent="-514350">
              <a:buFont typeface="Wingdings 2" panose="05020102010507070707" pitchFamily="18" charset="2"/>
              <a:buNone/>
            </a:pPr>
            <a:r>
              <a:rPr lang="en-US" altLang="en-US" b="1" dirty="0" smtClean="0"/>
              <a:t>I </a:t>
            </a:r>
            <a:r>
              <a:rPr lang="en-US" altLang="en-US" b="1" dirty="0" err="1"/>
              <a:t>Crotian</a:t>
            </a:r>
            <a:r>
              <a:rPr lang="en-US" altLang="en-US" b="1" dirty="0"/>
              <a:t> Constitution </a:t>
            </a:r>
          </a:p>
          <a:p>
            <a:pPr marL="549275" indent="-514350">
              <a:buFont typeface="Wingdings 2" panose="05020102010507070707" pitchFamily="18" charset="2"/>
              <a:buNone/>
            </a:pPr>
            <a:r>
              <a:rPr lang="en-US" altLang="en-US" u="sng" dirty="0" err="1"/>
              <a:t>Članak</a:t>
            </a:r>
            <a:r>
              <a:rPr lang="en-US" altLang="en-US" u="sng" dirty="0"/>
              <a:t> 62. </a:t>
            </a:r>
            <a:r>
              <a:rPr lang="en-US" altLang="en-US" u="sng" dirty="0" err="1"/>
              <a:t>stavak</a:t>
            </a:r>
            <a:r>
              <a:rPr lang="en-US" altLang="en-US" u="sng" dirty="0"/>
              <a:t> 2. </a:t>
            </a:r>
          </a:p>
          <a:p>
            <a:pPr marL="549275" indent="-514350">
              <a:buFont typeface="Wingdings 2" panose="05020102010507070707" pitchFamily="18" charset="2"/>
              <a:buNone/>
            </a:pPr>
            <a:r>
              <a:rPr lang="en-US" altLang="en-US" dirty="0"/>
              <a:t> '</a:t>
            </a:r>
            <a:r>
              <a:rPr lang="en-US" altLang="en-US" dirty="0" err="1"/>
              <a:t>Brak</a:t>
            </a:r>
            <a:r>
              <a:rPr lang="en-US" altLang="en-US" dirty="0"/>
              <a:t> je </a:t>
            </a:r>
            <a:r>
              <a:rPr lang="en-US" altLang="en-US" dirty="0" err="1"/>
              <a:t>životna</a:t>
            </a:r>
            <a:r>
              <a:rPr lang="en-US" altLang="en-US" dirty="0"/>
              <a:t> zajednica </a:t>
            </a:r>
            <a:r>
              <a:rPr lang="en-US" altLang="en-US" dirty="0" err="1"/>
              <a:t>žene</a:t>
            </a:r>
            <a:r>
              <a:rPr lang="en-US" altLang="en-US" dirty="0"/>
              <a:t> </a:t>
            </a:r>
            <a:r>
              <a:rPr lang="en-US" altLang="en-US" dirty="0" err="1"/>
              <a:t>i</a:t>
            </a:r>
            <a:r>
              <a:rPr lang="en-US" altLang="en-US" dirty="0"/>
              <a:t> </a:t>
            </a:r>
            <a:r>
              <a:rPr lang="en-US" altLang="en-US" dirty="0" err="1"/>
              <a:t>muškarca</a:t>
            </a:r>
            <a:r>
              <a:rPr lang="en-US" altLang="en-US" dirty="0"/>
              <a:t>.‘</a:t>
            </a:r>
          </a:p>
          <a:p>
            <a:pPr marL="549275" indent="-514350">
              <a:buFont typeface="Wingdings 2" panose="05020102010507070707" pitchFamily="18" charset="2"/>
              <a:buNone/>
            </a:pPr>
            <a:endParaRPr lang="en-US" altLang="en-US" dirty="0"/>
          </a:p>
          <a:p>
            <a:pPr marL="549275" indent="-514350">
              <a:buFont typeface="Wingdings 2" panose="05020102010507070707" pitchFamily="18" charset="2"/>
              <a:buNone/>
            </a:pPr>
            <a:r>
              <a:rPr lang="en-US" altLang="en-US" dirty="0"/>
              <a:t>II </a:t>
            </a:r>
            <a:r>
              <a:rPr lang="en-US" altLang="en-US" b="1" dirty="0"/>
              <a:t>Croatian Family </a:t>
            </a:r>
            <a:r>
              <a:rPr lang="en-US" altLang="en-US" b="1" dirty="0" smtClean="0"/>
              <a:t>Act </a:t>
            </a:r>
            <a:r>
              <a:rPr lang="hr-HR" altLang="en-US" b="1" dirty="0" smtClean="0"/>
              <a:t>(2015)</a:t>
            </a:r>
            <a:endParaRPr lang="en-US" altLang="en-US" b="1" dirty="0"/>
          </a:p>
          <a:p>
            <a:pPr marL="549275" indent="-514350">
              <a:buFont typeface="Wingdings 2" panose="05020102010507070707" pitchFamily="18" charset="2"/>
              <a:buNone/>
            </a:pPr>
            <a:r>
              <a:rPr lang="en-US" altLang="en-US" u="sng" dirty="0" err="1"/>
              <a:t>Članak</a:t>
            </a:r>
            <a:r>
              <a:rPr lang="en-US" altLang="en-US" u="sng" dirty="0"/>
              <a:t> 12. </a:t>
            </a:r>
          </a:p>
          <a:p>
            <a:pPr marL="549275" indent="-514350">
              <a:buFont typeface="Wingdings 2" panose="05020102010507070707" pitchFamily="18" charset="2"/>
              <a:buNone/>
            </a:pPr>
            <a:r>
              <a:rPr lang="en-US" altLang="en-US" dirty="0" err="1"/>
              <a:t>Brak</a:t>
            </a:r>
            <a:r>
              <a:rPr lang="en-US" altLang="en-US" dirty="0"/>
              <a:t> je </a:t>
            </a:r>
            <a:r>
              <a:rPr lang="en-US" altLang="en-US" dirty="0" err="1"/>
              <a:t>zakonom</a:t>
            </a:r>
            <a:r>
              <a:rPr lang="en-US" altLang="en-US" dirty="0"/>
              <a:t> </a:t>
            </a:r>
            <a:r>
              <a:rPr lang="en-US" altLang="en-US" dirty="0" err="1"/>
              <a:t>uređena</a:t>
            </a:r>
            <a:r>
              <a:rPr lang="en-US" altLang="en-US" dirty="0"/>
              <a:t> </a:t>
            </a:r>
            <a:r>
              <a:rPr lang="en-US" altLang="en-US" dirty="0" err="1"/>
              <a:t>životna</a:t>
            </a:r>
            <a:r>
              <a:rPr lang="en-US" altLang="en-US" dirty="0"/>
              <a:t> zajednica </a:t>
            </a:r>
            <a:r>
              <a:rPr lang="en-US" altLang="en-US" dirty="0" err="1"/>
              <a:t>žene</a:t>
            </a:r>
            <a:r>
              <a:rPr lang="en-US" altLang="en-US" dirty="0"/>
              <a:t> </a:t>
            </a:r>
            <a:r>
              <a:rPr lang="en-US" altLang="en-US" dirty="0" err="1"/>
              <a:t>i</a:t>
            </a:r>
            <a:r>
              <a:rPr lang="en-US" altLang="en-US" dirty="0"/>
              <a:t> </a:t>
            </a:r>
            <a:r>
              <a:rPr lang="en-US" altLang="en-US" dirty="0" err="1"/>
              <a:t>muškarca</a:t>
            </a:r>
            <a:r>
              <a:rPr lang="en-US" altLang="en-US" dirty="0"/>
              <a:t>.  </a:t>
            </a:r>
          </a:p>
          <a:p>
            <a:pPr marL="549275" indent="-514350">
              <a:buFont typeface="Wingdings 2" panose="05020102010507070707" pitchFamily="18" charset="2"/>
              <a:buNone/>
            </a:pPr>
            <a:r>
              <a:rPr lang="en-US" altLang="en-US" u="sng" dirty="0" err="1"/>
              <a:t>Članak</a:t>
            </a:r>
            <a:r>
              <a:rPr lang="en-US" altLang="en-US" u="sng" dirty="0"/>
              <a:t> 13. </a:t>
            </a:r>
          </a:p>
          <a:p>
            <a:pPr marL="549275" indent="-514350">
              <a:buFont typeface="Wingdings 2" panose="05020102010507070707" pitchFamily="18" charset="2"/>
              <a:buAutoNum type="arabicParenBoth"/>
            </a:pPr>
            <a:r>
              <a:rPr lang="hr-HR" altLang="en-US" dirty="0"/>
              <a:t>(1)</a:t>
            </a:r>
            <a:r>
              <a:rPr lang="en-US" altLang="en-US" dirty="0" err="1"/>
              <a:t>Brak</a:t>
            </a:r>
            <a:r>
              <a:rPr lang="en-US" altLang="en-US" dirty="0"/>
              <a:t> se </a:t>
            </a:r>
            <a:r>
              <a:rPr lang="en-US" altLang="en-US" dirty="0" err="1"/>
              <a:t>sklapa</a:t>
            </a:r>
            <a:r>
              <a:rPr lang="en-US" altLang="en-US" dirty="0"/>
              <a:t> </a:t>
            </a:r>
            <a:r>
              <a:rPr lang="en-US" altLang="en-US" dirty="0" err="1"/>
              <a:t>suglasnom</a:t>
            </a:r>
            <a:r>
              <a:rPr lang="en-US" altLang="en-US" dirty="0"/>
              <a:t> </a:t>
            </a:r>
            <a:r>
              <a:rPr lang="en-US" altLang="en-US" dirty="0" err="1"/>
              <a:t>izjavom</a:t>
            </a:r>
            <a:r>
              <a:rPr lang="en-US" altLang="en-US" dirty="0"/>
              <a:t> </a:t>
            </a:r>
            <a:r>
              <a:rPr lang="en-US" altLang="en-US" dirty="0" err="1"/>
              <a:t>žene</a:t>
            </a:r>
            <a:r>
              <a:rPr lang="en-US" altLang="en-US" dirty="0"/>
              <a:t> </a:t>
            </a:r>
            <a:r>
              <a:rPr lang="en-US" altLang="en-US" dirty="0" err="1"/>
              <a:t>i</a:t>
            </a:r>
            <a:r>
              <a:rPr lang="en-US" altLang="en-US" dirty="0"/>
              <a:t> </a:t>
            </a:r>
            <a:r>
              <a:rPr lang="en-US" altLang="en-US" dirty="0" err="1"/>
              <a:t>muškarca</a:t>
            </a:r>
            <a:r>
              <a:rPr lang="en-US" altLang="en-US" dirty="0"/>
              <a:t> u </a:t>
            </a:r>
            <a:r>
              <a:rPr lang="en-US" altLang="en-US" dirty="0" err="1"/>
              <a:t>građanskom</a:t>
            </a:r>
            <a:r>
              <a:rPr lang="en-US" altLang="en-US" dirty="0"/>
              <a:t> </a:t>
            </a:r>
            <a:r>
              <a:rPr lang="en-US" altLang="en-US" dirty="0" err="1"/>
              <a:t>ili</a:t>
            </a:r>
            <a:r>
              <a:rPr lang="en-US" altLang="en-US" dirty="0"/>
              <a:t> </a:t>
            </a:r>
            <a:r>
              <a:rPr lang="en-US" altLang="en-US" dirty="0" err="1"/>
              <a:t>vjerskom</a:t>
            </a:r>
            <a:r>
              <a:rPr lang="en-US" altLang="en-US" dirty="0"/>
              <a:t> </a:t>
            </a:r>
            <a:r>
              <a:rPr lang="en-US" altLang="en-US" dirty="0" err="1"/>
              <a:t>obliku</a:t>
            </a:r>
            <a:r>
              <a:rPr lang="en-US" altLang="en-US" dirty="0"/>
              <a:t>. </a:t>
            </a:r>
          </a:p>
          <a:p>
            <a:pPr marL="549275" indent="-514350">
              <a:buFont typeface="Wingdings 2" panose="05020102010507070707" pitchFamily="18" charset="2"/>
              <a:buAutoNum type="arabicParenBoth"/>
            </a:pPr>
            <a:r>
              <a:rPr lang="en-US" altLang="en-US" dirty="0"/>
              <a:t>(2) </a:t>
            </a:r>
            <a:r>
              <a:rPr lang="en-US" altLang="en-US" dirty="0" err="1"/>
              <a:t>Brak</a:t>
            </a:r>
            <a:r>
              <a:rPr lang="en-US" altLang="en-US" dirty="0"/>
              <a:t> u </a:t>
            </a:r>
            <a:r>
              <a:rPr lang="en-US" altLang="en-US" dirty="0" err="1"/>
              <a:t>građanskom</a:t>
            </a:r>
            <a:r>
              <a:rPr lang="en-US" altLang="en-US" dirty="0"/>
              <a:t> </a:t>
            </a:r>
            <a:r>
              <a:rPr lang="en-US" altLang="en-US" dirty="0" err="1"/>
              <a:t>obliku</a:t>
            </a:r>
            <a:r>
              <a:rPr lang="en-US" altLang="en-US" dirty="0"/>
              <a:t> </a:t>
            </a:r>
            <a:r>
              <a:rPr lang="en-US" altLang="en-US" dirty="0" err="1"/>
              <a:t>sklapa</a:t>
            </a:r>
            <a:r>
              <a:rPr lang="en-US" altLang="en-US" dirty="0"/>
              <a:t> se </a:t>
            </a:r>
            <a:r>
              <a:rPr lang="en-US" altLang="en-US" dirty="0" err="1"/>
              <a:t>pred</a:t>
            </a:r>
            <a:r>
              <a:rPr lang="en-US" altLang="en-US" dirty="0"/>
              <a:t> </a:t>
            </a:r>
            <a:r>
              <a:rPr lang="en-US" altLang="en-US" dirty="0" err="1"/>
              <a:t>matičarom</a:t>
            </a:r>
            <a:r>
              <a:rPr lang="en-US" altLang="en-US" dirty="0"/>
              <a:t>. </a:t>
            </a:r>
          </a:p>
          <a:p>
            <a:pPr marL="549275" indent="-514350">
              <a:buFont typeface="Wingdings 2" panose="05020102010507070707" pitchFamily="18" charset="2"/>
              <a:buAutoNum type="arabicParenBoth"/>
            </a:pPr>
            <a:r>
              <a:rPr lang="en-US" altLang="en-US" dirty="0"/>
              <a:t>(3) </a:t>
            </a:r>
            <a:r>
              <a:rPr lang="en-US" altLang="en-US" dirty="0" err="1"/>
              <a:t>Brak</a:t>
            </a:r>
            <a:r>
              <a:rPr lang="en-US" altLang="en-US" dirty="0"/>
              <a:t> se u </a:t>
            </a:r>
            <a:r>
              <a:rPr lang="en-US" altLang="en-US" dirty="0" err="1"/>
              <a:t>vjerskom</a:t>
            </a:r>
            <a:r>
              <a:rPr lang="en-US" altLang="en-US" dirty="0"/>
              <a:t> </a:t>
            </a:r>
            <a:r>
              <a:rPr lang="en-US" altLang="en-US" dirty="0" err="1"/>
              <a:t>obliku</a:t>
            </a:r>
            <a:r>
              <a:rPr lang="en-US" altLang="en-US" dirty="0"/>
              <a:t> s </a:t>
            </a:r>
            <a:r>
              <a:rPr lang="en-US" altLang="en-US" dirty="0" err="1"/>
              <a:t>učincima</a:t>
            </a:r>
            <a:r>
              <a:rPr lang="en-US" altLang="en-US" dirty="0"/>
              <a:t> </a:t>
            </a:r>
            <a:r>
              <a:rPr lang="en-US" altLang="en-US" dirty="0" err="1"/>
              <a:t>građanskoga</a:t>
            </a:r>
            <a:r>
              <a:rPr lang="en-US" altLang="en-US" dirty="0"/>
              <a:t> </a:t>
            </a:r>
            <a:r>
              <a:rPr lang="en-US" altLang="en-US" dirty="0" err="1"/>
              <a:t>braka</a:t>
            </a:r>
            <a:r>
              <a:rPr lang="en-US" altLang="en-US" dirty="0"/>
              <a:t> </a:t>
            </a:r>
            <a:r>
              <a:rPr lang="en-US" altLang="en-US" dirty="0" err="1"/>
              <a:t>sklapa</a:t>
            </a:r>
            <a:r>
              <a:rPr lang="en-US" altLang="en-US" dirty="0"/>
              <a:t> </a:t>
            </a:r>
            <a:r>
              <a:rPr lang="en-US" altLang="en-US" dirty="0" err="1"/>
              <a:t>pred</a:t>
            </a:r>
            <a:r>
              <a:rPr lang="en-US" altLang="en-US" dirty="0"/>
              <a:t> </a:t>
            </a:r>
            <a:r>
              <a:rPr lang="en-US" altLang="en-US" dirty="0" err="1"/>
              <a:t>službenikom</a:t>
            </a:r>
            <a:r>
              <a:rPr lang="en-US" altLang="en-US" dirty="0"/>
              <a:t> </a:t>
            </a:r>
            <a:r>
              <a:rPr lang="en-US" altLang="en-US" dirty="0" err="1"/>
              <a:t>vjerske</a:t>
            </a:r>
            <a:r>
              <a:rPr lang="en-US" altLang="en-US" dirty="0"/>
              <a:t> </a:t>
            </a:r>
            <a:r>
              <a:rPr lang="en-US" altLang="en-US" dirty="0" err="1"/>
              <a:t>zajednice</a:t>
            </a:r>
            <a:r>
              <a:rPr lang="en-US" altLang="en-US" dirty="0"/>
              <a:t> </a:t>
            </a:r>
            <a:r>
              <a:rPr lang="en-US" altLang="en-US" dirty="0" err="1"/>
              <a:t>koja</a:t>
            </a:r>
            <a:r>
              <a:rPr lang="en-US" altLang="en-US" dirty="0"/>
              <a:t> s </a:t>
            </a:r>
            <a:r>
              <a:rPr lang="en-US" altLang="en-US" dirty="0" err="1"/>
              <a:t>Republikom</a:t>
            </a:r>
            <a:r>
              <a:rPr lang="en-US" altLang="en-US" dirty="0"/>
              <a:t> </a:t>
            </a:r>
            <a:r>
              <a:rPr lang="en-US" altLang="en-US" dirty="0" err="1"/>
              <a:t>Hrvatskom</a:t>
            </a:r>
            <a:r>
              <a:rPr lang="en-US" altLang="en-US" dirty="0"/>
              <a:t> o tome </a:t>
            </a:r>
            <a:r>
              <a:rPr lang="en-US" altLang="en-US" dirty="0" err="1"/>
              <a:t>ima</a:t>
            </a:r>
            <a:r>
              <a:rPr lang="en-US" altLang="en-US" dirty="0"/>
              <a:t> </a:t>
            </a:r>
            <a:r>
              <a:rPr lang="en-US" altLang="en-US" dirty="0" err="1"/>
              <a:t>uređene</a:t>
            </a:r>
            <a:r>
              <a:rPr lang="en-US" altLang="en-US" dirty="0"/>
              <a:t> </a:t>
            </a:r>
            <a:r>
              <a:rPr lang="en-US" altLang="en-US" dirty="0" err="1"/>
              <a:t>pravne</a:t>
            </a:r>
            <a:r>
              <a:rPr lang="en-US" altLang="en-US" dirty="0"/>
              <a:t> </a:t>
            </a:r>
            <a:r>
              <a:rPr lang="en-US" altLang="en-US" dirty="0" err="1"/>
              <a:t>odnose</a:t>
            </a:r>
            <a:r>
              <a:rPr lang="en-US" altLang="en-US" dirty="0"/>
              <a:t>. </a:t>
            </a:r>
          </a:p>
          <a:p>
            <a:pPr algn="ctr">
              <a:buNone/>
            </a:pPr>
            <a:endParaRPr lang="en-US" altLang="en-US" dirty="0"/>
          </a:p>
          <a:p>
            <a:pPr algn="ctr">
              <a:buNone/>
            </a:pPr>
            <a:endParaRPr lang="en-US" altLang="en-US" dirty="0"/>
          </a:p>
          <a:p>
            <a:pPr>
              <a:buNone/>
            </a:pPr>
            <a:endParaRPr lang="en-US" altLang="en-US" sz="1400" dirty="0"/>
          </a:p>
          <a:p>
            <a:pPr algn="ctr">
              <a:buNone/>
            </a:pPr>
            <a:endParaRPr lang="en-US" altLang="en-US" sz="1200" i="1" dirty="0"/>
          </a:p>
          <a:p>
            <a:endParaRPr lang="en-US" dirty="0"/>
          </a:p>
        </p:txBody>
      </p:sp>
    </p:spTree>
    <p:extLst>
      <p:ext uri="{BB962C8B-B14F-4D97-AF65-F5344CB8AC3E}">
        <p14:creationId xmlns:p14="http://schemas.microsoft.com/office/powerpoint/2010/main" val="1194812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162787" cy="1186301"/>
          </a:xfrm>
        </p:spPr>
        <p:txBody>
          <a:bodyPr/>
          <a:lstStyle/>
          <a:p>
            <a:r>
              <a:rPr lang="hr-HR" sz="3600" dirty="0" err="1" smtClean="0"/>
              <a:t>Types</a:t>
            </a:r>
            <a:r>
              <a:rPr lang="hr-HR" sz="3600" dirty="0" smtClean="0"/>
              <a:t> </a:t>
            </a:r>
            <a:r>
              <a:rPr lang="hr-HR" sz="3600" dirty="0" err="1" smtClean="0"/>
              <a:t>of</a:t>
            </a:r>
            <a:r>
              <a:rPr lang="hr-HR" sz="3600" dirty="0" smtClean="0"/>
              <a:t> </a:t>
            </a:r>
            <a:r>
              <a:rPr lang="hr-HR" sz="3600" dirty="0" err="1" smtClean="0"/>
              <a:t>relationships</a:t>
            </a:r>
            <a:r>
              <a:rPr lang="hr-HR" sz="3600" dirty="0" smtClean="0"/>
              <a:t> </a:t>
            </a:r>
            <a:r>
              <a:rPr lang="hr-HR" sz="3600" dirty="0" err="1" smtClean="0"/>
              <a:t>in</a:t>
            </a:r>
            <a:r>
              <a:rPr lang="hr-HR" sz="3600" dirty="0" smtClean="0"/>
              <a:t> </a:t>
            </a:r>
            <a:r>
              <a:rPr lang="hr-HR" sz="3600" dirty="0" err="1" smtClean="0"/>
              <a:t>England</a:t>
            </a:r>
            <a:r>
              <a:rPr lang="hr-HR" sz="3600" dirty="0" smtClean="0"/>
              <a:t> </a:t>
            </a:r>
            <a:r>
              <a:rPr lang="hr-HR" sz="3600" dirty="0" err="1" smtClean="0"/>
              <a:t>and</a:t>
            </a:r>
            <a:r>
              <a:rPr lang="hr-HR" sz="3600" dirty="0" smtClean="0"/>
              <a:t> Wales</a:t>
            </a:r>
            <a:endParaRPr lang="en-US" sz="3600" dirty="0"/>
          </a:p>
        </p:txBody>
      </p:sp>
      <p:sp>
        <p:nvSpPr>
          <p:cNvPr id="3" name="Content Placeholder 2"/>
          <p:cNvSpPr>
            <a:spLocks noGrp="1"/>
          </p:cNvSpPr>
          <p:nvPr>
            <p:ph idx="1"/>
          </p:nvPr>
        </p:nvSpPr>
        <p:spPr>
          <a:xfrm>
            <a:off x="1103312" y="2052918"/>
            <a:ext cx="9705586" cy="4572169"/>
          </a:xfrm>
        </p:spPr>
        <p:txBody>
          <a:bodyPr>
            <a:normAutofit lnSpcReduction="10000"/>
          </a:bodyPr>
          <a:lstStyle/>
          <a:p>
            <a:pPr>
              <a:buFont typeface="Wingdings 2" panose="05020102010507070707" pitchFamily="18" charset="2"/>
              <a:buNone/>
            </a:pPr>
            <a:r>
              <a:rPr lang="hr-HR" altLang="en-US" b="1" dirty="0">
                <a:solidFill>
                  <a:srgbClr val="FFC000"/>
                </a:solidFill>
              </a:rPr>
              <a:t>MARRIAGE</a:t>
            </a:r>
            <a:r>
              <a:rPr lang="hr-HR" altLang="en-US" dirty="0">
                <a:solidFill>
                  <a:srgbClr val="FFC000"/>
                </a:solidFill>
              </a:rPr>
              <a:t> (</a:t>
            </a:r>
            <a:r>
              <a:rPr lang="hr-HR" altLang="en-US" dirty="0" err="1">
                <a:solidFill>
                  <a:srgbClr val="FFC000"/>
                </a:solidFill>
              </a:rPr>
              <a:t>Marriage</a:t>
            </a:r>
            <a:r>
              <a:rPr lang="hr-HR" altLang="en-US" dirty="0">
                <a:solidFill>
                  <a:srgbClr val="FFC000"/>
                </a:solidFill>
              </a:rPr>
              <a:t> </a:t>
            </a:r>
            <a:r>
              <a:rPr lang="hr-HR" altLang="en-US" dirty="0" err="1">
                <a:solidFill>
                  <a:srgbClr val="FFC000"/>
                </a:solidFill>
              </a:rPr>
              <a:t>Act</a:t>
            </a:r>
            <a:r>
              <a:rPr lang="hr-HR" altLang="en-US" dirty="0">
                <a:solidFill>
                  <a:srgbClr val="FFC000"/>
                </a:solidFill>
              </a:rPr>
              <a:t> 2013 – “</a:t>
            </a:r>
            <a:r>
              <a:rPr lang="hr-HR" altLang="en-US" dirty="0" err="1">
                <a:solidFill>
                  <a:srgbClr val="FFC000"/>
                </a:solidFill>
              </a:rPr>
              <a:t>Marriage</a:t>
            </a:r>
            <a:r>
              <a:rPr lang="hr-HR" altLang="en-US" dirty="0">
                <a:solidFill>
                  <a:srgbClr val="FFC000"/>
                </a:solidFill>
              </a:rPr>
              <a:t> </a:t>
            </a:r>
            <a:r>
              <a:rPr lang="hr-HR" altLang="en-US" dirty="0" err="1">
                <a:solidFill>
                  <a:srgbClr val="FFC000"/>
                </a:solidFill>
              </a:rPr>
              <a:t>of</a:t>
            </a:r>
            <a:r>
              <a:rPr lang="hr-HR" altLang="en-US" dirty="0">
                <a:solidFill>
                  <a:srgbClr val="FFC000"/>
                </a:solidFill>
              </a:rPr>
              <a:t> same-sex </a:t>
            </a:r>
            <a:r>
              <a:rPr lang="hr-HR" altLang="en-US" dirty="0" err="1">
                <a:solidFill>
                  <a:srgbClr val="FFC000"/>
                </a:solidFill>
              </a:rPr>
              <a:t>couples</a:t>
            </a:r>
            <a:r>
              <a:rPr lang="hr-HR" altLang="en-US" dirty="0">
                <a:solidFill>
                  <a:srgbClr val="FFC000"/>
                </a:solidFill>
              </a:rPr>
              <a:t> </a:t>
            </a:r>
            <a:r>
              <a:rPr lang="hr-HR" altLang="en-US" dirty="0" err="1">
                <a:solidFill>
                  <a:srgbClr val="FFC000"/>
                </a:solidFill>
              </a:rPr>
              <a:t>is</a:t>
            </a:r>
            <a:r>
              <a:rPr lang="hr-HR" altLang="en-US" dirty="0">
                <a:solidFill>
                  <a:srgbClr val="FFC000"/>
                </a:solidFill>
              </a:rPr>
              <a:t> </a:t>
            </a:r>
            <a:r>
              <a:rPr lang="hr-HR" altLang="en-US" dirty="0" err="1">
                <a:solidFill>
                  <a:srgbClr val="FFC000"/>
                </a:solidFill>
              </a:rPr>
              <a:t>lawful</a:t>
            </a:r>
            <a:r>
              <a:rPr lang="hr-HR" altLang="en-US" dirty="0">
                <a:solidFill>
                  <a:srgbClr val="FFC000"/>
                </a:solidFill>
              </a:rPr>
              <a:t>”)</a:t>
            </a:r>
          </a:p>
          <a:p>
            <a:pPr>
              <a:buFont typeface="Wingdings 2" panose="05020102010507070707" pitchFamily="18" charset="2"/>
              <a:buNone/>
            </a:pPr>
            <a:endParaRPr lang="hr-HR" altLang="en-US" dirty="0">
              <a:solidFill>
                <a:srgbClr val="FFC000"/>
              </a:solidFill>
            </a:endParaRPr>
          </a:p>
          <a:p>
            <a:pPr>
              <a:buFont typeface="Wingdings 2" panose="05020102010507070707" pitchFamily="18" charset="2"/>
              <a:buNone/>
            </a:pPr>
            <a:r>
              <a:rPr lang="hr-HR" altLang="en-US" b="1" dirty="0">
                <a:solidFill>
                  <a:srgbClr val="FFC000"/>
                </a:solidFill>
              </a:rPr>
              <a:t>CIVIL PARTNERSHIP </a:t>
            </a:r>
            <a:r>
              <a:rPr lang="hr-HR" altLang="en-US" dirty="0">
                <a:solidFill>
                  <a:srgbClr val="FFC000"/>
                </a:solidFill>
              </a:rPr>
              <a:t>(Civil </a:t>
            </a:r>
            <a:r>
              <a:rPr lang="hr-HR" altLang="en-US" dirty="0" err="1">
                <a:solidFill>
                  <a:srgbClr val="FFC000"/>
                </a:solidFill>
              </a:rPr>
              <a:t>Partnership</a:t>
            </a:r>
            <a:r>
              <a:rPr lang="hr-HR" altLang="en-US" dirty="0">
                <a:solidFill>
                  <a:srgbClr val="FFC000"/>
                </a:solidFill>
              </a:rPr>
              <a:t> </a:t>
            </a:r>
            <a:r>
              <a:rPr lang="hr-HR" altLang="en-US" dirty="0" err="1">
                <a:solidFill>
                  <a:srgbClr val="FFC000"/>
                </a:solidFill>
              </a:rPr>
              <a:t>Act</a:t>
            </a:r>
            <a:r>
              <a:rPr lang="hr-HR" altLang="en-US" dirty="0">
                <a:solidFill>
                  <a:srgbClr val="FFC000"/>
                </a:solidFill>
              </a:rPr>
              <a:t> 2004)</a:t>
            </a:r>
          </a:p>
          <a:p>
            <a:pPr>
              <a:buFont typeface="Wingdings 2" panose="05020102010507070707" pitchFamily="18" charset="2"/>
              <a:buNone/>
            </a:pPr>
            <a:endParaRPr lang="hr-HR" altLang="en-US" dirty="0">
              <a:solidFill>
                <a:srgbClr val="FFC000"/>
              </a:solidFill>
            </a:endParaRPr>
          </a:p>
          <a:p>
            <a:pPr>
              <a:buFont typeface="Wingdings 2" panose="05020102010507070707" pitchFamily="18" charset="2"/>
              <a:buNone/>
            </a:pPr>
            <a:r>
              <a:rPr lang="hr-HR" altLang="en-US" b="1" dirty="0">
                <a:solidFill>
                  <a:srgbClr val="FFC000"/>
                </a:solidFill>
              </a:rPr>
              <a:t>LIVING TOGETHER (COHABITATION</a:t>
            </a:r>
            <a:r>
              <a:rPr lang="hr-HR" altLang="en-US" b="1" dirty="0" smtClean="0">
                <a:solidFill>
                  <a:srgbClr val="FFC000"/>
                </a:solidFill>
              </a:rPr>
              <a:t>)</a:t>
            </a:r>
          </a:p>
          <a:p>
            <a:pPr>
              <a:buFont typeface="Wingdings 2" panose="05020102010507070707" pitchFamily="18" charset="2"/>
              <a:buNone/>
            </a:pPr>
            <a:r>
              <a:rPr lang="hr-HR" altLang="en-US" b="1" dirty="0" smtClean="0">
                <a:solidFill>
                  <a:srgbClr val="FFC000"/>
                </a:solidFill>
              </a:rPr>
              <a:t>…………………………………………………………………………………………………</a:t>
            </a:r>
          </a:p>
          <a:p>
            <a:pPr>
              <a:buFont typeface="Wingdings 2" panose="05020102010507070707" pitchFamily="18" charset="2"/>
              <a:buNone/>
            </a:pPr>
            <a:endParaRPr lang="hr-HR" altLang="en-US" b="1" dirty="0">
              <a:solidFill>
                <a:srgbClr val="FFC000"/>
              </a:solidFill>
            </a:endParaRPr>
          </a:p>
          <a:p>
            <a:pPr marL="0" indent="0">
              <a:buNone/>
              <a:defRPr/>
            </a:pPr>
            <a:r>
              <a:rPr lang="hr-HR" b="1" dirty="0">
                <a:solidFill>
                  <a:schemeClr val="tx2"/>
                </a:solidFill>
              </a:rPr>
              <a:t>SCOTLAND </a:t>
            </a:r>
            <a:r>
              <a:rPr lang="hr-HR" dirty="0">
                <a:solidFill>
                  <a:schemeClr val="tx2"/>
                </a:solidFill>
              </a:rPr>
              <a:t>– </a:t>
            </a:r>
            <a:r>
              <a:rPr lang="hr-HR" dirty="0" err="1">
                <a:solidFill>
                  <a:schemeClr val="tx2"/>
                </a:solidFill>
              </a:rPr>
              <a:t>Marriage</a:t>
            </a:r>
            <a:r>
              <a:rPr lang="hr-HR" dirty="0">
                <a:solidFill>
                  <a:schemeClr val="tx2"/>
                </a:solidFill>
              </a:rPr>
              <a:t> </a:t>
            </a:r>
            <a:r>
              <a:rPr lang="hr-HR" dirty="0" err="1">
                <a:solidFill>
                  <a:schemeClr val="tx2"/>
                </a:solidFill>
              </a:rPr>
              <a:t>and</a:t>
            </a:r>
            <a:r>
              <a:rPr lang="hr-HR" dirty="0">
                <a:solidFill>
                  <a:schemeClr val="tx2"/>
                </a:solidFill>
              </a:rPr>
              <a:t> Civil </a:t>
            </a:r>
            <a:r>
              <a:rPr lang="hr-HR" dirty="0" err="1">
                <a:solidFill>
                  <a:schemeClr val="tx2"/>
                </a:solidFill>
              </a:rPr>
              <a:t>Partnership</a:t>
            </a:r>
            <a:r>
              <a:rPr lang="hr-HR" dirty="0">
                <a:solidFill>
                  <a:schemeClr val="tx2"/>
                </a:solidFill>
              </a:rPr>
              <a:t> </a:t>
            </a:r>
            <a:r>
              <a:rPr lang="hr-HR" dirty="0" err="1">
                <a:solidFill>
                  <a:schemeClr val="tx2"/>
                </a:solidFill>
              </a:rPr>
              <a:t>Act</a:t>
            </a:r>
            <a:r>
              <a:rPr lang="hr-HR" dirty="0">
                <a:solidFill>
                  <a:schemeClr val="tx2"/>
                </a:solidFill>
              </a:rPr>
              <a:t> 2014 – </a:t>
            </a:r>
            <a:r>
              <a:rPr lang="hr-HR" dirty="0" err="1">
                <a:solidFill>
                  <a:schemeClr val="tx2"/>
                </a:solidFill>
              </a:rPr>
              <a:t>Marriage</a:t>
            </a:r>
            <a:r>
              <a:rPr lang="hr-HR" dirty="0">
                <a:solidFill>
                  <a:schemeClr val="tx2"/>
                </a:solidFill>
              </a:rPr>
              <a:t> </a:t>
            </a:r>
            <a:r>
              <a:rPr lang="hr-HR" dirty="0" err="1">
                <a:solidFill>
                  <a:schemeClr val="tx2"/>
                </a:solidFill>
              </a:rPr>
              <a:t>of</a:t>
            </a:r>
            <a:r>
              <a:rPr lang="hr-HR" dirty="0">
                <a:solidFill>
                  <a:schemeClr val="tx2"/>
                </a:solidFill>
              </a:rPr>
              <a:t>  </a:t>
            </a:r>
          </a:p>
          <a:p>
            <a:pPr marL="0" indent="0">
              <a:buNone/>
              <a:defRPr/>
            </a:pPr>
            <a:r>
              <a:rPr lang="hr-HR" dirty="0">
                <a:solidFill>
                  <a:schemeClr val="tx2"/>
                </a:solidFill>
              </a:rPr>
              <a:t>                      </a:t>
            </a:r>
            <a:r>
              <a:rPr lang="hr-HR" dirty="0" smtClean="0">
                <a:solidFill>
                  <a:schemeClr val="tx2"/>
                </a:solidFill>
              </a:rPr>
              <a:t>same-sex </a:t>
            </a:r>
            <a:r>
              <a:rPr lang="hr-HR" dirty="0" err="1">
                <a:solidFill>
                  <a:schemeClr val="tx2"/>
                </a:solidFill>
              </a:rPr>
              <a:t>partners</a:t>
            </a:r>
            <a:r>
              <a:rPr lang="hr-HR" dirty="0">
                <a:solidFill>
                  <a:schemeClr val="tx2"/>
                </a:solidFill>
              </a:rPr>
              <a:t> </a:t>
            </a:r>
            <a:r>
              <a:rPr lang="hr-HR" dirty="0" err="1" smtClean="0">
                <a:solidFill>
                  <a:schemeClr val="tx2"/>
                </a:solidFill>
              </a:rPr>
              <a:t>is</a:t>
            </a:r>
            <a:r>
              <a:rPr lang="hr-HR" dirty="0" smtClean="0">
                <a:solidFill>
                  <a:schemeClr val="tx2"/>
                </a:solidFill>
              </a:rPr>
              <a:t> </a:t>
            </a:r>
            <a:r>
              <a:rPr lang="hr-HR" dirty="0" err="1">
                <a:solidFill>
                  <a:schemeClr val="tx2"/>
                </a:solidFill>
              </a:rPr>
              <a:t>lawful</a:t>
            </a:r>
            <a:endParaRPr lang="hr-HR" dirty="0">
              <a:solidFill>
                <a:schemeClr val="tx2"/>
              </a:solidFill>
            </a:endParaRPr>
          </a:p>
          <a:p>
            <a:pPr marL="0" indent="0">
              <a:buNone/>
              <a:defRPr/>
            </a:pPr>
            <a:r>
              <a:rPr lang="hr-HR" b="1" dirty="0">
                <a:solidFill>
                  <a:schemeClr val="tx2"/>
                </a:solidFill>
              </a:rPr>
              <a:t>NORTHERN IRELAND </a:t>
            </a:r>
            <a:r>
              <a:rPr lang="hr-HR" dirty="0">
                <a:solidFill>
                  <a:schemeClr val="tx2"/>
                </a:solidFill>
              </a:rPr>
              <a:t>– </a:t>
            </a:r>
            <a:r>
              <a:rPr lang="hr-HR" dirty="0" err="1">
                <a:solidFill>
                  <a:schemeClr val="tx2"/>
                </a:solidFill>
              </a:rPr>
              <a:t>marriage</a:t>
            </a:r>
            <a:r>
              <a:rPr lang="hr-HR" dirty="0">
                <a:solidFill>
                  <a:schemeClr val="tx2"/>
                </a:solidFill>
              </a:rPr>
              <a:t> </a:t>
            </a:r>
            <a:r>
              <a:rPr lang="hr-HR" dirty="0" err="1">
                <a:solidFill>
                  <a:schemeClr val="tx2"/>
                </a:solidFill>
              </a:rPr>
              <a:t>of</a:t>
            </a:r>
            <a:r>
              <a:rPr lang="hr-HR" dirty="0">
                <a:solidFill>
                  <a:schemeClr val="tx2"/>
                </a:solidFill>
              </a:rPr>
              <a:t> same-sex </a:t>
            </a:r>
            <a:r>
              <a:rPr lang="hr-HR" dirty="0" err="1">
                <a:solidFill>
                  <a:schemeClr val="tx2"/>
                </a:solidFill>
              </a:rPr>
              <a:t>couples</a:t>
            </a:r>
            <a:r>
              <a:rPr lang="hr-HR" dirty="0">
                <a:solidFill>
                  <a:schemeClr val="tx2"/>
                </a:solidFill>
              </a:rPr>
              <a:t> </a:t>
            </a:r>
            <a:r>
              <a:rPr lang="hr-HR" dirty="0" err="1">
                <a:solidFill>
                  <a:schemeClr val="tx2"/>
                </a:solidFill>
              </a:rPr>
              <a:t>is</a:t>
            </a:r>
            <a:r>
              <a:rPr lang="hr-HR" dirty="0">
                <a:solidFill>
                  <a:schemeClr val="tx2"/>
                </a:solidFill>
              </a:rPr>
              <a:t> </a:t>
            </a:r>
            <a:r>
              <a:rPr lang="hr-HR" dirty="0" err="1">
                <a:solidFill>
                  <a:schemeClr val="tx2"/>
                </a:solidFill>
              </a:rPr>
              <a:t>recognised</a:t>
            </a:r>
            <a:r>
              <a:rPr lang="hr-HR" dirty="0">
                <a:solidFill>
                  <a:schemeClr val="tx2"/>
                </a:solidFill>
              </a:rPr>
              <a:t> as </a:t>
            </a:r>
          </a:p>
          <a:p>
            <a:pPr marL="0" indent="0">
              <a:buNone/>
              <a:defRPr/>
            </a:pPr>
            <a:r>
              <a:rPr lang="hr-HR" dirty="0" smtClean="0">
                <a:solidFill>
                  <a:schemeClr val="tx2"/>
                </a:solidFill>
              </a:rPr>
              <a:t>                                      a </a:t>
            </a:r>
            <a:r>
              <a:rPr lang="hr-HR" dirty="0">
                <a:solidFill>
                  <a:schemeClr val="tx2"/>
                </a:solidFill>
              </a:rPr>
              <a:t>civil </a:t>
            </a:r>
            <a:r>
              <a:rPr lang="hr-HR" dirty="0" err="1">
                <a:solidFill>
                  <a:schemeClr val="tx2"/>
                </a:solidFill>
              </a:rPr>
              <a:t>partnership</a:t>
            </a:r>
            <a:r>
              <a:rPr lang="hr-HR" dirty="0">
                <a:solidFill>
                  <a:schemeClr val="tx2"/>
                </a:solidFill>
              </a:rPr>
              <a:t> </a:t>
            </a:r>
          </a:p>
          <a:p>
            <a:endParaRPr lang="en-US" dirty="0"/>
          </a:p>
        </p:txBody>
      </p:sp>
    </p:spTree>
    <p:extLst>
      <p:ext uri="{BB962C8B-B14F-4D97-AF65-F5344CB8AC3E}">
        <p14:creationId xmlns:p14="http://schemas.microsoft.com/office/powerpoint/2010/main" val="52423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MARRIAGE </a:t>
            </a:r>
            <a:r>
              <a:rPr lang="hr-HR" dirty="0" err="1" smtClean="0"/>
              <a:t>and</a:t>
            </a:r>
            <a:r>
              <a:rPr lang="hr-HR" dirty="0"/>
              <a:t> </a:t>
            </a:r>
            <a:r>
              <a:rPr lang="hr-HR" dirty="0" smtClean="0"/>
              <a:t>CIVIL PARTNERSHIP</a:t>
            </a:r>
            <a:endParaRPr lang="en-US" dirty="0"/>
          </a:p>
        </p:txBody>
      </p:sp>
      <p:sp>
        <p:nvSpPr>
          <p:cNvPr id="3" name="Content Placeholder 2"/>
          <p:cNvSpPr>
            <a:spLocks noGrp="1"/>
          </p:cNvSpPr>
          <p:nvPr>
            <p:ph idx="1"/>
          </p:nvPr>
        </p:nvSpPr>
        <p:spPr/>
        <p:txBody>
          <a:bodyPr/>
          <a:lstStyle/>
          <a:p>
            <a:pPr marL="0" indent="0">
              <a:buNone/>
            </a:pPr>
            <a:r>
              <a:rPr lang="hr-HR" b="1" dirty="0" smtClean="0"/>
              <a:t>I </a:t>
            </a:r>
            <a:r>
              <a:rPr lang="hr-HR" b="1" dirty="0" err="1" smtClean="0"/>
              <a:t>Discuss</a:t>
            </a:r>
            <a:r>
              <a:rPr lang="hr-HR" b="1" dirty="0" smtClean="0"/>
              <a:t> the </a:t>
            </a:r>
            <a:r>
              <a:rPr lang="hr-HR" b="1" dirty="0" err="1" smtClean="0"/>
              <a:t>following</a:t>
            </a:r>
            <a:r>
              <a:rPr lang="hr-HR" b="1" dirty="0" smtClean="0"/>
              <a:t> </a:t>
            </a:r>
            <a:r>
              <a:rPr lang="hr-HR" b="1" dirty="0" err="1" smtClean="0"/>
              <a:t>questions</a:t>
            </a:r>
            <a:r>
              <a:rPr lang="hr-HR" b="1" dirty="0"/>
              <a:t> </a:t>
            </a:r>
            <a:r>
              <a:rPr lang="hr-HR" b="1" dirty="0" err="1" smtClean="0"/>
              <a:t>with</a:t>
            </a:r>
            <a:r>
              <a:rPr lang="hr-HR" b="1" dirty="0" smtClean="0"/>
              <a:t> </a:t>
            </a:r>
            <a:r>
              <a:rPr lang="hr-HR" b="1" dirty="0" err="1" smtClean="0"/>
              <a:t>your</a:t>
            </a:r>
            <a:r>
              <a:rPr lang="hr-HR" b="1" dirty="0" smtClean="0"/>
              <a:t> partner.</a:t>
            </a:r>
          </a:p>
          <a:p>
            <a:r>
              <a:rPr lang="hr-HR" dirty="0" smtClean="0"/>
              <a:t>How </a:t>
            </a:r>
            <a:r>
              <a:rPr lang="hr-HR" dirty="0" err="1" smtClean="0"/>
              <a:t>would</a:t>
            </a:r>
            <a:r>
              <a:rPr lang="hr-HR" dirty="0" smtClean="0"/>
              <a:t> </a:t>
            </a:r>
            <a:r>
              <a:rPr lang="hr-HR" dirty="0" err="1" smtClean="0"/>
              <a:t>you</a:t>
            </a:r>
            <a:r>
              <a:rPr lang="hr-HR" dirty="0" smtClean="0"/>
              <a:t> </a:t>
            </a:r>
            <a:r>
              <a:rPr lang="hr-HR" dirty="0" err="1" smtClean="0"/>
              <a:t>define</a:t>
            </a:r>
            <a:r>
              <a:rPr lang="hr-HR" dirty="0" smtClean="0"/>
              <a:t> MARRIAGE </a:t>
            </a:r>
            <a:r>
              <a:rPr lang="hr-HR" dirty="0" err="1" smtClean="0"/>
              <a:t>and</a:t>
            </a:r>
            <a:r>
              <a:rPr lang="hr-HR" dirty="0" smtClean="0"/>
              <a:t> how CIVIL PARTNERSHIP?</a:t>
            </a:r>
          </a:p>
          <a:p>
            <a:r>
              <a:rPr lang="hr-HR" dirty="0" smtClean="0"/>
              <a:t>Who </a:t>
            </a:r>
            <a:r>
              <a:rPr lang="hr-HR" dirty="0" err="1" smtClean="0"/>
              <a:t>can</a:t>
            </a:r>
            <a:r>
              <a:rPr lang="hr-HR" dirty="0" smtClean="0"/>
              <a:t> </a:t>
            </a:r>
            <a:r>
              <a:rPr lang="hr-HR" dirty="0" err="1" smtClean="0"/>
              <a:t>marry</a:t>
            </a:r>
            <a:r>
              <a:rPr lang="hr-HR" dirty="0" smtClean="0"/>
              <a:t> </a:t>
            </a:r>
            <a:r>
              <a:rPr lang="hr-HR" dirty="0" err="1" smtClean="0"/>
              <a:t>and</a:t>
            </a:r>
            <a:r>
              <a:rPr lang="hr-HR" dirty="0" smtClean="0"/>
              <a:t> </a:t>
            </a:r>
            <a:r>
              <a:rPr lang="hr-HR" dirty="0" err="1" smtClean="0"/>
              <a:t>who</a:t>
            </a:r>
            <a:r>
              <a:rPr lang="hr-HR" dirty="0" smtClean="0"/>
              <a:t> </a:t>
            </a:r>
            <a:r>
              <a:rPr lang="hr-HR" dirty="0" err="1" smtClean="0"/>
              <a:t>can</a:t>
            </a:r>
            <a:r>
              <a:rPr lang="hr-HR" dirty="0" smtClean="0"/>
              <a:t> </a:t>
            </a:r>
            <a:r>
              <a:rPr lang="hr-HR" dirty="0" err="1" smtClean="0"/>
              <a:t>be</a:t>
            </a:r>
            <a:r>
              <a:rPr lang="hr-HR" dirty="0" smtClean="0"/>
              <a:t> civil </a:t>
            </a:r>
            <a:r>
              <a:rPr lang="hr-HR" dirty="0" err="1" smtClean="0"/>
              <a:t>partnered</a:t>
            </a:r>
            <a:r>
              <a:rPr lang="hr-HR" dirty="0" smtClean="0"/>
              <a:t>? Are </a:t>
            </a:r>
            <a:r>
              <a:rPr lang="hr-HR" dirty="0" err="1" smtClean="0"/>
              <a:t>there</a:t>
            </a:r>
            <a:r>
              <a:rPr lang="hr-HR" dirty="0" smtClean="0"/>
              <a:t> </a:t>
            </a:r>
            <a:r>
              <a:rPr lang="hr-HR" dirty="0" err="1" smtClean="0"/>
              <a:t>any</a:t>
            </a:r>
            <a:r>
              <a:rPr lang="hr-HR" dirty="0" smtClean="0"/>
              <a:t> </a:t>
            </a:r>
            <a:r>
              <a:rPr lang="hr-HR" dirty="0" err="1" smtClean="0"/>
              <a:t>preconditions</a:t>
            </a:r>
            <a:r>
              <a:rPr lang="hr-HR" dirty="0" smtClean="0"/>
              <a:t> for </a:t>
            </a:r>
            <a:r>
              <a:rPr lang="hr-HR" dirty="0" err="1" smtClean="0"/>
              <a:t>entering</a:t>
            </a:r>
            <a:r>
              <a:rPr lang="hr-HR" dirty="0" smtClean="0"/>
              <a:t> </a:t>
            </a:r>
            <a:r>
              <a:rPr lang="hr-HR" dirty="0" err="1" smtClean="0"/>
              <a:t>these</a:t>
            </a:r>
            <a:r>
              <a:rPr lang="hr-HR" dirty="0" smtClean="0"/>
              <a:t> </a:t>
            </a:r>
            <a:r>
              <a:rPr lang="hr-HR" dirty="0" err="1" smtClean="0"/>
              <a:t>unions</a:t>
            </a:r>
            <a:r>
              <a:rPr lang="hr-HR" dirty="0" smtClean="0"/>
              <a:t>?</a:t>
            </a:r>
          </a:p>
          <a:p>
            <a:r>
              <a:rPr lang="hr-HR" dirty="0" smtClean="0"/>
              <a:t>How </a:t>
            </a:r>
            <a:r>
              <a:rPr lang="hr-HR" dirty="0" err="1" smtClean="0"/>
              <a:t>can</a:t>
            </a:r>
            <a:r>
              <a:rPr lang="hr-HR" dirty="0" smtClean="0"/>
              <a:t> a MARRIAGE </a:t>
            </a:r>
            <a:r>
              <a:rPr lang="hr-HR" dirty="0" err="1" smtClean="0"/>
              <a:t>or</a:t>
            </a:r>
            <a:r>
              <a:rPr lang="hr-HR" dirty="0" smtClean="0"/>
              <a:t> a CIVIL PARTNERSHIP </a:t>
            </a:r>
            <a:r>
              <a:rPr lang="hr-HR" dirty="0" err="1" smtClean="0"/>
              <a:t>end</a:t>
            </a:r>
            <a:r>
              <a:rPr lang="hr-HR" dirty="0" smtClean="0"/>
              <a:t>?</a:t>
            </a:r>
          </a:p>
          <a:p>
            <a:endParaRPr lang="hr-HR" dirty="0" smtClean="0"/>
          </a:p>
          <a:p>
            <a:pPr marL="0" indent="0">
              <a:buNone/>
            </a:pPr>
            <a:r>
              <a:rPr lang="hr-HR" b="1" dirty="0" smtClean="0"/>
              <a:t>II </a:t>
            </a:r>
            <a:r>
              <a:rPr lang="hr-HR" b="1" dirty="0" err="1" smtClean="0"/>
              <a:t>Read</a:t>
            </a:r>
            <a:r>
              <a:rPr lang="hr-HR" b="1" dirty="0" smtClean="0"/>
              <a:t> the </a:t>
            </a:r>
            <a:r>
              <a:rPr lang="hr-HR" b="1" dirty="0" err="1" smtClean="0"/>
              <a:t>part</a:t>
            </a:r>
            <a:r>
              <a:rPr lang="hr-HR" b="1" dirty="0" smtClean="0"/>
              <a:t> </a:t>
            </a:r>
            <a:r>
              <a:rPr lang="hr-HR" b="1" dirty="0" err="1" smtClean="0"/>
              <a:t>of</a:t>
            </a:r>
            <a:r>
              <a:rPr lang="hr-HR" b="1" dirty="0" smtClean="0"/>
              <a:t> the </a:t>
            </a:r>
            <a:r>
              <a:rPr lang="hr-HR" b="1" dirty="0" err="1" smtClean="0"/>
              <a:t>text</a:t>
            </a:r>
            <a:r>
              <a:rPr lang="hr-HR" b="1" dirty="0"/>
              <a:t> </a:t>
            </a:r>
            <a:r>
              <a:rPr lang="hr-HR" b="1" dirty="0" err="1" smtClean="0"/>
              <a:t>about</a:t>
            </a:r>
            <a:r>
              <a:rPr lang="hr-HR" b="1" dirty="0" smtClean="0"/>
              <a:t> </a:t>
            </a:r>
            <a:r>
              <a:rPr lang="hr-HR" b="1" i="1" dirty="0" err="1" smtClean="0"/>
              <a:t>Marriage</a:t>
            </a:r>
            <a:r>
              <a:rPr lang="hr-HR" b="1" dirty="0" smtClean="0"/>
              <a:t> and </a:t>
            </a:r>
            <a:r>
              <a:rPr lang="hr-HR" b="1" i="1" dirty="0" smtClean="0"/>
              <a:t>Civil </a:t>
            </a:r>
            <a:r>
              <a:rPr lang="hr-HR" b="1" i="1" dirty="0" err="1" smtClean="0"/>
              <a:t>partnership</a:t>
            </a:r>
            <a:r>
              <a:rPr lang="hr-HR" b="1" i="1" dirty="0" smtClean="0"/>
              <a:t> </a:t>
            </a:r>
            <a:r>
              <a:rPr lang="hr-HR" b="1" dirty="0" smtClean="0"/>
              <a:t>and </a:t>
            </a:r>
            <a:r>
              <a:rPr lang="hr-HR" b="1" dirty="0" err="1" smtClean="0"/>
              <a:t>check</a:t>
            </a:r>
            <a:r>
              <a:rPr lang="hr-HR" b="1" dirty="0" smtClean="0"/>
              <a:t> </a:t>
            </a:r>
            <a:r>
              <a:rPr lang="hr-HR" b="1" dirty="0" err="1" smtClean="0"/>
              <a:t>your</a:t>
            </a:r>
            <a:r>
              <a:rPr lang="hr-HR" b="1" dirty="0" smtClean="0"/>
              <a:t> </a:t>
            </a:r>
            <a:r>
              <a:rPr lang="hr-HR" b="1" dirty="0" err="1" smtClean="0"/>
              <a:t>answers</a:t>
            </a:r>
            <a:r>
              <a:rPr lang="hr-HR" b="1" dirty="0" smtClean="0"/>
              <a:t>.</a:t>
            </a:r>
            <a:endParaRPr lang="en-US" b="1" dirty="0"/>
          </a:p>
        </p:txBody>
      </p:sp>
    </p:spTree>
    <p:extLst>
      <p:ext uri="{BB962C8B-B14F-4D97-AF65-F5344CB8AC3E}">
        <p14:creationId xmlns:p14="http://schemas.microsoft.com/office/powerpoint/2010/main" val="244657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366" y="246490"/>
            <a:ext cx="10420709" cy="1232453"/>
          </a:xfrm>
        </p:spPr>
        <p:txBody>
          <a:bodyPr/>
          <a:lstStyle/>
          <a:p>
            <a:r>
              <a:rPr lang="hr-HR" sz="3200" dirty="0" err="1" smtClean="0"/>
              <a:t>Definition</a:t>
            </a:r>
            <a:r>
              <a:rPr lang="hr-HR" sz="3200" dirty="0" smtClean="0"/>
              <a:t> </a:t>
            </a:r>
            <a:r>
              <a:rPr lang="hr-HR" sz="3200" dirty="0" err="1" smtClean="0"/>
              <a:t>and</a:t>
            </a:r>
            <a:r>
              <a:rPr lang="hr-HR" sz="3200" dirty="0" smtClean="0"/>
              <a:t> </a:t>
            </a:r>
            <a:r>
              <a:rPr lang="hr-HR" sz="3200" dirty="0" err="1" smtClean="0"/>
              <a:t>ending</a:t>
            </a:r>
            <a:r>
              <a:rPr lang="hr-HR" sz="3200" dirty="0" smtClean="0"/>
              <a:t> </a:t>
            </a:r>
            <a:r>
              <a:rPr lang="hr-HR" sz="3200" dirty="0" err="1" smtClean="0"/>
              <a:t>of</a:t>
            </a:r>
            <a:r>
              <a:rPr lang="hr-HR" sz="3200" dirty="0" smtClean="0"/>
              <a:t> a </a:t>
            </a:r>
            <a:r>
              <a:rPr lang="hr-HR" sz="3200" dirty="0" err="1" smtClean="0"/>
              <a:t>Marriage</a:t>
            </a:r>
            <a:r>
              <a:rPr lang="hr-HR" sz="3200" dirty="0" smtClean="0"/>
              <a:t> </a:t>
            </a:r>
            <a:r>
              <a:rPr lang="hr-HR" sz="3200" dirty="0" err="1" smtClean="0"/>
              <a:t>or</a:t>
            </a:r>
            <a:r>
              <a:rPr lang="hr-HR" sz="3200" dirty="0" smtClean="0"/>
              <a:t> Civil </a:t>
            </a:r>
            <a:r>
              <a:rPr lang="hr-HR" sz="3200" dirty="0" err="1" smtClean="0"/>
              <a:t>Partnership</a:t>
            </a:r>
            <a:r>
              <a:rPr lang="hr-HR" dirty="0" smtClean="0"/>
              <a:t/>
            </a:r>
            <a:br>
              <a:rPr lang="hr-HR" dirty="0" smtClean="0"/>
            </a:br>
            <a:r>
              <a:rPr lang="hr-HR" dirty="0" smtClean="0"/>
              <a:t/>
            </a:r>
            <a:br>
              <a:rPr lang="hr-HR" dirty="0" smtClean="0"/>
            </a:br>
            <a:r>
              <a:rPr lang="hr-HR" sz="2000" dirty="0" smtClean="0"/>
              <a:t>I </a:t>
            </a:r>
            <a:r>
              <a:rPr lang="hr-HR" sz="2000" b="1" i="1" dirty="0" err="1" smtClean="0"/>
              <a:t>Find</a:t>
            </a:r>
            <a:r>
              <a:rPr lang="hr-HR" sz="2000" b="1" i="1" dirty="0" smtClean="0"/>
              <a:t> </a:t>
            </a:r>
            <a:r>
              <a:rPr lang="hr-HR" sz="2000" b="1" i="1" dirty="0" err="1" smtClean="0"/>
              <a:t>in</a:t>
            </a:r>
            <a:r>
              <a:rPr lang="hr-HR" sz="2000" b="1" i="1" dirty="0" smtClean="0"/>
              <a:t> </a:t>
            </a:r>
            <a:r>
              <a:rPr lang="hr-HR" sz="2000" b="1" i="1" dirty="0" err="1" smtClean="0"/>
              <a:t>the</a:t>
            </a:r>
            <a:r>
              <a:rPr lang="hr-HR" sz="2000" b="1" i="1" dirty="0" smtClean="0"/>
              <a:t> </a:t>
            </a:r>
            <a:r>
              <a:rPr lang="hr-HR" sz="2000" b="1" i="1" dirty="0" err="1" smtClean="0"/>
              <a:t>text</a:t>
            </a:r>
            <a:r>
              <a:rPr lang="hr-HR" sz="2000" b="1" i="1" dirty="0" smtClean="0"/>
              <a:t> </a:t>
            </a:r>
            <a:r>
              <a:rPr lang="hr-HR" sz="2000" b="1" i="1" dirty="0" err="1" smtClean="0"/>
              <a:t>the</a:t>
            </a:r>
            <a:r>
              <a:rPr lang="hr-HR" sz="2000" b="1" i="1" dirty="0" smtClean="0"/>
              <a:t> </a:t>
            </a:r>
            <a:r>
              <a:rPr lang="hr-HR" sz="2000" b="1" i="1" dirty="0" err="1" smtClean="0"/>
              <a:t>definitions</a:t>
            </a:r>
            <a:r>
              <a:rPr lang="hr-HR" sz="2000" b="1" i="1" dirty="0" smtClean="0"/>
              <a:t> </a:t>
            </a:r>
            <a:r>
              <a:rPr lang="hr-HR" sz="2000" b="1" i="1" dirty="0" err="1" smtClean="0"/>
              <a:t>of</a:t>
            </a:r>
            <a:r>
              <a:rPr lang="hr-HR" sz="2000" b="1" i="1" dirty="0" smtClean="0"/>
              <a:t> MARRIAGE </a:t>
            </a:r>
            <a:r>
              <a:rPr lang="hr-HR" sz="2000" b="1" i="1" dirty="0" err="1" smtClean="0"/>
              <a:t>and</a:t>
            </a:r>
            <a:r>
              <a:rPr lang="hr-HR" sz="2000" b="1" i="1" dirty="0" smtClean="0"/>
              <a:t> CIVIL PARTNERSHIP.</a:t>
            </a:r>
            <a:br>
              <a:rPr lang="hr-HR" sz="2000" b="1" i="1" dirty="0" smtClean="0"/>
            </a:br>
            <a:r>
              <a:rPr lang="hr-HR" sz="2000" b="1" dirty="0" smtClean="0">
                <a:solidFill>
                  <a:srgbClr val="00B050"/>
                </a:solidFill>
              </a:rPr>
              <a:t>MARRIAGE</a:t>
            </a:r>
            <a:r>
              <a:rPr lang="hr-HR" sz="2000" b="1" dirty="0" smtClean="0"/>
              <a:t> = ___________________________________________________________________</a:t>
            </a:r>
            <a:br>
              <a:rPr lang="hr-HR" sz="2000" b="1" dirty="0" smtClean="0"/>
            </a:br>
            <a:r>
              <a:rPr lang="hr-HR" sz="2000" b="1" dirty="0" smtClean="0">
                <a:solidFill>
                  <a:srgbClr val="00B0F0"/>
                </a:solidFill>
              </a:rPr>
              <a:t>CIVIL PARTNERSHIP </a:t>
            </a:r>
            <a:r>
              <a:rPr lang="hr-HR" sz="2000" b="1" dirty="0" smtClean="0"/>
              <a:t>= ____________________________________________________________</a:t>
            </a:r>
            <a:br>
              <a:rPr lang="hr-HR" sz="2000" b="1" dirty="0" smtClean="0"/>
            </a:br>
            <a:r>
              <a:rPr lang="hr-HR" sz="2000" b="1" dirty="0" smtClean="0"/>
              <a:t/>
            </a:r>
            <a:br>
              <a:rPr lang="hr-HR" sz="2000" b="1" dirty="0" smtClean="0"/>
            </a:br>
            <a:r>
              <a:rPr lang="hr-HR" sz="2000" b="1" i="1" dirty="0" smtClean="0"/>
              <a:t>II </a:t>
            </a:r>
            <a:r>
              <a:rPr lang="hr-HR" sz="2000" b="1" i="1" dirty="0" err="1" smtClean="0"/>
              <a:t>Fill</a:t>
            </a:r>
            <a:r>
              <a:rPr lang="hr-HR" sz="2000" b="1" i="1" dirty="0" smtClean="0"/>
              <a:t> </a:t>
            </a:r>
            <a:r>
              <a:rPr lang="hr-HR" sz="2000" b="1" i="1" dirty="0" err="1" smtClean="0"/>
              <a:t>in</a:t>
            </a:r>
            <a:r>
              <a:rPr lang="hr-HR" sz="2000" b="1" i="1" dirty="0" smtClean="0"/>
              <a:t> the </a:t>
            </a:r>
            <a:r>
              <a:rPr lang="hr-HR" sz="2000" b="1" i="1" dirty="0" err="1" smtClean="0"/>
              <a:t>information</a:t>
            </a:r>
            <a:r>
              <a:rPr lang="hr-HR" sz="2000" b="1" i="1" dirty="0" smtClean="0"/>
              <a:t> </a:t>
            </a:r>
            <a:r>
              <a:rPr lang="hr-HR" sz="2000" b="1" i="1" dirty="0" err="1" smtClean="0"/>
              <a:t>about</a:t>
            </a:r>
            <a:r>
              <a:rPr lang="hr-HR" sz="2000" b="1" i="1" dirty="0" smtClean="0"/>
              <a:t> </a:t>
            </a:r>
            <a:r>
              <a:rPr lang="hr-HR" sz="2000" b="1" i="1" dirty="0" err="1" smtClean="0"/>
              <a:t>ending</a:t>
            </a:r>
            <a:r>
              <a:rPr lang="hr-HR" sz="2000" b="1" i="1" dirty="0" smtClean="0"/>
              <a:t> a </a:t>
            </a:r>
            <a:r>
              <a:rPr lang="hr-HR" sz="2000" b="1" i="1" dirty="0" err="1" smtClean="0"/>
              <a:t>marriage</a:t>
            </a:r>
            <a:r>
              <a:rPr lang="hr-HR" sz="2000" b="1" i="1" dirty="0" smtClean="0"/>
              <a:t> </a:t>
            </a:r>
            <a:r>
              <a:rPr lang="hr-HR" sz="2000" b="1" i="1" dirty="0" err="1" smtClean="0"/>
              <a:t>or</a:t>
            </a:r>
            <a:r>
              <a:rPr lang="hr-HR" sz="2000" b="1" i="1" dirty="0" smtClean="0"/>
              <a:t> a civil </a:t>
            </a:r>
            <a:r>
              <a:rPr lang="hr-HR" sz="2000" b="1" i="1" dirty="0" err="1" smtClean="0"/>
              <a:t>partnership</a:t>
            </a:r>
            <a:r>
              <a:rPr lang="hr-HR" sz="2000" b="1" i="1" dirty="0" smtClean="0"/>
              <a:t> </a:t>
            </a:r>
            <a:r>
              <a:rPr lang="hr-HR" sz="2000" b="1" i="1" dirty="0" err="1" smtClean="0"/>
              <a:t>from</a:t>
            </a:r>
            <a:r>
              <a:rPr lang="hr-HR" sz="2000" b="1" i="1" dirty="0" smtClean="0"/>
              <a:t> the </a:t>
            </a:r>
            <a:r>
              <a:rPr lang="hr-HR" sz="2000" b="1" i="1" dirty="0" err="1" smtClean="0"/>
              <a:t>text</a:t>
            </a:r>
            <a:r>
              <a:rPr lang="hr-HR" sz="2000" b="1" i="1" dirty="0" smtClean="0"/>
              <a:t>.</a:t>
            </a:r>
            <a:br>
              <a:rPr lang="hr-HR" sz="2000" b="1" i="1" dirty="0" smtClean="0"/>
            </a:br>
            <a:r>
              <a:rPr lang="hr-HR" sz="2000" b="1" i="1" dirty="0" err="1" smtClean="0"/>
              <a:t>Explain</a:t>
            </a:r>
            <a:r>
              <a:rPr lang="hr-HR" sz="2000" b="1" i="1" dirty="0" smtClean="0"/>
              <a:t> the </a:t>
            </a:r>
            <a:r>
              <a:rPr lang="hr-HR" sz="2000" b="1" i="1" dirty="0" err="1" smtClean="0"/>
              <a:t>difference</a:t>
            </a:r>
            <a:r>
              <a:rPr lang="hr-HR" sz="2000" b="1" i="1" dirty="0" smtClean="0"/>
              <a:t> </a:t>
            </a:r>
            <a:r>
              <a:rPr lang="hr-HR" sz="2000" b="1" i="1" dirty="0" err="1" smtClean="0"/>
              <a:t>between</a:t>
            </a:r>
            <a:r>
              <a:rPr lang="hr-HR" sz="2000" b="1" i="1" dirty="0" smtClean="0"/>
              <a:t> TERMINATION </a:t>
            </a:r>
            <a:r>
              <a:rPr lang="hr-HR" sz="2000" b="1" i="1" dirty="0" err="1" smtClean="0"/>
              <a:t>and</a:t>
            </a:r>
            <a:r>
              <a:rPr lang="hr-HR" sz="2000" b="1" i="1" dirty="0" smtClean="0"/>
              <a:t> ANNULMENT.</a:t>
            </a:r>
            <a:endParaRPr lang="en-US" sz="2000" b="1" i="1" dirty="0"/>
          </a:p>
        </p:txBody>
      </p:sp>
      <p:sp>
        <p:nvSpPr>
          <p:cNvPr id="3" name="Content Placeholder 2"/>
          <p:cNvSpPr>
            <a:spLocks noGrp="1"/>
          </p:cNvSpPr>
          <p:nvPr>
            <p:ph idx="1"/>
          </p:nvPr>
        </p:nvSpPr>
        <p:spPr>
          <a:xfrm>
            <a:off x="1103312" y="3649650"/>
            <a:ext cx="8946541" cy="2598750"/>
          </a:xfrm>
        </p:spPr>
        <p:txBody>
          <a:bodyPr/>
          <a:lstStyle/>
          <a:p>
            <a:endParaRPr lang="hr-HR" dirty="0" smtClean="0"/>
          </a:p>
          <a:p>
            <a:endParaRPr lang="hr-HR"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72475418"/>
              </p:ext>
            </p:extLst>
          </p:nvPr>
        </p:nvGraphicFramePr>
        <p:xfrm>
          <a:off x="1355433" y="3935895"/>
          <a:ext cx="8997352" cy="2556786"/>
        </p:xfrm>
        <a:graphic>
          <a:graphicData uri="http://schemas.openxmlformats.org/drawingml/2006/table">
            <a:tbl>
              <a:tblPr firstRow="1" bandRow="1">
                <a:tableStyleId>{5C22544A-7EE6-4342-B048-85BDC9FD1C3A}</a:tableStyleId>
              </a:tblPr>
              <a:tblGrid>
                <a:gridCol w="2249338">
                  <a:extLst>
                    <a:ext uri="{9D8B030D-6E8A-4147-A177-3AD203B41FA5}">
                      <a16:colId xmlns:a16="http://schemas.microsoft.com/office/drawing/2014/main" val="1011349119"/>
                    </a:ext>
                  </a:extLst>
                </a:gridCol>
                <a:gridCol w="2249338">
                  <a:extLst>
                    <a:ext uri="{9D8B030D-6E8A-4147-A177-3AD203B41FA5}">
                      <a16:colId xmlns:a16="http://schemas.microsoft.com/office/drawing/2014/main" val="2921242908"/>
                    </a:ext>
                  </a:extLst>
                </a:gridCol>
                <a:gridCol w="2249338">
                  <a:extLst>
                    <a:ext uri="{9D8B030D-6E8A-4147-A177-3AD203B41FA5}">
                      <a16:colId xmlns:a16="http://schemas.microsoft.com/office/drawing/2014/main" val="3180889240"/>
                    </a:ext>
                  </a:extLst>
                </a:gridCol>
                <a:gridCol w="2249338">
                  <a:extLst>
                    <a:ext uri="{9D8B030D-6E8A-4147-A177-3AD203B41FA5}">
                      <a16:colId xmlns:a16="http://schemas.microsoft.com/office/drawing/2014/main" val="447450827"/>
                    </a:ext>
                  </a:extLst>
                </a:gridCol>
              </a:tblGrid>
              <a:tr h="803082">
                <a:tc>
                  <a:txBody>
                    <a:bodyPr/>
                    <a:lstStyle/>
                    <a:p>
                      <a:endParaRPr lang="en-US" sz="2400" dirty="0"/>
                    </a:p>
                  </a:txBody>
                  <a:tcPr/>
                </a:tc>
                <a:tc>
                  <a:txBody>
                    <a:bodyPr/>
                    <a:lstStyle/>
                    <a:p>
                      <a:r>
                        <a:rPr lang="hr-HR" sz="2400" dirty="0" smtClean="0"/>
                        <a:t>1.</a:t>
                      </a:r>
                      <a:endParaRPr lang="en-US" sz="2400" dirty="0"/>
                    </a:p>
                  </a:txBody>
                  <a:tcPr/>
                </a:tc>
                <a:tc>
                  <a:txBody>
                    <a:bodyPr/>
                    <a:lstStyle/>
                    <a:p>
                      <a:r>
                        <a:rPr lang="hr-HR" sz="2400" dirty="0" smtClean="0"/>
                        <a:t>2.</a:t>
                      </a:r>
                      <a:endParaRPr lang="en-US" sz="2400" dirty="0"/>
                    </a:p>
                  </a:txBody>
                  <a:tcPr/>
                </a:tc>
                <a:tc>
                  <a:txBody>
                    <a:bodyPr/>
                    <a:lstStyle/>
                    <a:p>
                      <a:r>
                        <a:rPr lang="hr-HR" sz="2400" dirty="0" smtClean="0"/>
                        <a:t>3.</a:t>
                      </a:r>
                      <a:endParaRPr lang="en-US" sz="2400" dirty="0"/>
                    </a:p>
                  </a:txBody>
                  <a:tcPr/>
                </a:tc>
                <a:extLst>
                  <a:ext uri="{0D108BD9-81ED-4DB2-BD59-A6C34878D82A}">
                    <a16:rowId xmlns:a16="http://schemas.microsoft.com/office/drawing/2014/main" val="2543182158"/>
                  </a:ext>
                </a:extLst>
              </a:tr>
              <a:tr h="876852">
                <a:tc>
                  <a:txBody>
                    <a:bodyPr/>
                    <a:lstStyle/>
                    <a:p>
                      <a:r>
                        <a:rPr lang="hr-HR" sz="2400" b="1" i="1" dirty="0" smtClean="0">
                          <a:solidFill>
                            <a:srgbClr val="00B050"/>
                          </a:solidFill>
                        </a:rPr>
                        <a:t>MARRIAGE</a:t>
                      </a:r>
                      <a:endParaRPr lang="en-US" sz="2400" b="1" i="1" dirty="0">
                        <a:solidFill>
                          <a:srgbClr val="00B050"/>
                        </a:solidFill>
                      </a:endParaRPr>
                    </a:p>
                  </a:txBody>
                  <a:tcPr/>
                </a:tc>
                <a:tc>
                  <a:txBody>
                    <a:bodyPr/>
                    <a:lstStyle/>
                    <a:p>
                      <a:r>
                        <a:rPr lang="hr-HR" sz="2400" dirty="0" err="1" smtClean="0"/>
                        <a:t>death</a:t>
                      </a:r>
                      <a:endParaRPr lang="en-US" sz="2400" dirty="0"/>
                    </a:p>
                  </a:txBody>
                  <a:tcPr/>
                </a:tc>
                <a:tc>
                  <a:txBody>
                    <a:bodyPr/>
                    <a:lstStyle/>
                    <a:p>
                      <a:endParaRPr lang="en-US" sz="2400" dirty="0"/>
                    </a:p>
                  </a:txBody>
                  <a:tcPr/>
                </a:tc>
                <a:tc>
                  <a:txBody>
                    <a:bodyPr/>
                    <a:lstStyle/>
                    <a:p>
                      <a:endParaRPr lang="en-US" sz="2400" dirty="0"/>
                    </a:p>
                  </a:txBody>
                  <a:tcPr/>
                </a:tc>
                <a:extLst>
                  <a:ext uri="{0D108BD9-81ED-4DB2-BD59-A6C34878D82A}">
                    <a16:rowId xmlns:a16="http://schemas.microsoft.com/office/drawing/2014/main" val="2738756422"/>
                  </a:ext>
                </a:extLst>
              </a:tr>
              <a:tr h="876852">
                <a:tc>
                  <a:txBody>
                    <a:bodyPr/>
                    <a:lstStyle/>
                    <a:p>
                      <a:r>
                        <a:rPr lang="hr-HR" sz="2400" b="1" i="1" dirty="0" smtClean="0">
                          <a:solidFill>
                            <a:srgbClr val="0070C0"/>
                          </a:solidFill>
                        </a:rPr>
                        <a:t>CIVIL PARTNERSHIP</a:t>
                      </a:r>
                      <a:endParaRPr lang="en-US" sz="2400" b="1" i="1" dirty="0">
                        <a:solidFill>
                          <a:srgbClr val="0070C0"/>
                        </a:solidFill>
                      </a:endParaRPr>
                    </a:p>
                  </a:txBody>
                  <a:tcPr/>
                </a:tc>
                <a:tc>
                  <a:txBody>
                    <a:bodyPr/>
                    <a:lstStyle/>
                    <a:p>
                      <a:r>
                        <a:rPr lang="hr-HR" sz="2400" dirty="0" err="1" smtClean="0"/>
                        <a:t>death</a:t>
                      </a:r>
                      <a:endParaRPr lang="en-US" sz="2400" dirty="0"/>
                    </a:p>
                  </a:txBody>
                  <a:tcPr/>
                </a:tc>
                <a:tc>
                  <a:txBody>
                    <a:bodyPr/>
                    <a:lstStyle/>
                    <a:p>
                      <a:endParaRPr lang="en-US" sz="2400" dirty="0"/>
                    </a:p>
                  </a:txBody>
                  <a:tcPr/>
                </a:tc>
                <a:tc>
                  <a:txBody>
                    <a:bodyPr/>
                    <a:lstStyle/>
                    <a:p>
                      <a:endParaRPr lang="en-US" sz="2400" dirty="0"/>
                    </a:p>
                  </a:txBody>
                  <a:tcPr/>
                </a:tc>
                <a:extLst>
                  <a:ext uri="{0D108BD9-81ED-4DB2-BD59-A6C34878D82A}">
                    <a16:rowId xmlns:a16="http://schemas.microsoft.com/office/drawing/2014/main" val="3796613183"/>
                  </a:ext>
                </a:extLst>
              </a:tr>
            </a:tbl>
          </a:graphicData>
        </a:graphic>
      </p:graphicFrame>
    </p:spTree>
    <p:extLst>
      <p:ext uri="{BB962C8B-B14F-4D97-AF65-F5344CB8AC3E}">
        <p14:creationId xmlns:p14="http://schemas.microsoft.com/office/powerpoint/2010/main" val="104057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400" dirty="0" smtClean="0"/>
              <a:t>VOID </a:t>
            </a:r>
            <a:r>
              <a:rPr lang="hr-HR" sz="4400" dirty="0" err="1" smtClean="0"/>
              <a:t>or</a:t>
            </a:r>
            <a:r>
              <a:rPr lang="hr-HR" sz="4400" dirty="0" smtClean="0"/>
              <a:t> VOIDABLE</a:t>
            </a:r>
            <a:br>
              <a:rPr lang="hr-HR" sz="4400" dirty="0" smtClean="0"/>
            </a:br>
            <a:r>
              <a:rPr lang="hr-HR" sz="2400" i="1" dirty="0" err="1" smtClean="0"/>
              <a:t>Read</a:t>
            </a:r>
            <a:r>
              <a:rPr lang="hr-HR" sz="2400" i="1" dirty="0" smtClean="0"/>
              <a:t> the </a:t>
            </a:r>
            <a:r>
              <a:rPr lang="hr-HR" sz="2400" i="1" dirty="0" err="1" smtClean="0"/>
              <a:t>text</a:t>
            </a:r>
            <a:r>
              <a:rPr lang="hr-HR" sz="2400" i="1" dirty="0" smtClean="0"/>
              <a:t> </a:t>
            </a:r>
            <a:r>
              <a:rPr lang="hr-HR" sz="2400" i="1" dirty="0" err="1" smtClean="0"/>
              <a:t>and</a:t>
            </a:r>
            <a:r>
              <a:rPr lang="hr-HR" sz="2400" i="1" dirty="0"/>
              <a:t> </a:t>
            </a:r>
            <a:r>
              <a:rPr lang="hr-HR" sz="2400" i="1" dirty="0" err="1" smtClean="0"/>
              <a:t>fill</a:t>
            </a:r>
            <a:r>
              <a:rPr lang="hr-HR" sz="2400" i="1" dirty="0" smtClean="0"/>
              <a:t> </a:t>
            </a:r>
            <a:r>
              <a:rPr lang="hr-HR" sz="2400" i="1" dirty="0" err="1" smtClean="0"/>
              <a:t>in</a:t>
            </a:r>
            <a:r>
              <a:rPr lang="hr-HR" sz="2400" i="1" dirty="0" smtClean="0"/>
              <a:t> the </a:t>
            </a:r>
            <a:r>
              <a:rPr lang="hr-HR" sz="2400" i="1" dirty="0" err="1" smtClean="0"/>
              <a:t>missing</a:t>
            </a:r>
            <a:r>
              <a:rPr lang="hr-HR" sz="2400" i="1" dirty="0" smtClean="0"/>
              <a:t> </a:t>
            </a:r>
            <a:r>
              <a:rPr lang="hr-HR" sz="2400" i="1" dirty="0" err="1" smtClean="0"/>
              <a:t>information</a:t>
            </a:r>
            <a:r>
              <a:rPr lang="hr-HR" sz="2400" i="1" dirty="0" smtClean="0"/>
              <a:t>. </a:t>
            </a:r>
            <a:endParaRPr lang="en-US" sz="2400" i="1" dirty="0"/>
          </a:p>
        </p:txBody>
      </p:sp>
      <p:sp>
        <p:nvSpPr>
          <p:cNvPr id="3" name="Content Placeholder 2"/>
          <p:cNvSpPr>
            <a:spLocks noGrp="1"/>
          </p:cNvSpPr>
          <p:nvPr>
            <p:ph sz="half" idx="1"/>
          </p:nvPr>
        </p:nvSpPr>
        <p:spPr>
          <a:xfrm>
            <a:off x="1103312" y="2060575"/>
            <a:ext cx="4396339" cy="4797425"/>
          </a:xfrm>
        </p:spPr>
        <p:txBody>
          <a:bodyPr>
            <a:normAutofit fontScale="92500"/>
          </a:bodyPr>
          <a:lstStyle/>
          <a:p>
            <a:pPr marL="420624" indent="-384048" algn="ctr">
              <a:buNone/>
              <a:defRPr/>
            </a:pPr>
            <a:r>
              <a:rPr lang="hr-HR" sz="2600" b="1" u="sng" dirty="0" smtClean="0">
                <a:solidFill>
                  <a:srgbClr val="FFC000"/>
                </a:solidFill>
              </a:rPr>
              <a:t>VOID</a:t>
            </a:r>
            <a:endParaRPr lang="hr-HR" sz="2600" b="1" u="sng" dirty="0">
              <a:solidFill>
                <a:srgbClr val="FFC000"/>
              </a:solidFill>
            </a:endParaRPr>
          </a:p>
          <a:p>
            <a:pPr marL="550926" indent="-514350">
              <a:buFont typeface="Wingdings 2"/>
              <a:buAutoNum type="alphaUcParenR"/>
              <a:defRPr/>
            </a:pPr>
            <a:r>
              <a:rPr lang="en-GB" sz="2200" dirty="0"/>
              <a:t>if either party is under </a:t>
            </a:r>
            <a:r>
              <a:rPr lang="hr-HR" sz="2200" dirty="0" smtClean="0"/>
              <a:t>_____</a:t>
            </a:r>
            <a:r>
              <a:rPr lang="en-GB" sz="2200" dirty="0" smtClean="0"/>
              <a:t> </a:t>
            </a:r>
            <a:r>
              <a:rPr lang="en-GB" sz="2200" dirty="0"/>
              <a:t>– the ceremony is performed – marriage is not valid – </a:t>
            </a:r>
            <a:r>
              <a:rPr lang="en-GB" sz="2200" i="1" dirty="0">
                <a:solidFill>
                  <a:srgbClr val="FF0000"/>
                </a:solidFill>
              </a:rPr>
              <a:t>void ab initio</a:t>
            </a:r>
            <a:r>
              <a:rPr lang="en-GB" sz="2200" dirty="0"/>
              <a:t>)</a:t>
            </a:r>
          </a:p>
          <a:p>
            <a:pPr marL="550926" indent="-514350">
              <a:buFont typeface="Wingdings 2"/>
              <a:buAutoNum type="alphaUcParenR"/>
              <a:defRPr/>
            </a:pPr>
            <a:r>
              <a:rPr lang="en-GB" sz="2200" dirty="0"/>
              <a:t>If the parties are </a:t>
            </a:r>
            <a:r>
              <a:rPr lang="hr-HR" sz="2200" dirty="0" smtClean="0"/>
              <a:t>___________________________</a:t>
            </a:r>
            <a:endParaRPr lang="hr-HR" sz="2200" dirty="0"/>
          </a:p>
          <a:p>
            <a:pPr marL="550926" indent="-514350">
              <a:buFont typeface="Wingdings 2"/>
              <a:buAutoNum type="alphaUcParenR"/>
              <a:defRPr/>
            </a:pPr>
            <a:r>
              <a:rPr lang="hr-HR" sz="2200" dirty="0" err="1"/>
              <a:t>If</a:t>
            </a:r>
            <a:r>
              <a:rPr lang="hr-HR" sz="2200" dirty="0"/>
              <a:t> one </a:t>
            </a:r>
            <a:r>
              <a:rPr lang="hr-HR" sz="2200" dirty="0" err="1"/>
              <a:t>of</a:t>
            </a:r>
            <a:r>
              <a:rPr lang="hr-HR" sz="2200" dirty="0"/>
              <a:t> the </a:t>
            </a:r>
            <a:r>
              <a:rPr lang="hr-HR" sz="2200" dirty="0" err="1"/>
              <a:t>parties</a:t>
            </a:r>
            <a:r>
              <a:rPr lang="hr-HR" sz="2200" dirty="0"/>
              <a:t> </a:t>
            </a:r>
            <a:r>
              <a:rPr lang="hr-HR" sz="2200" dirty="0" err="1"/>
              <a:t>is</a:t>
            </a:r>
            <a:r>
              <a:rPr lang="hr-HR" sz="2200" dirty="0"/>
              <a:t> </a:t>
            </a:r>
            <a:r>
              <a:rPr lang="hr-HR" sz="2200" dirty="0" err="1" smtClean="0"/>
              <a:t>already</a:t>
            </a:r>
            <a:r>
              <a:rPr lang="hr-HR" sz="2200" dirty="0" smtClean="0"/>
              <a:t> ___________________________</a:t>
            </a:r>
            <a:endParaRPr lang="hr-HR" sz="2200" dirty="0"/>
          </a:p>
          <a:p>
            <a:pPr marL="550926" indent="-514350">
              <a:buAutoNum type="alphaUcParenR" startAt="4"/>
              <a:defRPr/>
            </a:pPr>
            <a:r>
              <a:rPr lang="hr-HR" sz="2200" dirty="0" err="1" smtClean="0"/>
              <a:t>If</a:t>
            </a:r>
            <a:r>
              <a:rPr lang="hr-HR" sz="2200" dirty="0" smtClean="0"/>
              <a:t> </a:t>
            </a:r>
            <a:r>
              <a:rPr lang="hr-HR" sz="2200" dirty="0" err="1" smtClean="0"/>
              <a:t>certain</a:t>
            </a:r>
            <a:r>
              <a:rPr lang="hr-HR" sz="2200" dirty="0" smtClean="0"/>
              <a:t> __________________</a:t>
            </a:r>
          </a:p>
          <a:p>
            <a:pPr marL="36576" indent="0">
              <a:buNone/>
              <a:defRPr/>
            </a:pPr>
            <a:r>
              <a:rPr lang="hr-HR" sz="2200" dirty="0"/>
              <a:t> </a:t>
            </a:r>
            <a:r>
              <a:rPr lang="hr-HR" sz="2200" dirty="0" smtClean="0"/>
              <a:t>         are </a:t>
            </a:r>
            <a:r>
              <a:rPr lang="hr-HR" sz="2200" dirty="0" err="1" smtClean="0"/>
              <a:t>disregarded</a:t>
            </a:r>
            <a:r>
              <a:rPr lang="hr-HR" sz="2200" dirty="0" smtClean="0"/>
              <a:t>.</a:t>
            </a:r>
            <a:endParaRPr lang="hr-HR" sz="2200" dirty="0"/>
          </a:p>
          <a:p>
            <a:pPr marL="550926" indent="-514350" algn="ctr">
              <a:buNone/>
              <a:defRPr/>
            </a:pPr>
            <a:endParaRPr lang="hr-HR" b="1" dirty="0">
              <a:solidFill>
                <a:srgbClr val="92D050"/>
              </a:solidFill>
            </a:endParaRPr>
          </a:p>
          <a:p>
            <a:pPr marL="550926" indent="-514350" algn="ctr">
              <a:buNone/>
              <a:defRPr/>
            </a:pPr>
            <a:endParaRPr lang="hr-HR" b="1" dirty="0">
              <a:solidFill>
                <a:srgbClr val="92D050"/>
              </a:solidFill>
            </a:endParaRPr>
          </a:p>
          <a:p>
            <a:pPr marL="0" indent="0">
              <a:buFont typeface="Wingdings" panose="05000000000000000000" pitchFamily="2" charset="2"/>
              <a:buNone/>
            </a:pPr>
            <a:endParaRPr lang="en-GB" altLang="en-US" dirty="0"/>
          </a:p>
        </p:txBody>
      </p:sp>
      <p:sp>
        <p:nvSpPr>
          <p:cNvPr id="4" name="Content Placeholder 3"/>
          <p:cNvSpPr>
            <a:spLocks noGrp="1"/>
          </p:cNvSpPr>
          <p:nvPr>
            <p:ph sz="half" idx="2"/>
          </p:nvPr>
        </p:nvSpPr>
        <p:spPr>
          <a:xfrm>
            <a:off x="5654493" y="2056092"/>
            <a:ext cx="5180284" cy="4594874"/>
          </a:xfrm>
        </p:spPr>
        <p:txBody>
          <a:bodyPr>
            <a:normAutofit fontScale="92500"/>
          </a:bodyPr>
          <a:lstStyle/>
          <a:p>
            <a:pPr marL="550926" indent="-514350" algn="ctr">
              <a:buNone/>
              <a:defRPr/>
            </a:pPr>
            <a:r>
              <a:rPr lang="hr-HR" sz="2600" b="1" u="sng" dirty="0" smtClean="0">
                <a:solidFill>
                  <a:srgbClr val="FFC000"/>
                </a:solidFill>
              </a:rPr>
              <a:t>VOIDABLE</a:t>
            </a:r>
            <a:endParaRPr lang="en-GB" sz="2600" b="1" u="sng" dirty="0">
              <a:solidFill>
                <a:srgbClr val="FFC000"/>
              </a:solidFill>
            </a:endParaRPr>
          </a:p>
          <a:p>
            <a:pPr marL="550926" indent="-514350">
              <a:buFont typeface="Wingdings 2"/>
              <a:buAutoNum type="alphaUcParenR"/>
              <a:defRPr/>
            </a:pPr>
            <a:r>
              <a:rPr lang="en-GB" sz="2000" dirty="0" smtClean="0"/>
              <a:t>without </a:t>
            </a:r>
            <a:r>
              <a:rPr lang="en-GB" sz="2000" dirty="0"/>
              <a:t>due consent </a:t>
            </a:r>
            <a:r>
              <a:rPr lang="hr-HR" sz="2000" dirty="0"/>
              <a:t> (</a:t>
            </a:r>
            <a:r>
              <a:rPr lang="hr-HR" sz="2000" dirty="0" err="1"/>
              <a:t>eg</a:t>
            </a:r>
            <a:r>
              <a:rPr lang="hr-HR" sz="2000" dirty="0"/>
              <a:t>. </a:t>
            </a:r>
            <a:r>
              <a:rPr lang="hr-HR" sz="2000" dirty="0" smtClean="0"/>
              <a:t>____________, </a:t>
            </a:r>
            <a:r>
              <a:rPr lang="en-GB" sz="2000" dirty="0" smtClean="0"/>
              <a:t>duress</a:t>
            </a:r>
            <a:r>
              <a:rPr lang="hr-HR" sz="2000" dirty="0" smtClean="0"/>
              <a:t> </a:t>
            </a:r>
            <a:r>
              <a:rPr lang="hr-HR" sz="2000" dirty="0" err="1" smtClean="0"/>
              <a:t>or</a:t>
            </a:r>
            <a:r>
              <a:rPr lang="hr-HR" sz="2000" dirty="0" smtClean="0"/>
              <a:t> _____________)</a:t>
            </a:r>
            <a:endParaRPr lang="hr-HR" sz="2000" dirty="0"/>
          </a:p>
          <a:p>
            <a:pPr marL="550926" indent="-514350">
              <a:buFont typeface="Wingdings 2"/>
              <a:buAutoNum type="alphaUcParenR"/>
              <a:defRPr/>
            </a:pPr>
            <a:r>
              <a:rPr lang="hr-HR" sz="2000" dirty="0" smtClean="0"/>
              <a:t>_________________ </a:t>
            </a:r>
            <a:r>
              <a:rPr lang="hr-HR" sz="2000" dirty="0" err="1"/>
              <a:t>by</a:t>
            </a:r>
            <a:r>
              <a:rPr lang="hr-HR" sz="2000" dirty="0"/>
              <a:t> </a:t>
            </a:r>
            <a:r>
              <a:rPr lang="hr-HR" sz="2000" dirty="0" err="1"/>
              <a:t>another</a:t>
            </a:r>
            <a:r>
              <a:rPr lang="hr-HR" sz="2000" dirty="0"/>
              <a:t> </a:t>
            </a:r>
            <a:r>
              <a:rPr lang="hr-HR" sz="2000" dirty="0" err="1"/>
              <a:t>man</a:t>
            </a:r>
            <a:r>
              <a:rPr lang="hr-HR" sz="2000" dirty="0"/>
              <a:t> </a:t>
            </a:r>
            <a:r>
              <a:rPr lang="hr-HR" sz="2000" dirty="0" err="1"/>
              <a:t>when</a:t>
            </a:r>
            <a:r>
              <a:rPr lang="hr-HR" sz="2000" dirty="0"/>
              <a:t> </a:t>
            </a:r>
            <a:r>
              <a:rPr lang="hr-HR" sz="2000" dirty="0" err="1"/>
              <a:t>entering</a:t>
            </a:r>
            <a:r>
              <a:rPr lang="hr-HR" sz="2000" dirty="0"/>
              <a:t> </a:t>
            </a:r>
            <a:r>
              <a:rPr lang="hr-HR" sz="2000" dirty="0" err="1"/>
              <a:t>into</a:t>
            </a:r>
            <a:r>
              <a:rPr lang="hr-HR" sz="2000" dirty="0"/>
              <a:t> </a:t>
            </a:r>
            <a:r>
              <a:rPr lang="hr-HR" sz="2000" dirty="0" err="1"/>
              <a:t>marriage</a:t>
            </a:r>
            <a:endParaRPr lang="hr-HR" sz="2000" dirty="0"/>
          </a:p>
          <a:p>
            <a:pPr marL="550926" indent="-514350">
              <a:buFont typeface="Wingdings 2"/>
              <a:buAutoNum type="alphaUcParenR"/>
              <a:defRPr/>
            </a:pPr>
            <a:r>
              <a:rPr lang="hr-HR" sz="2000" dirty="0" err="1"/>
              <a:t>marriage</a:t>
            </a:r>
            <a:r>
              <a:rPr lang="hr-HR" sz="2000" dirty="0"/>
              <a:t> </a:t>
            </a:r>
            <a:r>
              <a:rPr lang="hr-HR" sz="2000" dirty="0" err="1"/>
              <a:t>wasn’t</a:t>
            </a:r>
            <a:r>
              <a:rPr lang="hr-HR" sz="2000" dirty="0"/>
              <a:t> </a:t>
            </a:r>
            <a:r>
              <a:rPr lang="hr-HR" sz="2000" dirty="0" err="1"/>
              <a:t>consumated</a:t>
            </a:r>
            <a:r>
              <a:rPr lang="hr-HR" sz="2000" dirty="0"/>
              <a:t> (</a:t>
            </a:r>
            <a:r>
              <a:rPr lang="hr-HR" sz="2000" dirty="0" err="1"/>
              <a:t>doesn’t</a:t>
            </a:r>
            <a:r>
              <a:rPr lang="hr-HR" sz="2000" dirty="0"/>
              <a:t> </a:t>
            </a:r>
            <a:r>
              <a:rPr lang="hr-HR" sz="2000" dirty="0" err="1"/>
              <a:t>apply</a:t>
            </a:r>
            <a:r>
              <a:rPr lang="hr-HR" sz="2000" dirty="0"/>
              <a:t> to same-sex </a:t>
            </a:r>
            <a:r>
              <a:rPr lang="hr-HR" sz="2000" dirty="0" err="1" smtClean="0"/>
              <a:t>partners</a:t>
            </a:r>
            <a:r>
              <a:rPr lang="hr-HR" sz="2000" dirty="0" smtClean="0"/>
              <a:t>)</a:t>
            </a:r>
          </a:p>
          <a:p>
            <a:pPr marL="550926" indent="-514350">
              <a:buFont typeface="Wingdings 2"/>
              <a:buAutoNum type="alphaUcParenR"/>
              <a:defRPr/>
            </a:pPr>
            <a:r>
              <a:rPr lang="hr-HR" sz="2000" dirty="0" err="1" smtClean="0"/>
              <a:t>if</a:t>
            </a:r>
            <a:r>
              <a:rPr lang="hr-HR" sz="2000" dirty="0" smtClean="0"/>
              <a:t> </a:t>
            </a:r>
            <a:r>
              <a:rPr lang="hr-HR" sz="2000" dirty="0" err="1" smtClean="0"/>
              <a:t>either</a:t>
            </a:r>
            <a:r>
              <a:rPr lang="hr-HR" sz="2000" dirty="0" smtClean="0"/>
              <a:t> party </a:t>
            </a:r>
            <a:r>
              <a:rPr lang="hr-HR" sz="2000" dirty="0" err="1" smtClean="0"/>
              <a:t>was</a:t>
            </a:r>
            <a:r>
              <a:rPr lang="hr-HR" sz="2000" dirty="0" smtClean="0"/>
              <a:t> </a:t>
            </a:r>
            <a:r>
              <a:rPr lang="hr-HR" sz="2000" dirty="0" err="1" smtClean="0"/>
              <a:t>suffering</a:t>
            </a:r>
            <a:r>
              <a:rPr lang="hr-HR" sz="2000" dirty="0" smtClean="0"/>
              <a:t> </a:t>
            </a:r>
            <a:r>
              <a:rPr lang="hr-HR" sz="2000" dirty="0" err="1" smtClean="0"/>
              <a:t>from</a:t>
            </a:r>
            <a:r>
              <a:rPr lang="hr-HR" sz="2000" dirty="0" smtClean="0"/>
              <a:t> </a:t>
            </a:r>
            <a:r>
              <a:rPr lang="hr-HR" sz="2000" dirty="0" err="1" smtClean="0"/>
              <a:t>mental</a:t>
            </a:r>
            <a:r>
              <a:rPr lang="hr-HR" sz="2000" dirty="0" smtClean="0"/>
              <a:t> </a:t>
            </a:r>
            <a:r>
              <a:rPr lang="hr-HR" sz="2000" dirty="0" err="1" smtClean="0"/>
              <a:t>disorder</a:t>
            </a:r>
            <a:endParaRPr lang="hr-HR" sz="2000" dirty="0"/>
          </a:p>
          <a:p>
            <a:pPr marL="550926" indent="-514350">
              <a:buNone/>
              <a:defRPr/>
            </a:pPr>
            <a:endParaRPr lang="hr-HR" sz="2000" dirty="0"/>
          </a:p>
          <a:p>
            <a:pPr marL="550926" indent="-514350">
              <a:buNone/>
              <a:defRPr/>
            </a:pPr>
            <a:endParaRPr lang="hr-HR" sz="2000" dirty="0"/>
          </a:p>
          <a:p>
            <a:pPr marL="550926" indent="-514350" algn="ctr">
              <a:buNone/>
              <a:defRPr/>
            </a:pPr>
            <a:endParaRPr lang="en-GB" sz="2000" b="1" dirty="0">
              <a:solidFill>
                <a:srgbClr val="92D050"/>
              </a:solidFill>
            </a:endParaRPr>
          </a:p>
          <a:p>
            <a:pPr marL="550926" indent="-514350">
              <a:buFont typeface="Wingdings 2"/>
              <a:buAutoNum type="alphaUcParenR"/>
              <a:defRPr/>
            </a:pPr>
            <a:endParaRPr lang="en-GB" dirty="0" smtClean="0"/>
          </a:p>
          <a:p>
            <a:endParaRPr lang="en-US" dirty="0"/>
          </a:p>
        </p:txBody>
      </p:sp>
    </p:spTree>
    <p:extLst>
      <p:ext uri="{BB962C8B-B14F-4D97-AF65-F5344CB8AC3E}">
        <p14:creationId xmlns:p14="http://schemas.microsoft.com/office/powerpoint/2010/main" val="3212834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826357" cy="1400530"/>
          </a:xfrm>
        </p:spPr>
        <p:txBody>
          <a:bodyPr/>
          <a:lstStyle/>
          <a:p>
            <a:r>
              <a:rPr lang="en-GB" sz="2000" b="1" i="1" dirty="0"/>
              <a:t>The principal form of relief for a </a:t>
            </a:r>
            <a:r>
              <a:rPr lang="en-GB" sz="2000" b="1" i="1" dirty="0" smtClean="0"/>
              <a:t>void</a:t>
            </a:r>
            <a:r>
              <a:rPr lang="hr-HR" sz="2000" b="1" i="1" dirty="0" smtClean="0"/>
              <a:t> </a:t>
            </a:r>
            <a:r>
              <a:rPr lang="hr-HR" sz="2000" b="1" i="1" dirty="0" err="1" smtClean="0"/>
              <a:t>or</a:t>
            </a:r>
            <a:r>
              <a:rPr lang="hr-HR" sz="2000" b="1" i="1" dirty="0" smtClean="0"/>
              <a:t> </a:t>
            </a:r>
            <a:r>
              <a:rPr lang="hr-HR" sz="2000" b="1" i="1" dirty="0" err="1" smtClean="0"/>
              <a:t>voidable</a:t>
            </a:r>
            <a:r>
              <a:rPr lang="en-GB" sz="2000" b="1" i="1" dirty="0" smtClean="0"/>
              <a:t> </a:t>
            </a:r>
            <a:r>
              <a:rPr lang="en-GB" sz="2000" b="1" i="1" dirty="0"/>
              <a:t>marriage is </a:t>
            </a:r>
            <a:r>
              <a:rPr lang="hr-HR" sz="2000" b="1" i="1" dirty="0" smtClean="0"/>
              <a:t/>
            </a:r>
            <a:br>
              <a:rPr lang="hr-HR" sz="2000" b="1" i="1" dirty="0" smtClean="0"/>
            </a:br>
            <a:r>
              <a:rPr lang="en-GB" sz="2000" b="1" i="1" dirty="0" smtClean="0"/>
              <a:t>a </a:t>
            </a:r>
            <a:r>
              <a:rPr lang="hr-HR" sz="2000" b="1" i="1" dirty="0" smtClean="0"/>
              <a:t>DECREE OF NULLITY</a:t>
            </a:r>
            <a:r>
              <a:rPr lang="en-GB" sz="2000" b="1" i="1" dirty="0" smtClean="0"/>
              <a:t>.</a:t>
            </a:r>
            <a:r>
              <a:rPr lang="hr-HR" sz="2000" b="1" i="1" dirty="0" smtClean="0"/>
              <a:t/>
            </a:r>
            <a:br>
              <a:rPr lang="hr-HR" sz="2000" b="1" i="1" dirty="0" smtClean="0"/>
            </a:br>
            <a:r>
              <a:rPr lang="hr-HR" sz="2000" b="1" i="1" dirty="0" err="1" smtClean="0"/>
              <a:t>Consider</a:t>
            </a:r>
            <a:r>
              <a:rPr lang="hr-HR" sz="2000" b="1" i="1" dirty="0" smtClean="0"/>
              <a:t> </a:t>
            </a:r>
            <a:r>
              <a:rPr lang="hr-HR" sz="2000" b="1" i="1" dirty="0" err="1" smtClean="0"/>
              <a:t>what</a:t>
            </a:r>
            <a:r>
              <a:rPr lang="hr-HR" sz="2000" b="1" i="1" dirty="0" smtClean="0"/>
              <a:t> </a:t>
            </a:r>
            <a:r>
              <a:rPr lang="hr-HR" sz="2000" b="1" i="1" dirty="0" err="1" smtClean="0"/>
              <a:t>you</a:t>
            </a:r>
            <a:r>
              <a:rPr lang="hr-HR" sz="2000" b="1" i="1" dirty="0" smtClean="0"/>
              <a:t> </a:t>
            </a:r>
            <a:r>
              <a:rPr lang="hr-HR" sz="2000" b="1" i="1" dirty="0" err="1" smtClean="0"/>
              <a:t>have</a:t>
            </a:r>
            <a:r>
              <a:rPr lang="hr-HR" sz="2000" b="1" i="1" dirty="0" smtClean="0"/>
              <a:t> </a:t>
            </a:r>
            <a:r>
              <a:rPr lang="hr-HR" sz="2000" b="1" i="1" dirty="0" err="1" smtClean="0"/>
              <a:t>learned</a:t>
            </a:r>
            <a:r>
              <a:rPr lang="hr-HR" sz="2000" b="1" i="1" dirty="0" smtClean="0"/>
              <a:t> </a:t>
            </a:r>
            <a:r>
              <a:rPr lang="hr-HR" sz="2000" b="1" i="1" dirty="0" err="1" smtClean="0"/>
              <a:t>about</a:t>
            </a:r>
            <a:r>
              <a:rPr lang="hr-HR" sz="2000" b="1" i="1" dirty="0" smtClean="0"/>
              <a:t> </a:t>
            </a:r>
            <a:r>
              <a:rPr lang="hr-HR" sz="2000" b="1" i="1" dirty="0" err="1" smtClean="0"/>
              <a:t>void</a:t>
            </a:r>
            <a:r>
              <a:rPr lang="hr-HR" sz="2000" b="1" i="1" dirty="0" smtClean="0"/>
              <a:t> </a:t>
            </a:r>
            <a:r>
              <a:rPr lang="hr-HR" sz="2000" b="1" i="1" dirty="0" err="1" smtClean="0"/>
              <a:t>and</a:t>
            </a:r>
            <a:r>
              <a:rPr lang="hr-HR" sz="2000" b="1" i="1" dirty="0" smtClean="0"/>
              <a:t> </a:t>
            </a:r>
            <a:r>
              <a:rPr lang="hr-HR" sz="2000" b="1" i="1" dirty="0" err="1" smtClean="0"/>
              <a:t>voidable</a:t>
            </a:r>
            <a:r>
              <a:rPr lang="hr-HR" sz="2000" b="1" i="1" dirty="0" smtClean="0"/>
              <a:t> </a:t>
            </a:r>
            <a:r>
              <a:rPr lang="hr-HR" sz="2000" b="1" i="1" dirty="0" err="1" smtClean="0"/>
              <a:t>marriages</a:t>
            </a:r>
            <a:r>
              <a:rPr lang="hr-HR" sz="2000" b="1" i="1" dirty="0" smtClean="0"/>
              <a:t>. </a:t>
            </a:r>
            <a:r>
              <a:rPr lang="hr-HR" sz="2000" b="1" i="1" dirty="0" err="1" smtClean="0"/>
              <a:t>Decide</a:t>
            </a:r>
            <a:r>
              <a:rPr lang="hr-HR" sz="2000" b="1" i="1" dirty="0" smtClean="0"/>
              <a:t> </a:t>
            </a:r>
            <a:r>
              <a:rPr lang="hr-HR" sz="2000" b="1" i="1" dirty="0" err="1" smtClean="0"/>
              <a:t>if</a:t>
            </a:r>
            <a:r>
              <a:rPr lang="hr-HR" sz="2000" b="1" i="1" dirty="0" smtClean="0"/>
              <a:t> a </a:t>
            </a:r>
            <a:r>
              <a:rPr lang="hr-HR" sz="2000" b="1" i="1" dirty="0" err="1" smtClean="0"/>
              <a:t>decree</a:t>
            </a:r>
            <a:r>
              <a:rPr lang="hr-HR" sz="2000" b="1" i="1" dirty="0" smtClean="0"/>
              <a:t> </a:t>
            </a:r>
            <a:r>
              <a:rPr lang="hr-HR" sz="2000" b="1" i="1" dirty="0" err="1" smtClean="0"/>
              <a:t>of</a:t>
            </a:r>
            <a:r>
              <a:rPr lang="hr-HR" sz="2000" b="1" i="1" dirty="0" smtClean="0"/>
              <a:t> </a:t>
            </a:r>
            <a:r>
              <a:rPr lang="hr-HR" sz="2000" b="1" i="1" dirty="0" err="1" smtClean="0"/>
              <a:t>nullity</a:t>
            </a:r>
            <a:r>
              <a:rPr lang="hr-HR" sz="2000" b="1" i="1" dirty="0" smtClean="0"/>
              <a:t> </a:t>
            </a:r>
            <a:r>
              <a:rPr lang="hr-HR" sz="2000" b="1" i="1" dirty="0" err="1" smtClean="0"/>
              <a:t>could</a:t>
            </a:r>
            <a:r>
              <a:rPr lang="hr-HR" sz="2000" b="1" i="1" dirty="0" smtClean="0"/>
              <a:t> </a:t>
            </a:r>
            <a:r>
              <a:rPr lang="hr-HR" sz="2000" b="1" i="1" dirty="0" err="1" smtClean="0"/>
              <a:t>be</a:t>
            </a:r>
            <a:r>
              <a:rPr lang="hr-HR" sz="2000" b="1" i="1" dirty="0" smtClean="0"/>
              <a:t> </a:t>
            </a:r>
            <a:r>
              <a:rPr lang="hr-HR" sz="2000" b="1" i="1" dirty="0" err="1" smtClean="0"/>
              <a:t>granted</a:t>
            </a:r>
            <a:r>
              <a:rPr lang="hr-HR" sz="2000" b="1" i="1" dirty="0" smtClean="0"/>
              <a:t> </a:t>
            </a:r>
            <a:r>
              <a:rPr lang="hr-HR" sz="2000" b="1" i="1" dirty="0" err="1" smtClean="0"/>
              <a:t>in</a:t>
            </a:r>
            <a:r>
              <a:rPr lang="hr-HR" sz="2000" b="1" i="1" dirty="0" smtClean="0"/>
              <a:t> the </a:t>
            </a:r>
            <a:r>
              <a:rPr lang="hr-HR" sz="2000" b="1" i="1" dirty="0" err="1" smtClean="0"/>
              <a:t>following</a:t>
            </a:r>
            <a:r>
              <a:rPr lang="hr-HR" sz="2000" b="1" i="1" dirty="0" smtClean="0"/>
              <a:t> </a:t>
            </a:r>
            <a:r>
              <a:rPr lang="hr-HR" sz="2000" b="1" i="1" dirty="0" err="1" smtClean="0"/>
              <a:t>example</a:t>
            </a:r>
            <a:r>
              <a:rPr lang="hr-HR" sz="2000" b="1" i="1" dirty="0" smtClean="0"/>
              <a:t> </a:t>
            </a:r>
            <a:r>
              <a:rPr lang="hr-HR" sz="2000" b="1" i="1" dirty="0" err="1" smtClean="0"/>
              <a:t>cases</a:t>
            </a:r>
            <a:r>
              <a:rPr lang="hr-HR" sz="2000" b="1" i="1" dirty="0" smtClean="0"/>
              <a:t>.</a:t>
            </a:r>
            <a:endParaRPr lang="en-US" sz="2400" b="1" i="1" dirty="0"/>
          </a:p>
        </p:txBody>
      </p:sp>
      <p:sp>
        <p:nvSpPr>
          <p:cNvPr id="3" name="Content Placeholder 2"/>
          <p:cNvSpPr>
            <a:spLocks noGrp="1"/>
          </p:cNvSpPr>
          <p:nvPr>
            <p:ph idx="1"/>
          </p:nvPr>
        </p:nvSpPr>
        <p:spPr>
          <a:xfrm>
            <a:off x="534838" y="1853248"/>
            <a:ext cx="11283351" cy="4823597"/>
          </a:xfrm>
        </p:spPr>
        <p:txBody>
          <a:bodyPr>
            <a:normAutofit fontScale="92500" lnSpcReduction="10000"/>
          </a:bodyPr>
          <a:lstStyle/>
          <a:p>
            <a:pPr marL="0" indent="0">
              <a:buNone/>
            </a:pPr>
            <a:endParaRPr lang="hr-HR" dirty="0" smtClean="0"/>
          </a:p>
          <a:p>
            <a:pPr marL="0" indent="0">
              <a:buNone/>
            </a:pPr>
            <a:r>
              <a:rPr lang="hr-HR" sz="2400" b="1" dirty="0" err="1" smtClean="0">
                <a:solidFill>
                  <a:srgbClr val="92D050"/>
                </a:solidFill>
              </a:rPr>
              <a:t>E.g</a:t>
            </a:r>
            <a:r>
              <a:rPr lang="hr-HR" sz="2400" b="1" dirty="0" smtClean="0">
                <a:solidFill>
                  <a:srgbClr val="92D050"/>
                </a:solidFill>
              </a:rPr>
              <a:t>. I </a:t>
            </a:r>
            <a:r>
              <a:rPr lang="hr-HR" sz="2400" dirty="0" smtClean="0"/>
              <a:t>- </a:t>
            </a:r>
            <a:r>
              <a:rPr lang="hr-HR" sz="2400" dirty="0" err="1" smtClean="0"/>
              <a:t>Marc</a:t>
            </a:r>
            <a:r>
              <a:rPr lang="en-GB" sz="2400" dirty="0" smtClean="0"/>
              <a:t> </a:t>
            </a:r>
            <a:r>
              <a:rPr lang="en-GB" sz="2400" dirty="0"/>
              <a:t>remarried in 1986, 3 years after meeting wife number two. The marriage certificate said that he was divorced. That was untrue. The husband married  wife number one in 1975, separated from her in 1979 but only finally divorced her in 1995, </a:t>
            </a:r>
            <a:r>
              <a:rPr lang="en-GB" sz="2400" dirty="0" smtClean="0"/>
              <a:t>9 </a:t>
            </a:r>
            <a:r>
              <a:rPr lang="en-GB" sz="2400" dirty="0"/>
              <a:t>years after </a:t>
            </a:r>
            <a:r>
              <a:rPr lang="en-GB" sz="2400" dirty="0" smtClean="0"/>
              <a:t>remarrying</a:t>
            </a:r>
            <a:r>
              <a:rPr lang="hr-HR" sz="2400" dirty="0" smtClean="0"/>
              <a:t>.</a:t>
            </a:r>
          </a:p>
          <a:p>
            <a:pPr marL="0" indent="0">
              <a:buNone/>
            </a:pPr>
            <a:r>
              <a:rPr lang="hr-HR" sz="2400" b="1" dirty="0" err="1" smtClean="0">
                <a:solidFill>
                  <a:srgbClr val="92D050"/>
                </a:solidFill>
              </a:rPr>
              <a:t>E.g</a:t>
            </a:r>
            <a:r>
              <a:rPr lang="hr-HR" sz="2400" b="1" dirty="0" smtClean="0">
                <a:solidFill>
                  <a:srgbClr val="92D050"/>
                </a:solidFill>
              </a:rPr>
              <a:t>. II </a:t>
            </a:r>
            <a:r>
              <a:rPr lang="hr-HR" sz="2400" dirty="0" smtClean="0"/>
              <a:t>- John</a:t>
            </a:r>
            <a:r>
              <a:rPr lang="en-GB" sz="2400" dirty="0" smtClean="0"/>
              <a:t> s</a:t>
            </a:r>
            <a:r>
              <a:rPr lang="hr-HR" sz="2400" dirty="0" err="1" smtClean="0"/>
              <a:t>ought</a:t>
            </a:r>
            <a:r>
              <a:rPr lang="en-GB" sz="2400" dirty="0" smtClean="0"/>
              <a:t> </a:t>
            </a:r>
            <a:r>
              <a:rPr lang="en-GB" sz="2400" dirty="0"/>
              <a:t>a decree of nullity on the basis that he was induced to marry his wife by her fraudulent declarations of love. </a:t>
            </a:r>
            <a:endParaRPr lang="hr-HR" sz="2400" dirty="0" smtClean="0"/>
          </a:p>
          <a:p>
            <a:pPr marL="0" indent="0">
              <a:buNone/>
            </a:pPr>
            <a:r>
              <a:rPr lang="hr-HR" sz="2400" b="1" dirty="0" err="1" smtClean="0">
                <a:solidFill>
                  <a:srgbClr val="92D050"/>
                </a:solidFill>
              </a:rPr>
              <a:t>E.g</a:t>
            </a:r>
            <a:r>
              <a:rPr lang="hr-HR" sz="2400" b="1" dirty="0" smtClean="0">
                <a:solidFill>
                  <a:srgbClr val="92D050"/>
                </a:solidFill>
              </a:rPr>
              <a:t>. III </a:t>
            </a:r>
            <a:r>
              <a:rPr lang="hr-HR" sz="2400" dirty="0" smtClean="0"/>
              <a:t>- </a:t>
            </a:r>
            <a:r>
              <a:rPr lang="hr-HR" sz="2400" dirty="0" err="1" smtClean="0"/>
              <a:t>Sarah</a:t>
            </a:r>
            <a:r>
              <a:rPr lang="en-GB" sz="2400" dirty="0" smtClean="0"/>
              <a:t> </a:t>
            </a:r>
            <a:r>
              <a:rPr lang="en-GB" sz="2400" dirty="0"/>
              <a:t>was pressured by her parents and at age 16 participated in an arranged marriage. </a:t>
            </a:r>
            <a:r>
              <a:rPr lang="hr-HR" sz="2400" dirty="0" err="1" smtClean="0"/>
              <a:t>She</a:t>
            </a:r>
            <a:r>
              <a:rPr lang="hr-HR" sz="2400" dirty="0" smtClean="0"/>
              <a:t> </a:t>
            </a:r>
            <a:r>
              <a:rPr lang="hr-HR" sz="2400" dirty="0" err="1" smtClean="0"/>
              <a:t>did</a:t>
            </a:r>
            <a:r>
              <a:rPr lang="hr-HR" sz="2400" dirty="0" smtClean="0"/>
              <a:t> </a:t>
            </a:r>
            <a:r>
              <a:rPr lang="hr-HR" sz="2400" dirty="0" err="1" smtClean="0"/>
              <a:t>not</a:t>
            </a:r>
            <a:r>
              <a:rPr lang="en-GB" sz="2400" dirty="0" smtClean="0"/>
              <a:t> </a:t>
            </a:r>
            <a:r>
              <a:rPr lang="en-GB" sz="2400" dirty="0"/>
              <a:t>want to go through with the ceremony and told the Court that: </a:t>
            </a:r>
            <a:r>
              <a:rPr lang="en-GB" sz="2400" i="1" dirty="0"/>
              <a:t>“. . . My parents insisted I go through with it and I could not stand up against them”</a:t>
            </a:r>
            <a:r>
              <a:rPr lang="en-GB" sz="2400" dirty="0"/>
              <a:t>. </a:t>
            </a:r>
            <a:endParaRPr lang="hr-HR" sz="2400" dirty="0" smtClean="0"/>
          </a:p>
          <a:p>
            <a:pPr marL="0" indent="0">
              <a:buNone/>
            </a:pPr>
            <a:r>
              <a:rPr lang="hr-HR" sz="2400" b="1" smtClean="0">
                <a:solidFill>
                  <a:srgbClr val="92D050"/>
                </a:solidFill>
              </a:rPr>
              <a:t>E.g</a:t>
            </a:r>
            <a:r>
              <a:rPr lang="hr-HR" sz="2400" b="1" dirty="0" smtClean="0">
                <a:solidFill>
                  <a:srgbClr val="92D050"/>
                </a:solidFill>
              </a:rPr>
              <a:t>. IV </a:t>
            </a:r>
            <a:r>
              <a:rPr lang="hr-HR" sz="2400" dirty="0" smtClean="0"/>
              <a:t>– Denis </a:t>
            </a:r>
            <a:r>
              <a:rPr lang="hr-HR" sz="2400" dirty="0" err="1" smtClean="0"/>
              <a:t>and</a:t>
            </a:r>
            <a:r>
              <a:rPr lang="hr-HR" sz="2400" dirty="0" smtClean="0"/>
              <a:t> </a:t>
            </a:r>
            <a:r>
              <a:rPr lang="hr-HR" sz="2400" dirty="0" err="1" smtClean="0"/>
              <a:t>Brenda</a:t>
            </a:r>
            <a:r>
              <a:rPr lang="hr-HR" sz="2400" dirty="0" smtClean="0"/>
              <a:t> are </a:t>
            </a:r>
            <a:r>
              <a:rPr lang="hr-HR" sz="2400" dirty="0" err="1" smtClean="0"/>
              <a:t>first</a:t>
            </a:r>
            <a:r>
              <a:rPr lang="hr-HR" sz="2400" dirty="0" smtClean="0"/>
              <a:t> </a:t>
            </a:r>
            <a:r>
              <a:rPr lang="hr-HR" sz="2400" dirty="0" err="1" smtClean="0"/>
              <a:t>cousins</a:t>
            </a:r>
            <a:r>
              <a:rPr lang="hr-HR" sz="2400" dirty="0" smtClean="0"/>
              <a:t> </a:t>
            </a:r>
            <a:r>
              <a:rPr lang="hr-HR" sz="2400" dirty="0" err="1" smtClean="0"/>
              <a:t>from</a:t>
            </a:r>
            <a:r>
              <a:rPr lang="hr-HR" sz="2400" dirty="0" smtClean="0"/>
              <a:t> </a:t>
            </a:r>
            <a:r>
              <a:rPr lang="hr-HR" sz="2400" dirty="0" err="1" smtClean="0"/>
              <a:t>California</a:t>
            </a:r>
            <a:r>
              <a:rPr lang="hr-HR" sz="2400" dirty="0" smtClean="0"/>
              <a:t>. </a:t>
            </a:r>
            <a:r>
              <a:rPr lang="hr-HR" sz="2400" dirty="0" err="1" smtClean="0"/>
              <a:t>They</a:t>
            </a:r>
            <a:r>
              <a:rPr lang="hr-HR" sz="2400" dirty="0" smtClean="0"/>
              <a:t> </a:t>
            </a:r>
            <a:r>
              <a:rPr lang="hr-HR" sz="2400" dirty="0" err="1" smtClean="0"/>
              <a:t>got</a:t>
            </a:r>
            <a:r>
              <a:rPr lang="hr-HR" sz="2400" dirty="0" smtClean="0"/>
              <a:t> </a:t>
            </a:r>
            <a:r>
              <a:rPr lang="hr-HR" sz="2400" dirty="0" err="1" smtClean="0"/>
              <a:t>married</a:t>
            </a:r>
            <a:r>
              <a:rPr lang="hr-HR" sz="2400" dirty="0" smtClean="0"/>
              <a:t> </a:t>
            </a:r>
            <a:r>
              <a:rPr lang="hr-HR" sz="2400" dirty="0" err="1" smtClean="0"/>
              <a:t>in</a:t>
            </a:r>
            <a:r>
              <a:rPr lang="hr-HR" sz="2400" dirty="0" smtClean="0"/>
              <a:t> </a:t>
            </a:r>
            <a:r>
              <a:rPr lang="hr-HR" sz="2400" dirty="0" err="1" smtClean="0"/>
              <a:t>England</a:t>
            </a:r>
            <a:r>
              <a:rPr lang="hr-HR" sz="2400" dirty="0" smtClean="0"/>
              <a:t>.</a:t>
            </a:r>
            <a:endParaRPr lang="en-US" sz="2400" dirty="0"/>
          </a:p>
        </p:txBody>
      </p:sp>
    </p:spTree>
    <p:extLst>
      <p:ext uri="{BB962C8B-B14F-4D97-AF65-F5344CB8AC3E}">
        <p14:creationId xmlns:p14="http://schemas.microsoft.com/office/powerpoint/2010/main" val="303742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b="1" dirty="0" smtClean="0">
                <a:solidFill>
                  <a:schemeClr val="accent3">
                    <a:lumMod val="40000"/>
                    <a:lumOff val="60000"/>
                  </a:schemeClr>
                </a:solidFill>
              </a:rPr>
              <a:t>English</a:t>
            </a:r>
            <a:r>
              <a:rPr lang="en-GB" sz="4000" b="1" dirty="0" smtClean="0">
                <a:solidFill>
                  <a:schemeClr val="accent3">
                    <a:lumMod val="40000"/>
                    <a:lumOff val="60000"/>
                  </a:schemeClr>
                </a:solidFill>
              </a:rPr>
              <a:t> </a:t>
            </a:r>
            <a:r>
              <a:rPr lang="en-GB" sz="4000" b="1" dirty="0">
                <a:solidFill>
                  <a:schemeClr val="accent3">
                    <a:lumMod val="40000"/>
                    <a:lumOff val="60000"/>
                  </a:schemeClr>
                </a:solidFill>
              </a:rPr>
              <a:t>marriage laws</a:t>
            </a:r>
            <a:endParaRPr lang="en-US" dirty="0"/>
          </a:p>
        </p:txBody>
      </p:sp>
      <p:sp>
        <p:nvSpPr>
          <p:cNvPr id="3" name="Content Placeholder 2"/>
          <p:cNvSpPr>
            <a:spLocks noGrp="1"/>
          </p:cNvSpPr>
          <p:nvPr>
            <p:ph idx="1"/>
          </p:nvPr>
        </p:nvSpPr>
        <p:spPr>
          <a:xfrm>
            <a:off x="707366" y="1406106"/>
            <a:ext cx="9342487" cy="4842293"/>
          </a:xfrm>
        </p:spPr>
        <p:txBody>
          <a:bodyPr/>
          <a:lstStyle/>
          <a:p>
            <a:pPr marL="0" indent="0" algn="ctr">
              <a:buNone/>
            </a:pPr>
            <a:r>
              <a:rPr lang="hr-HR" b="1" dirty="0" smtClean="0"/>
              <a:t>DURESS  ---   CONSANGUINITY    ---   YOUTH    ---   VOID MONOGAMOUS   ---   VOIDABLE   ---   PARENTAL CONSENT</a:t>
            </a:r>
          </a:p>
          <a:p>
            <a:endParaRPr lang="hr-HR" b="1"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97171873"/>
              </p:ext>
            </p:extLst>
          </p:nvPr>
        </p:nvGraphicFramePr>
        <p:xfrm>
          <a:off x="1147312" y="2475780"/>
          <a:ext cx="9012688" cy="4054418"/>
        </p:xfrm>
        <a:graphic>
          <a:graphicData uri="http://schemas.openxmlformats.org/drawingml/2006/table">
            <a:tbl>
              <a:tblPr firstRow="1" bandRow="1">
                <a:tableStyleId>{5C22544A-7EE6-4342-B048-85BDC9FD1C3A}</a:tableStyleId>
              </a:tblPr>
              <a:tblGrid>
                <a:gridCol w="6970145">
                  <a:extLst>
                    <a:ext uri="{9D8B030D-6E8A-4147-A177-3AD203B41FA5}">
                      <a16:colId xmlns:a16="http://schemas.microsoft.com/office/drawing/2014/main" val="643588184"/>
                    </a:ext>
                  </a:extLst>
                </a:gridCol>
                <a:gridCol w="2042543">
                  <a:extLst>
                    <a:ext uri="{9D8B030D-6E8A-4147-A177-3AD203B41FA5}">
                      <a16:colId xmlns:a16="http://schemas.microsoft.com/office/drawing/2014/main" val="3817889012"/>
                    </a:ext>
                  </a:extLst>
                </a:gridCol>
              </a:tblGrid>
              <a:tr h="5919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hr-HR" sz="1800" b="0" dirty="0" smtClean="0">
                          <a:solidFill>
                            <a:schemeClr val="bg1"/>
                          </a:solidFill>
                        </a:rPr>
                        <a:t>1. </a:t>
                      </a:r>
                      <a:r>
                        <a:rPr lang="en-US" sz="1800" b="0" dirty="0" smtClean="0">
                          <a:solidFill>
                            <a:schemeClr val="bg1"/>
                          </a:solidFill>
                        </a:rPr>
                        <a:t>Both members of the couple must be aged 16 or over.</a:t>
                      </a:r>
                      <a:endParaRPr lang="en-GB" sz="1800" b="0" dirty="0" smtClean="0">
                        <a:solidFill>
                          <a:schemeClr val="bg1"/>
                        </a:solidFill>
                      </a:endParaRPr>
                    </a:p>
                  </a:txBody>
                  <a:tcPr/>
                </a:tc>
                <a:tc>
                  <a:txBody>
                    <a:bodyPr/>
                    <a:lstStyle/>
                    <a:p>
                      <a:endParaRPr lang="en-US"/>
                    </a:p>
                  </a:txBody>
                  <a:tcPr/>
                </a:tc>
                <a:extLst>
                  <a:ext uri="{0D108BD9-81ED-4DB2-BD59-A6C34878D82A}">
                    <a16:rowId xmlns:a16="http://schemas.microsoft.com/office/drawing/2014/main" val="3988962768"/>
                  </a:ext>
                </a:extLst>
              </a:tr>
              <a:tr h="5919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hr-HR" sz="1800" dirty="0" smtClean="0"/>
                        <a:t>2. </a:t>
                      </a:r>
                      <a:r>
                        <a:rPr lang="en-US" sz="1800" dirty="0" smtClean="0"/>
                        <a:t>You can't already be married (see bigamy).</a:t>
                      </a:r>
                      <a:endParaRPr lang="hr-HR" sz="1800" dirty="0" smtClean="0"/>
                    </a:p>
                  </a:txBody>
                  <a:tcPr/>
                </a:tc>
                <a:tc>
                  <a:txBody>
                    <a:bodyPr/>
                    <a:lstStyle/>
                    <a:p>
                      <a:endParaRPr lang="en-US"/>
                    </a:p>
                  </a:txBody>
                  <a:tcPr/>
                </a:tc>
                <a:extLst>
                  <a:ext uri="{0D108BD9-81ED-4DB2-BD59-A6C34878D82A}">
                    <a16:rowId xmlns:a16="http://schemas.microsoft.com/office/drawing/2014/main" val="69205673"/>
                  </a:ext>
                </a:extLst>
              </a:tr>
              <a:tr h="5919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hr-HR" sz="1800" dirty="0" smtClean="0"/>
                        <a:t>3. </a:t>
                      </a:r>
                      <a:r>
                        <a:rPr lang="en-US" sz="1800" dirty="0" smtClean="0"/>
                        <a:t>Can't be too closely related</a:t>
                      </a:r>
                      <a:r>
                        <a:rPr lang="hr-HR" sz="1800" dirty="0" smtClean="0"/>
                        <a:t>.</a:t>
                      </a:r>
                    </a:p>
                  </a:txBody>
                  <a:tcPr/>
                </a:tc>
                <a:tc>
                  <a:txBody>
                    <a:bodyPr/>
                    <a:lstStyle/>
                    <a:p>
                      <a:endParaRPr lang="en-US"/>
                    </a:p>
                  </a:txBody>
                  <a:tcPr/>
                </a:tc>
                <a:extLst>
                  <a:ext uri="{0D108BD9-81ED-4DB2-BD59-A6C34878D82A}">
                    <a16:rowId xmlns:a16="http://schemas.microsoft.com/office/drawing/2014/main" val="3369762194"/>
                  </a:ext>
                </a:extLst>
              </a:tr>
              <a:tr h="1094843">
                <a:tc>
                  <a:txBody>
                    <a:bodyPr/>
                    <a:lstStyle/>
                    <a:p>
                      <a:r>
                        <a:rPr lang="hr-HR" sz="1800" dirty="0" smtClean="0"/>
                        <a:t>4. </a:t>
                      </a:r>
                      <a:r>
                        <a:rPr lang="en-US" sz="1800" dirty="0" smtClean="0"/>
                        <a:t>Under 18s must gain their parent's or guardian's consent, </a:t>
                      </a:r>
                      <a:r>
                        <a:rPr lang="hr-HR" sz="1800" dirty="0" smtClean="0"/>
                        <a:t> </a:t>
                      </a:r>
                    </a:p>
                    <a:p>
                      <a:r>
                        <a:rPr lang="hr-HR" sz="1800" dirty="0" smtClean="0"/>
                        <a:t>    </a:t>
                      </a:r>
                      <a:r>
                        <a:rPr lang="en-US" sz="1800" dirty="0" smtClean="0"/>
                        <a:t>otherwise it is a criminal offence, although the marriage </a:t>
                      </a:r>
                      <a:endParaRPr lang="hr-HR" sz="1800" dirty="0" smtClean="0"/>
                    </a:p>
                    <a:p>
                      <a:r>
                        <a:rPr lang="hr-HR" sz="1800" dirty="0" smtClean="0"/>
                        <a:t>    </a:t>
                      </a:r>
                      <a:r>
                        <a:rPr lang="en-US" sz="1800" dirty="0" smtClean="0"/>
                        <a:t>would</a:t>
                      </a:r>
                      <a:r>
                        <a:rPr lang="hr-HR" sz="1800" dirty="0" smtClean="0"/>
                        <a:t> </a:t>
                      </a:r>
                      <a:r>
                        <a:rPr lang="en-US" sz="1800" dirty="0" smtClean="0"/>
                        <a:t>still be valid.</a:t>
                      </a:r>
                      <a:endParaRPr lang="en-GB" sz="1800" dirty="0" smtClean="0"/>
                    </a:p>
                  </a:txBody>
                  <a:tcPr/>
                </a:tc>
                <a:tc>
                  <a:txBody>
                    <a:bodyPr/>
                    <a:lstStyle/>
                    <a:p>
                      <a:endParaRPr lang="en-US"/>
                    </a:p>
                  </a:txBody>
                  <a:tcPr/>
                </a:tc>
                <a:extLst>
                  <a:ext uri="{0D108BD9-81ED-4DB2-BD59-A6C34878D82A}">
                    <a16:rowId xmlns:a16="http://schemas.microsoft.com/office/drawing/2014/main" val="2809662568"/>
                  </a:ext>
                </a:extLst>
              </a:tr>
              <a:tr h="5919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hr-HR" sz="1800" dirty="0" smtClean="0"/>
                        <a:t>5. </a:t>
                      </a:r>
                      <a:r>
                        <a:rPr lang="en-US" sz="1800" dirty="0" smtClean="0"/>
                        <a:t>Marriages involving under-16s are not </a:t>
                      </a:r>
                      <a:r>
                        <a:rPr lang="en-GB" sz="1800" noProof="0" dirty="0" smtClean="0"/>
                        <a:t>recognized </a:t>
                      </a:r>
                      <a:r>
                        <a:rPr lang="en-US" sz="1800" dirty="0" smtClean="0"/>
                        <a:t>by law.</a:t>
                      </a:r>
                      <a:endParaRPr lang="en-GB" sz="1800" dirty="0" smtClean="0"/>
                    </a:p>
                  </a:txBody>
                  <a:tcPr/>
                </a:tc>
                <a:tc>
                  <a:txBody>
                    <a:bodyPr/>
                    <a:lstStyle/>
                    <a:p>
                      <a:endParaRPr lang="en-US"/>
                    </a:p>
                  </a:txBody>
                  <a:tcPr/>
                </a:tc>
                <a:extLst>
                  <a:ext uri="{0D108BD9-81ED-4DB2-BD59-A6C34878D82A}">
                    <a16:rowId xmlns:a16="http://schemas.microsoft.com/office/drawing/2014/main" val="3962916782"/>
                  </a:ext>
                </a:extLst>
              </a:tr>
              <a:tr h="5919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hr-HR" sz="1800" dirty="0" smtClean="0"/>
                        <a:t>6. </a:t>
                      </a:r>
                      <a:r>
                        <a:rPr lang="en-US" sz="1800" dirty="0" smtClean="0"/>
                        <a:t>No one can be forced to marry against their wishes.</a:t>
                      </a:r>
                      <a:endParaRPr lang="en-GB" sz="1800" dirty="0" smtClean="0"/>
                    </a:p>
                  </a:txBody>
                  <a:tcPr/>
                </a:tc>
                <a:tc>
                  <a:txBody>
                    <a:bodyPr/>
                    <a:lstStyle/>
                    <a:p>
                      <a:endParaRPr lang="en-US" dirty="0"/>
                    </a:p>
                  </a:txBody>
                  <a:tcPr/>
                </a:tc>
                <a:extLst>
                  <a:ext uri="{0D108BD9-81ED-4DB2-BD59-A6C34878D82A}">
                    <a16:rowId xmlns:a16="http://schemas.microsoft.com/office/drawing/2014/main" val="862421281"/>
                  </a:ext>
                </a:extLst>
              </a:tr>
            </a:tbl>
          </a:graphicData>
        </a:graphic>
      </p:graphicFrame>
    </p:spTree>
    <p:extLst>
      <p:ext uri="{BB962C8B-B14F-4D97-AF65-F5344CB8AC3E}">
        <p14:creationId xmlns:p14="http://schemas.microsoft.com/office/powerpoint/2010/main" val="1316825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Civil </a:t>
            </a:r>
            <a:r>
              <a:rPr lang="hr-HR" dirty="0" err="1" smtClean="0"/>
              <a:t>partnership</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are </a:t>
            </a:r>
            <a:r>
              <a:rPr lang="hr-HR" dirty="0"/>
              <a:t>the </a:t>
            </a:r>
            <a:r>
              <a:rPr lang="hr-HR" dirty="0" err="1"/>
              <a:t>rights</a:t>
            </a:r>
            <a:r>
              <a:rPr lang="hr-HR" dirty="0"/>
              <a:t> and </a:t>
            </a:r>
            <a:r>
              <a:rPr lang="hr-HR" dirty="0" err="1"/>
              <a:t>responsibilities</a:t>
            </a:r>
            <a:r>
              <a:rPr lang="hr-HR" dirty="0"/>
              <a:t> </a:t>
            </a:r>
            <a:r>
              <a:rPr lang="hr-HR" dirty="0" err="1"/>
              <a:t>of</a:t>
            </a:r>
            <a:r>
              <a:rPr lang="hr-HR" dirty="0"/>
              <a:t> civil </a:t>
            </a:r>
            <a:r>
              <a:rPr lang="hr-HR" dirty="0" err="1"/>
              <a:t>partners</a:t>
            </a:r>
            <a:r>
              <a:rPr lang="hr-HR" dirty="0"/>
              <a:t>?</a:t>
            </a:r>
          </a:p>
          <a:p>
            <a:r>
              <a:rPr lang="hr-HR" dirty="0" err="1"/>
              <a:t>What</a:t>
            </a:r>
            <a:r>
              <a:rPr lang="hr-HR" dirty="0"/>
              <a:t> are the </a:t>
            </a:r>
            <a:r>
              <a:rPr lang="hr-HR" dirty="0" err="1"/>
              <a:t>legal</a:t>
            </a:r>
            <a:r>
              <a:rPr lang="hr-HR" dirty="0"/>
              <a:t> </a:t>
            </a:r>
            <a:r>
              <a:rPr lang="hr-HR" dirty="0" err="1"/>
              <a:t>preconditions</a:t>
            </a:r>
            <a:r>
              <a:rPr lang="hr-HR" dirty="0"/>
              <a:t> for </a:t>
            </a:r>
            <a:r>
              <a:rPr lang="hr-HR" dirty="0" err="1"/>
              <a:t>entering</a:t>
            </a:r>
            <a:r>
              <a:rPr lang="hr-HR" dirty="0"/>
              <a:t> </a:t>
            </a:r>
            <a:r>
              <a:rPr lang="hr-HR" dirty="0" err="1"/>
              <a:t>into</a:t>
            </a:r>
            <a:r>
              <a:rPr lang="hr-HR" dirty="0"/>
              <a:t> civil </a:t>
            </a:r>
            <a:r>
              <a:rPr lang="hr-HR" dirty="0" err="1"/>
              <a:t>partnership</a:t>
            </a:r>
            <a:r>
              <a:rPr lang="hr-HR" dirty="0"/>
              <a:t>?</a:t>
            </a:r>
          </a:p>
          <a:p>
            <a:r>
              <a:rPr lang="hr-HR" dirty="0"/>
              <a:t>Do </a:t>
            </a:r>
            <a:r>
              <a:rPr lang="hr-HR" dirty="0" err="1"/>
              <a:t>you</a:t>
            </a:r>
            <a:r>
              <a:rPr lang="hr-HR" dirty="0"/>
              <a:t> </a:t>
            </a:r>
            <a:r>
              <a:rPr lang="hr-HR" dirty="0" err="1"/>
              <a:t>expect</a:t>
            </a:r>
            <a:r>
              <a:rPr lang="hr-HR" dirty="0"/>
              <a:t> </a:t>
            </a:r>
            <a:r>
              <a:rPr lang="hr-HR" dirty="0" err="1"/>
              <a:t>them</a:t>
            </a:r>
            <a:r>
              <a:rPr lang="hr-HR" dirty="0"/>
              <a:t> to </a:t>
            </a:r>
            <a:r>
              <a:rPr lang="hr-HR" dirty="0" err="1"/>
              <a:t>be</a:t>
            </a:r>
            <a:r>
              <a:rPr lang="hr-HR" dirty="0"/>
              <a:t> </a:t>
            </a:r>
            <a:r>
              <a:rPr lang="hr-HR" dirty="0" err="1"/>
              <a:t>similar</a:t>
            </a:r>
            <a:r>
              <a:rPr lang="hr-HR" dirty="0"/>
              <a:t> to </a:t>
            </a:r>
            <a:r>
              <a:rPr lang="hr-HR" dirty="0" err="1"/>
              <a:t>those</a:t>
            </a:r>
            <a:r>
              <a:rPr lang="hr-HR" dirty="0"/>
              <a:t> for </a:t>
            </a:r>
            <a:r>
              <a:rPr lang="hr-HR" dirty="0" err="1" smtClean="0"/>
              <a:t>marriage</a:t>
            </a:r>
            <a:r>
              <a:rPr lang="hr-HR" dirty="0" smtClean="0"/>
              <a:t>?</a:t>
            </a:r>
            <a:endParaRPr lang="en-US" dirty="0"/>
          </a:p>
        </p:txBody>
      </p:sp>
    </p:spTree>
    <p:extLst>
      <p:ext uri="{BB962C8B-B14F-4D97-AF65-F5344CB8AC3E}">
        <p14:creationId xmlns:p14="http://schemas.microsoft.com/office/powerpoint/2010/main" val="2970187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1162</TotalTime>
  <Words>1043</Words>
  <Application>Microsoft Office PowerPoint</Application>
  <PresentationFormat>Widescreen</PresentationFormat>
  <Paragraphs>174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Century Gothic</vt:lpstr>
      <vt:lpstr>Wingdings</vt:lpstr>
      <vt:lpstr>Wingdings 2</vt:lpstr>
      <vt:lpstr>Wingdings 3</vt:lpstr>
      <vt:lpstr>Ion</vt:lpstr>
      <vt:lpstr>Unit 17 Family Law   Snježana Husinec, PhD shusinec@pravo.hr</vt:lpstr>
      <vt:lpstr>FAMILY LAW</vt:lpstr>
      <vt:lpstr>Types of relationships in England and Wales</vt:lpstr>
      <vt:lpstr>MARRIAGE and CIVIL PARTNERSHIP</vt:lpstr>
      <vt:lpstr>Definition and ending of a Marriage or Civil Partnership  I Find in the text the definitions of MARRIAGE and CIVIL PARTNERSHIP. MARRIAGE = ___________________________________________________________________ CIVIL PARTNERSHIP = ____________________________________________________________  II Fill in the information about ending a marriage or a civil partnership from the text. Explain the difference between TERMINATION and ANNULMENT.</vt:lpstr>
      <vt:lpstr>VOID or VOIDABLE Read the text and fill in the missing information. </vt:lpstr>
      <vt:lpstr>The principal form of relief for a void or voidable marriage is  a DECREE OF NULLITY. Consider what you have learned about void and voidable marriages. Decide if a decree of nullity could be granted in the following example cases.</vt:lpstr>
      <vt:lpstr>English marriage laws</vt:lpstr>
      <vt:lpstr>Civil partnership</vt:lpstr>
      <vt:lpstr>CIVIL PARTNERSHIP</vt:lpstr>
      <vt:lpstr>Living together (cohabitation)</vt:lpstr>
      <vt:lpstr>Croatian marriage laws</vt:lpstr>
      <vt:lpstr>DIVORCE</vt:lpstr>
      <vt:lpstr>Fault vs. No-Fault divorce</vt:lpstr>
      <vt:lpstr>DIVORCE PROCEDURE</vt:lpstr>
      <vt:lpstr>Consequences of divorce</vt:lpstr>
      <vt:lpstr>Divorce in Croatia</vt:lpstr>
      <vt:lpstr>DOMESTIC VIOLENCE</vt:lpstr>
      <vt:lpstr>From the Family Law Act 1996</vt:lpstr>
      <vt:lpstr>Compare the following articles from Croatian legal acts with English law and translate them into English.</vt:lpstr>
    </vt:vector>
  </TitlesOfParts>
  <Company>Pravni fakultet u Zagrebu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15 The Law of Torts</dc:title>
  <dc:creator>Snježana Husinec</dc:creator>
  <cp:lastModifiedBy>Admin</cp:lastModifiedBy>
  <cp:revision>84</cp:revision>
  <dcterms:created xsi:type="dcterms:W3CDTF">2017-10-26T11:56:39Z</dcterms:created>
  <dcterms:modified xsi:type="dcterms:W3CDTF">2018-12-02T21:25:25Z</dcterms:modified>
</cp:coreProperties>
</file>