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309" r:id="rId4"/>
    <p:sldId id="283" r:id="rId5"/>
    <p:sldId id="301" r:id="rId6"/>
    <p:sldId id="310" r:id="rId7"/>
    <p:sldId id="311" r:id="rId8"/>
    <p:sldId id="300" r:id="rId9"/>
    <p:sldId id="312" r:id="rId10"/>
    <p:sldId id="326" r:id="rId11"/>
    <p:sldId id="313" r:id="rId12"/>
    <p:sldId id="302" r:id="rId13"/>
    <p:sldId id="314" r:id="rId14"/>
    <p:sldId id="315" r:id="rId15"/>
    <p:sldId id="316" r:id="rId16"/>
    <p:sldId id="317" r:id="rId17"/>
    <p:sldId id="321" r:id="rId18"/>
    <p:sldId id="322" r:id="rId19"/>
    <p:sldId id="323" r:id="rId20"/>
    <p:sldId id="325" r:id="rId21"/>
    <p:sldId id="324" r:id="rId22"/>
    <p:sldId id="318" r:id="rId23"/>
    <p:sldId id="319" r:id="rId24"/>
    <p:sldId id="32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4" autoAdjust="0"/>
  </p:normalViewPr>
  <p:slideViewPr>
    <p:cSldViewPr snapToGrid="0">
      <p:cViewPr varScale="1">
        <p:scale>
          <a:sx n="109" d="100"/>
          <a:sy n="109" d="100"/>
        </p:scale>
        <p:origin x="672"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3921040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50278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07382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37441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815240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C9F12C-70C4-4F44-802F-F0D6C47040A7}"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049952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C9F12C-70C4-4F44-802F-F0D6C47040A7}" type="datetimeFigureOut">
              <a:rPr lang="en-US" smtClean="0"/>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44623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C9F12C-70C4-4F44-802F-F0D6C47040A7}" type="datetimeFigureOut">
              <a:rPr lang="en-US" smtClean="0"/>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496403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9F12C-70C4-4F44-802F-F0D6C47040A7}" type="datetimeFigureOut">
              <a:rPr lang="en-US" smtClean="0"/>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4562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C9F12C-70C4-4F44-802F-F0D6C47040A7}"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913593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C9F12C-70C4-4F44-802F-F0D6C47040A7}"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2659838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9F12C-70C4-4F44-802F-F0D6C47040A7}" type="datetimeFigureOut">
              <a:rPr lang="en-US" smtClean="0"/>
              <a:t>12/8/2019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975C7-2AF7-4B3E-8C0D-0D46EE5712F1}" type="slidenum">
              <a:rPr lang="en-US" smtClean="0"/>
              <a:t>‹#›</a:t>
            </a:fld>
            <a:endParaRPr lang="en-US"/>
          </a:p>
        </p:txBody>
      </p:sp>
    </p:spTree>
    <p:extLst>
      <p:ext uri="{BB962C8B-B14F-4D97-AF65-F5344CB8AC3E}">
        <p14:creationId xmlns:p14="http://schemas.microsoft.com/office/powerpoint/2010/main" val="205182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615854" cy="2387600"/>
          </a:xfrm>
        </p:spPr>
        <p:txBody>
          <a:bodyPr>
            <a:normAutofit fontScale="90000"/>
          </a:bodyPr>
          <a:lstStyle/>
          <a:p>
            <a:r>
              <a:rPr lang="hr-HR" sz="4900" dirty="0" err="1" smtClean="0"/>
              <a:t>Unit</a:t>
            </a:r>
            <a:r>
              <a:rPr lang="hr-HR" sz="4900" dirty="0" smtClean="0"/>
              <a:t> 17</a:t>
            </a:r>
            <a:br>
              <a:rPr lang="hr-HR" sz="4900" dirty="0" smtClean="0"/>
            </a:br>
            <a:r>
              <a:rPr lang="hr-HR" dirty="0" smtClean="0"/>
              <a:t/>
            </a:r>
            <a:br>
              <a:rPr lang="hr-HR" dirty="0" smtClean="0"/>
            </a:br>
            <a:r>
              <a:rPr lang="hr-HR" b="1" i="1" dirty="0" err="1" smtClean="0"/>
              <a:t>Government</a:t>
            </a:r>
            <a:r>
              <a:rPr lang="hr-HR" b="1" i="1" dirty="0" smtClean="0"/>
              <a:t> </a:t>
            </a:r>
            <a:r>
              <a:rPr lang="hr-HR" b="1" i="1" dirty="0" err="1" smtClean="0"/>
              <a:t>Accountability</a:t>
            </a:r>
            <a:endParaRPr lang="en-US" b="1" i="1" dirty="0"/>
          </a:p>
        </p:txBody>
      </p:sp>
      <p:sp>
        <p:nvSpPr>
          <p:cNvPr id="3" name="Subtitle 2"/>
          <p:cNvSpPr>
            <a:spLocks noGrp="1"/>
          </p:cNvSpPr>
          <p:nvPr>
            <p:ph type="subTitle" idx="1"/>
          </p:nvPr>
        </p:nvSpPr>
        <p:spPr>
          <a:xfrm>
            <a:off x="1524000" y="3602038"/>
            <a:ext cx="9144000" cy="2732260"/>
          </a:xfrm>
        </p:spPr>
        <p:txBody>
          <a:bodyPr>
            <a:normAutofit fontScale="40000" lnSpcReduction="20000"/>
          </a:bodyPr>
          <a:lstStyle/>
          <a:p>
            <a:endParaRPr lang="hr-HR" dirty="0" smtClean="0"/>
          </a:p>
          <a:p>
            <a:endParaRPr lang="hr-HR" dirty="0"/>
          </a:p>
          <a:p>
            <a:endParaRPr lang="hr-HR" dirty="0" smtClean="0"/>
          </a:p>
          <a:p>
            <a:endParaRPr lang="hr-HR" dirty="0"/>
          </a:p>
          <a:p>
            <a:endParaRPr lang="hr-HR" dirty="0" smtClean="0"/>
          </a:p>
          <a:p>
            <a:endParaRPr lang="hr-HR" dirty="0"/>
          </a:p>
          <a:p>
            <a:endParaRPr lang="hr-HR" dirty="0" smtClean="0"/>
          </a:p>
          <a:p>
            <a:endParaRPr lang="hr-HR" dirty="0"/>
          </a:p>
          <a:p>
            <a:endParaRPr lang="hr-HR" dirty="0" smtClean="0"/>
          </a:p>
          <a:p>
            <a:r>
              <a:rPr lang="hr-HR" sz="3500" dirty="0" smtClean="0"/>
              <a:t>English for </a:t>
            </a:r>
            <a:r>
              <a:rPr lang="hr-HR" sz="3500" dirty="0" err="1" smtClean="0"/>
              <a:t>Public</a:t>
            </a:r>
            <a:r>
              <a:rPr lang="hr-HR" sz="3500" dirty="0" smtClean="0"/>
              <a:t> </a:t>
            </a:r>
            <a:r>
              <a:rPr lang="hr-HR" sz="3500" dirty="0" err="1" smtClean="0"/>
              <a:t>Administration</a:t>
            </a:r>
            <a:r>
              <a:rPr lang="hr-HR" sz="3500" dirty="0" smtClean="0"/>
              <a:t> III</a:t>
            </a:r>
          </a:p>
          <a:p>
            <a:r>
              <a:rPr lang="hr-HR" sz="3500" dirty="0" smtClean="0"/>
              <a:t>Snježana Husinec, </a:t>
            </a:r>
            <a:r>
              <a:rPr lang="hr-HR" sz="3500" dirty="0" err="1" smtClean="0"/>
              <a:t>PhD</a:t>
            </a:r>
            <a:r>
              <a:rPr lang="hr-HR" sz="3500" dirty="0" smtClean="0"/>
              <a:t>., shusinec@pravo.hr</a:t>
            </a:r>
            <a:endParaRPr lang="en-US" sz="3500" dirty="0"/>
          </a:p>
        </p:txBody>
      </p:sp>
    </p:spTree>
    <p:extLst>
      <p:ext uri="{BB962C8B-B14F-4D97-AF65-F5344CB8AC3E}">
        <p14:creationId xmlns:p14="http://schemas.microsoft.com/office/powerpoint/2010/main" val="3844563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Comprehension</a:t>
            </a:r>
            <a:r>
              <a:rPr lang="hr-HR" dirty="0" smtClean="0"/>
              <a:t> </a:t>
            </a:r>
            <a:r>
              <a:rPr lang="hr-HR" dirty="0" err="1" smtClean="0"/>
              <a:t>check</a:t>
            </a:r>
            <a:endParaRPr lang="en-US" dirty="0"/>
          </a:p>
        </p:txBody>
      </p:sp>
      <p:sp>
        <p:nvSpPr>
          <p:cNvPr id="3" name="Content Placeholder 2"/>
          <p:cNvSpPr>
            <a:spLocks noGrp="1"/>
          </p:cNvSpPr>
          <p:nvPr>
            <p:ph idx="1"/>
          </p:nvPr>
        </p:nvSpPr>
        <p:spPr/>
        <p:txBody>
          <a:bodyPr/>
          <a:lstStyle/>
          <a:p>
            <a:r>
              <a:rPr lang="hr-HR" dirty="0" err="1" smtClean="0"/>
              <a:t>Read</a:t>
            </a:r>
            <a:r>
              <a:rPr lang="hr-HR" dirty="0" smtClean="0"/>
              <a:t> </a:t>
            </a:r>
            <a:r>
              <a:rPr lang="hr-HR" dirty="0" err="1" smtClean="0"/>
              <a:t>the</a:t>
            </a:r>
            <a:r>
              <a:rPr lang="hr-HR" dirty="0" smtClean="0"/>
              <a:t> 1st </a:t>
            </a:r>
            <a:r>
              <a:rPr lang="hr-HR" dirty="0" err="1" smtClean="0"/>
              <a:t>part</a:t>
            </a:r>
            <a:r>
              <a:rPr lang="hr-HR" dirty="0" smtClean="0"/>
              <a:t> </a:t>
            </a:r>
            <a:r>
              <a:rPr lang="hr-HR" dirty="0" err="1" smtClean="0"/>
              <a:t>of</a:t>
            </a:r>
            <a:r>
              <a:rPr lang="hr-HR" dirty="0" smtClean="0"/>
              <a:t> </a:t>
            </a:r>
            <a:r>
              <a:rPr lang="hr-HR" dirty="0" err="1" smtClean="0"/>
              <a:t>the</a:t>
            </a:r>
            <a:r>
              <a:rPr lang="hr-HR" dirty="0" smtClean="0"/>
              <a:t> </a:t>
            </a:r>
            <a:r>
              <a:rPr lang="hr-HR" dirty="0" err="1" smtClean="0"/>
              <a:t>text</a:t>
            </a:r>
            <a:r>
              <a:rPr lang="hr-HR" dirty="0" smtClean="0"/>
              <a:t> </a:t>
            </a:r>
            <a:r>
              <a:rPr lang="hr-HR" dirty="0" err="1" smtClean="0"/>
              <a:t>and</a:t>
            </a:r>
            <a:r>
              <a:rPr lang="hr-HR" dirty="0" smtClean="0"/>
              <a:t> </a:t>
            </a:r>
            <a:r>
              <a:rPr lang="hr-HR" dirty="0" err="1" smtClean="0"/>
              <a:t>answer</a:t>
            </a:r>
            <a:r>
              <a:rPr lang="hr-HR" dirty="0" smtClean="0"/>
              <a:t> </a:t>
            </a:r>
            <a:r>
              <a:rPr lang="hr-HR" dirty="0" err="1" smtClean="0"/>
              <a:t>question</a:t>
            </a:r>
            <a:r>
              <a:rPr lang="hr-HR" dirty="0" smtClean="0"/>
              <a:t> 1-4 on p. 124.</a:t>
            </a:r>
          </a:p>
          <a:p>
            <a:endParaRPr lang="hr-HR" dirty="0"/>
          </a:p>
          <a:p>
            <a:r>
              <a:rPr lang="hr-HR" dirty="0" smtClean="0"/>
              <a:t>Do ex. III </a:t>
            </a:r>
            <a:r>
              <a:rPr lang="hr-HR" dirty="0" err="1" smtClean="0"/>
              <a:t>and</a:t>
            </a:r>
            <a:r>
              <a:rPr lang="hr-HR" dirty="0" smtClean="0"/>
              <a:t> IV on p. </a:t>
            </a:r>
            <a:r>
              <a:rPr lang="hr-HR" smtClean="0"/>
              <a:t>127.</a:t>
            </a:r>
            <a:endParaRPr lang="en-US"/>
          </a:p>
        </p:txBody>
      </p:sp>
    </p:spTree>
    <p:extLst>
      <p:ext uri="{BB962C8B-B14F-4D97-AF65-F5344CB8AC3E}">
        <p14:creationId xmlns:p14="http://schemas.microsoft.com/office/powerpoint/2010/main" val="3325439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Mechanisms of accountability</a:t>
            </a:r>
            <a:endParaRPr lang="en-US" dirty="0"/>
          </a:p>
        </p:txBody>
      </p:sp>
      <p:sp>
        <p:nvSpPr>
          <p:cNvPr id="3" name="Content Placeholder 2"/>
          <p:cNvSpPr>
            <a:spLocks noGrp="1"/>
          </p:cNvSpPr>
          <p:nvPr>
            <p:ph idx="1"/>
          </p:nvPr>
        </p:nvSpPr>
        <p:spPr/>
        <p:txBody>
          <a:bodyPr/>
          <a:lstStyle/>
          <a:p>
            <a:pPr marL="0" indent="0">
              <a:buNone/>
            </a:pPr>
            <a:r>
              <a:rPr lang="en-GB" b="1" dirty="0" smtClean="0">
                <a:solidFill>
                  <a:srgbClr val="0070C0"/>
                </a:solidFill>
              </a:rPr>
              <a:t>1) Elections</a:t>
            </a:r>
            <a:endParaRPr lang="hr-HR" dirty="0">
              <a:solidFill>
                <a:srgbClr val="0070C0"/>
              </a:solidFill>
            </a:endParaRPr>
          </a:p>
          <a:p>
            <a:pPr marL="0" indent="0">
              <a:buNone/>
            </a:pPr>
            <a:r>
              <a:rPr lang="en-GB" b="1" dirty="0" smtClean="0">
                <a:solidFill>
                  <a:srgbClr val="0070C0"/>
                </a:solidFill>
              </a:rPr>
              <a:t>2) Legislative </a:t>
            </a:r>
            <a:r>
              <a:rPr lang="en-GB" b="1" dirty="0">
                <a:solidFill>
                  <a:srgbClr val="0070C0"/>
                </a:solidFill>
              </a:rPr>
              <a:t>Scrutiny</a:t>
            </a:r>
            <a:endParaRPr lang="hr-HR" b="1" dirty="0">
              <a:solidFill>
                <a:srgbClr val="0070C0"/>
              </a:solidFill>
            </a:endParaRPr>
          </a:p>
          <a:p>
            <a:pPr marL="0" indent="0">
              <a:buNone/>
            </a:pPr>
            <a:r>
              <a:rPr lang="en-GB" b="1" dirty="0" smtClean="0">
                <a:solidFill>
                  <a:srgbClr val="0070C0"/>
                </a:solidFill>
              </a:rPr>
              <a:t>3) Courts</a:t>
            </a:r>
            <a:endParaRPr lang="hr-HR" b="1" dirty="0">
              <a:solidFill>
                <a:srgbClr val="0070C0"/>
              </a:solidFill>
            </a:endParaRPr>
          </a:p>
          <a:p>
            <a:pPr marL="0" indent="0">
              <a:buNone/>
            </a:pPr>
            <a:r>
              <a:rPr lang="en-GB" b="1" dirty="0" smtClean="0">
                <a:solidFill>
                  <a:srgbClr val="0070C0"/>
                </a:solidFill>
              </a:rPr>
              <a:t>4) Auditors </a:t>
            </a:r>
            <a:r>
              <a:rPr lang="en-GB" b="1" dirty="0">
                <a:solidFill>
                  <a:srgbClr val="0070C0"/>
                </a:solidFill>
              </a:rPr>
              <a:t>and other monitoring agencies</a:t>
            </a:r>
            <a:endParaRPr lang="hr-HR" dirty="0">
              <a:solidFill>
                <a:srgbClr val="0070C0"/>
              </a:solidFill>
            </a:endParaRPr>
          </a:p>
          <a:p>
            <a:pPr marL="0" indent="0">
              <a:buNone/>
            </a:pPr>
            <a:r>
              <a:rPr lang="en-GB" b="1" dirty="0" smtClean="0">
                <a:solidFill>
                  <a:srgbClr val="0070C0"/>
                </a:solidFill>
              </a:rPr>
              <a:t>5) Public </a:t>
            </a:r>
            <a:r>
              <a:rPr lang="en-GB" b="1" dirty="0">
                <a:solidFill>
                  <a:srgbClr val="0070C0"/>
                </a:solidFill>
              </a:rPr>
              <a:t>access to government information</a:t>
            </a:r>
            <a:endParaRPr lang="hr-HR" dirty="0">
              <a:solidFill>
                <a:srgbClr val="0070C0"/>
              </a:solidFill>
            </a:endParaRPr>
          </a:p>
          <a:p>
            <a:pPr marL="0" indent="0">
              <a:buNone/>
            </a:pPr>
            <a:r>
              <a:rPr lang="en-GB" b="1" dirty="0" smtClean="0">
                <a:solidFill>
                  <a:srgbClr val="0070C0"/>
                </a:solidFill>
              </a:rPr>
              <a:t>6) Intra-Organizational </a:t>
            </a:r>
            <a:r>
              <a:rPr lang="en-GB" b="1" dirty="0">
                <a:solidFill>
                  <a:srgbClr val="0070C0"/>
                </a:solidFill>
              </a:rPr>
              <a:t>Accountability</a:t>
            </a:r>
            <a:endParaRPr lang="hr-HR" dirty="0">
              <a:solidFill>
                <a:srgbClr val="0070C0"/>
              </a:solidFill>
            </a:endParaRPr>
          </a:p>
          <a:p>
            <a:pPr marL="0" indent="0">
              <a:buNone/>
            </a:pPr>
            <a:endParaRPr lang="en-US" dirty="0"/>
          </a:p>
        </p:txBody>
      </p:sp>
    </p:spTree>
    <p:extLst>
      <p:ext uri="{BB962C8B-B14F-4D97-AF65-F5344CB8AC3E}">
        <p14:creationId xmlns:p14="http://schemas.microsoft.com/office/powerpoint/2010/main" val="167168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70C0"/>
                </a:solidFill>
              </a:rPr>
              <a:t>1) </a:t>
            </a:r>
            <a:r>
              <a:rPr lang="de-DE" dirty="0" err="1" smtClean="0">
                <a:solidFill>
                  <a:srgbClr val="0070C0"/>
                </a:solidFill>
              </a:rPr>
              <a:t>Elections</a:t>
            </a:r>
            <a:endParaRPr lang="en-US" dirty="0">
              <a:solidFill>
                <a:srgbClr val="0070C0"/>
              </a:solidFill>
            </a:endParaRPr>
          </a:p>
        </p:txBody>
      </p:sp>
      <p:sp>
        <p:nvSpPr>
          <p:cNvPr id="3" name="Content Placeholder 2"/>
          <p:cNvSpPr>
            <a:spLocks noGrp="1"/>
          </p:cNvSpPr>
          <p:nvPr>
            <p:ph idx="1"/>
          </p:nvPr>
        </p:nvSpPr>
        <p:spPr/>
        <p:txBody>
          <a:bodyPr/>
          <a:lstStyle/>
          <a:p>
            <a:pPr marL="0" indent="0">
              <a:buNone/>
            </a:pPr>
            <a:r>
              <a:rPr lang="en-GB" dirty="0"/>
              <a:t> </a:t>
            </a:r>
            <a:endParaRPr lang="de-DE" dirty="0"/>
          </a:p>
          <a:p>
            <a:pPr marL="0" indent="0">
              <a:buNone/>
            </a:pPr>
            <a:r>
              <a:rPr lang="de-DE" dirty="0" smtClean="0"/>
              <a:t>A) </a:t>
            </a:r>
            <a:r>
              <a:rPr lang="de-DE" dirty="0" err="1" smtClean="0"/>
              <a:t>compel</a:t>
            </a:r>
            <a:r>
              <a:rPr lang="de-DE" dirty="0" smtClean="0"/>
              <a:t> </a:t>
            </a:r>
            <a:r>
              <a:rPr lang="de-DE" dirty="0" err="1" smtClean="0"/>
              <a:t>elected</a:t>
            </a:r>
            <a:r>
              <a:rPr lang="de-DE" dirty="0" smtClean="0"/>
              <a:t> </a:t>
            </a:r>
            <a:r>
              <a:rPr lang="de-DE" dirty="0" err="1" smtClean="0"/>
              <a:t>politicians</a:t>
            </a:r>
            <a:r>
              <a:rPr lang="de-DE" dirty="0" smtClean="0"/>
              <a:t> </a:t>
            </a:r>
            <a:r>
              <a:rPr lang="de-DE" dirty="0" err="1" smtClean="0"/>
              <a:t>to</a:t>
            </a:r>
            <a:r>
              <a:rPr lang="de-DE" dirty="0" smtClean="0"/>
              <a:t> </a:t>
            </a:r>
            <a:r>
              <a:rPr lang="de-DE" dirty="0" err="1" smtClean="0"/>
              <a:t>explain</a:t>
            </a:r>
            <a:r>
              <a:rPr lang="de-DE" dirty="0" smtClean="0"/>
              <a:t> </a:t>
            </a:r>
            <a:r>
              <a:rPr lang="de-DE" dirty="0" err="1" smtClean="0"/>
              <a:t>and</a:t>
            </a:r>
            <a:r>
              <a:rPr lang="de-DE" dirty="0" smtClean="0"/>
              <a:t> </a:t>
            </a:r>
            <a:r>
              <a:rPr lang="de-DE" dirty="0" err="1" smtClean="0"/>
              <a:t>justify</a:t>
            </a:r>
            <a:r>
              <a:rPr lang="de-DE" dirty="0" smtClean="0"/>
              <a:t> </a:t>
            </a:r>
            <a:r>
              <a:rPr lang="de-DE" dirty="0" err="1" smtClean="0"/>
              <a:t>their</a:t>
            </a:r>
            <a:r>
              <a:rPr lang="de-DE" dirty="0" smtClean="0"/>
              <a:t> </a:t>
            </a:r>
            <a:r>
              <a:rPr lang="de-DE" dirty="0" err="1" smtClean="0"/>
              <a:t>actions</a:t>
            </a:r>
            <a:endParaRPr lang="de-DE" dirty="0" smtClean="0"/>
          </a:p>
          <a:p>
            <a:pPr marL="0" indent="0">
              <a:buNone/>
            </a:pPr>
            <a:r>
              <a:rPr lang="de-DE" dirty="0"/>
              <a:t>B</a:t>
            </a:r>
            <a:r>
              <a:rPr lang="de-DE" dirty="0" smtClean="0"/>
              <a:t>) </a:t>
            </a:r>
            <a:r>
              <a:rPr lang="de-DE" dirty="0" err="1" smtClean="0"/>
              <a:t>give</a:t>
            </a:r>
            <a:r>
              <a:rPr lang="de-DE" dirty="0" smtClean="0"/>
              <a:t> </a:t>
            </a:r>
            <a:r>
              <a:rPr lang="de-DE" dirty="0" err="1" smtClean="0"/>
              <a:t>the</a:t>
            </a:r>
            <a:r>
              <a:rPr lang="de-DE" dirty="0" smtClean="0"/>
              <a:t> </a:t>
            </a:r>
            <a:r>
              <a:rPr lang="de-DE" dirty="0" err="1" smtClean="0"/>
              <a:t>citizens</a:t>
            </a:r>
            <a:r>
              <a:rPr lang="de-DE" dirty="0" smtClean="0"/>
              <a:t> </a:t>
            </a:r>
            <a:r>
              <a:rPr lang="de-DE" dirty="0" err="1" smtClean="0"/>
              <a:t>the</a:t>
            </a:r>
            <a:r>
              <a:rPr lang="de-DE" dirty="0" smtClean="0"/>
              <a:t> </a:t>
            </a:r>
            <a:r>
              <a:rPr lang="de-DE" dirty="0" err="1" smtClean="0"/>
              <a:t>opportunity</a:t>
            </a:r>
            <a:r>
              <a:rPr lang="de-DE" dirty="0" smtClean="0"/>
              <a:t> </a:t>
            </a:r>
            <a:r>
              <a:rPr lang="de-DE" dirty="0" err="1" smtClean="0"/>
              <a:t>to</a:t>
            </a:r>
            <a:r>
              <a:rPr lang="de-DE" dirty="0" smtClean="0"/>
              <a:t> listen </a:t>
            </a:r>
            <a:r>
              <a:rPr lang="de-DE" dirty="0" err="1" smtClean="0"/>
              <a:t>and</a:t>
            </a:r>
            <a:r>
              <a:rPr lang="de-DE" dirty="0" smtClean="0"/>
              <a:t> </a:t>
            </a:r>
            <a:r>
              <a:rPr lang="de-DE" dirty="0" err="1" smtClean="0"/>
              <a:t>deliver</a:t>
            </a:r>
            <a:r>
              <a:rPr lang="de-DE" dirty="0" smtClean="0"/>
              <a:t> a </a:t>
            </a:r>
            <a:r>
              <a:rPr lang="de-DE" dirty="0" err="1" smtClean="0"/>
              <a:t>verdict</a:t>
            </a:r>
            <a:endParaRPr lang="en-US" dirty="0"/>
          </a:p>
        </p:txBody>
      </p:sp>
    </p:spTree>
    <p:extLst>
      <p:ext uri="{BB962C8B-B14F-4D97-AF65-F5344CB8AC3E}">
        <p14:creationId xmlns:p14="http://schemas.microsoft.com/office/powerpoint/2010/main" val="3177628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70C0"/>
                </a:solidFill>
              </a:rPr>
              <a:t>2) Legislative </a:t>
            </a:r>
            <a:r>
              <a:rPr lang="de-DE" dirty="0" err="1" smtClean="0">
                <a:solidFill>
                  <a:srgbClr val="0070C0"/>
                </a:solidFill>
              </a:rPr>
              <a:t>scrutiny</a:t>
            </a:r>
            <a:endParaRPr lang="en-US" dirty="0">
              <a:solidFill>
                <a:srgbClr val="0070C0"/>
              </a:solidFill>
            </a:endParaRPr>
          </a:p>
        </p:txBody>
      </p:sp>
      <p:sp>
        <p:nvSpPr>
          <p:cNvPr id="3" name="Content Placeholder 2"/>
          <p:cNvSpPr>
            <a:spLocks noGrp="1"/>
          </p:cNvSpPr>
          <p:nvPr>
            <p:ph idx="1"/>
          </p:nvPr>
        </p:nvSpPr>
        <p:spPr/>
        <p:txBody>
          <a:bodyPr/>
          <a:lstStyle/>
          <a:p>
            <a:r>
              <a:rPr lang="de-DE" dirty="0" err="1" smtClean="0"/>
              <a:t>Legislature</a:t>
            </a:r>
            <a:r>
              <a:rPr lang="de-DE" dirty="0" smtClean="0"/>
              <a:t> – </a:t>
            </a:r>
            <a:r>
              <a:rPr lang="de-DE" dirty="0" err="1" smtClean="0"/>
              <a:t>the</a:t>
            </a:r>
            <a:r>
              <a:rPr lang="de-DE" dirty="0" smtClean="0"/>
              <a:t> </a:t>
            </a:r>
            <a:r>
              <a:rPr lang="de-DE" dirty="0" err="1" smtClean="0"/>
              <a:t>main</a:t>
            </a:r>
            <a:r>
              <a:rPr lang="de-DE" dirty="0" smtClean="0"/>
              <a:t> </a:t>
            </a:r>
            <a:r>
              <a:rPr lang="de-DE" dirty="0" err="1" smtClean="0"/>
              <a:t>instrument</a:t>
            </a:r>
            <a:r>
              <a:rPr lang="de-DE" dirty="0" smtClean="0"/>
              <a:t> </a:t>
            </a:r>
            <a:r>
              <a:rPr lang="de-DE" dirty="0" err="1" smtClean="0"/>
              <a:t>of</a:t>
            </a:r>
            <a:r>
              <a:rPr lang="de-DE" dirty="0" smtClean="0"/>
              <a:t> </a:t>
            </a:r>
            <a:r>
              <a:rPr lang="de-DE" dirty="0" err="1" smtClean="0"/>
              <a:t>scrutiny</a:t>
            </a:r>
            <a:r>
              <a:rPr lang="de-DE" dirty="0" smtClean="0"/>
              <a:t> </a:t>
            </a:r>
            <a:r>
              <a:rPr lang="de-DE" dirty="0" err="1" smtClean="0"/>
              <a:t>between</a:t>
            </a:r>
            <a:r>
              <a:rPr lang="de-DE" dirty="0" smtClean="0"/>
              <a:t> </a:t>
            </a:r>
            <a:r>
              <a:rPr lang="de-DE" dirty="0" err="1" smtClean="0"/>
              <a:t>the</a:t>
            </a:r>
            <a:r>
              <a:rPr lang="de-DE" dirty="0" smtClean="0"/>
              <a:t> </a:t>
            </a:r>
            <a:r>
              <a:rPr lang="de-DE" dirty="0" err="1" smtClean="0"/>
              <a:t>elections</a:t>
            </a:r>
            <a:endParaRPr lang="de-DE" dirty="0" smtClean="0"/>
          </a:p>
          <a:p>
            <a:pPr marL="0" indent="0">
              <a:buNone/>
            </a:pPr>
            <a:endParaRPr lang="de-DE" dirty="0" smtClean="0"/>
          </a:p>
          <a:p>
            <a:r>
              <a:rPr lang="de-DE" dirty="0" err="1" smtClean="0"/>
              <a:t>Legislature</a:t>
            </a:r>
            <a:r>
              <a:rPr lang="de-DE" dirty="0" smtClean="0"/>
              <a:t> </a:t>
            </a:r>
            <a:r>
              <a:rPr lang="de-DE" dirty="0" err="1" smtClean="0"/>
              <a:t>holds</a:t>
            </a:r>
            <a:r>
              <a:rPr lang="de-DE" dirty="0" smtClean="0"/>
              <a:t> </a:t>
            </a:r>
            <a:r>
              <a:rPr lang="de-DE" dirty="0" err="1" smtClean="0"/>
              <a:t>executives</a:t>
            </a:r>
            <a:r>
              <a:rPr lang="de-DE" dirty="0" smtClean="0"/>
              <a:t> </a:t>
            </a:r>
            <a:r>
              <a:rPr lang="de-DE" dirty="0" err="1" smtClean="0"/>
              <a:t>to</a:t>
            </a:r>
            <a:r>
              <a:rPr lang="de-DE" dirty="0" smtClean="0"/>
              <a:t> </a:t>
            </a:r>
            <a:r>
              <a:rPr lang="de-DE" dirty="0" err="1" smtClean="0"/>
              <a:t>account</a:t>
            </a:r>
            <a:r>
              <a:rPr lang="de-DE" dirty="0" smtClean="0"/>
              <a:t> </a:t>
            </a:r>
            <a:r>
              <a:rPr lang="de-DE" dirty="0" err="1" smtClean="0"/>
              <a:t>through</a:t>
            </a:r>
            <a:r>
              <a:rPr lang="de-DE" dirty="0" smtClean="0"/>
              <a:t> a </a:t>
            </a:r>
            <a:r>
              <a:rPr lang="de-DE" dirty="0" err="1" smtClean="0"/>
              <a:t>variety</a:t>
            </a:r>
            <a:r>
              <a:rPr lang="de-DE" dirty="0" smtClean="0"/>
              <a:t> </a:t>
            </a:r>
            <a:r>
              <a:rPr lang="de-DE" dirty="0" err="1" smtClean="0"/>
              <a:t>of</a:t>
            </a:r>
            <a:r>
              <a:rPr lang="de-DE" dirty="0" smtClean="0"/>
              <a:t> </a:t>
            </a:r>
            <a:r>
              <a:rPr lang="de-DE" dirty="0" err="1" smtClean="0"/>
              <a:t>ways</a:t>
            </a:r>
            <a:r>
              <a:rPr lang="de-DE" dirty="0" smtClean="0"/>
              <a:t>:</a:t>
            </a:r>
          </a:p>
          <a:p>
            <a:pPr marL="514350" indent="-514350">
              <a:buAutoNum type="alphaUcParenR"/>
            </a:pPr>
            <a:r>
              <a:rPr lang="de-DE" dirty="0" smtClean="0"/>
              <a:t>The </a:t>
            </a:r>
            <a:r>
              <a:rPr lang="de-DE" dirty="0" err="1" smtClean="0"/>
              <a:t>requirement</a:t>
            </a:r>
            <a:r>
              <a:rPr lang="de-DE" dirty="0" smtClean="0"/>
              <a:t> </a:t>
            </a:r>
            <a:r>
              <a:rPr lang="de-DE" dirty="0" err="1" smtClean="0"/>
              <a:t>for</a:t>
            </a:r>
            <a:r>
              <a:rPr lang="de-DE" dirty="0" smtClean="0"/>
              <a:t> </a:t>
            </a:r>
            <a:r>
              <a:rPr lang="de-DE" dirty="0" err="1" smtClean="0"/>
              <a:t>regular</a:t>
            </a:r>
            <a:r>
              <a:rPr lang="de-DE" dirty="0" smtClean="0"/>
              <a:t> </a:t>
            </a:r>
            <a:r>
              <a:rPr lang="de-DE" dirty="0" err="1" smtClean="0"/>
              <a:t>reporting</a:t>
            </a:r>
            <a:r>
              <a:rPr lang="de-DE" dirty="0" smtClean="0"/>
              <a:t> on </a:t>
            </a:r>
            <a:r>
              <a:rPr lang="de-DE" dirty="0" err="1" smtClean="0"/>
              <a:t>executive</a:t>
            </a:r>
            <a:r>
              <a:rPr lang="de-DE" dirty="0" smtClean="0"/>
              <a:t> </a:t>
            </a:r>
            <a:r>
              <a:rPr lang="de-DE" dirty="0" err="1" smtClean="0"/>
              <a:t>activities</a:t>
            </a:r>
            <a:endParaRPr lang="de-DE" dirty="0" smtClean="0"/>
          </a:p>
          <a:p>
            <a:pPr marL="514350" indent="-514350">
              <a:buAutoNum type="alphaUcParenR"/>
            </a:pPr>
            <a:r>
              <a:rPr lang="de-DE" dirty="0" err="1" smtClean="0"/>
              <a:t>Question</a:t>
            </a:r>
            <a:r>
              <a:rPr lang="de-DE" dirty="0" smtClean="0"/>
              <a:t> </a:t>
            </a:r>
            <a:r>
              <a:rPr lang="de-DE" dirty="0" err="1" smtClean="0"/>
              <a:t>members</a:t>
            </a:r>
            <a:r>
              <a:rPr lang="de-DE" dirty="0" smtClean="0"/>
              <a:t> </a:t>
            </a:r>
            <a:r>
              <a:rPr lang="de-DE" dirty="0" err="1" smtClean="0"/>
              <a:t>of</a:t>
            </a:r>
            <a:r>
              <a:rPr lang="de-DE" dirty="0" smtClean="0"/>
              <a:t> </a:t>
            </a:r>
            <a:r>
              <a:rPr lang="de-DE" dirty="0" err="1" smtClean="0"/>
              <a:t>the</a:t>
            </a:r>
            <a:r>
              <a:rPr lang="de-DE" dirty="0" smtClean="0"/>
              <a:t> </a:t>
            </a:r>
            <a:r>
              <a:rPr lang="de-DE" dirty="0" err="1" smtClean="0"/>
              <a:t>executive</a:t>
            </a:r>
            <a:r>
              <a:rPr lang="de-DE" dirty="0" smtClean="0"/>
              <a:t> </a:t>
            </a:r>
            <a:r>
              <a:rPr lang="de-DE" dirty="0" err="1" smtClean="0"/>
              <a:t>and</a:t>
            </a:r>
            <a:r>
              <a:rPr lang="de-DE" dirty="0" smtClean="0"/>
              <a:t> </a:t>
            </a:r>
            <a:r>
              <a:rPr lang="de-DE" dirty="0" err="1" smtClean="0"/>
              <a:t>subject</a:t>
            </a:r>
            <a:r>
              <a:rPr lang="de-DE" dirty="0" smtClean="0"/>
              <a:t> </a:t>
            </a:r>
            <a:r>
              <a:rPr lang="de-DE" dirty="0" err="1" smtClean="0"/>
              <a:t>them</a:t>
            </a:r>
            <a:r>
              <a:rPr lang="de-DE" dirty="0" smtClean="0"/>
              <a:t> </a:t>
            </a:r>
            <a:r>
              <a:rPr lang="de-DE" dirty="0" err="1" smtClean="0"/>
              <a:t>to</a:t>
            </a:r>
            <a:r>
              <a:rPr lang="de-DE" dirty="0" smtClean="0"/>
              <a:t> </a:t>
            </a:r>
            <a:r>
              <a:rPr lang="de-DE" dirty="0" err="1" smtClean="0"/>
              <a:t>public</a:t>
            </a:r>
            <a:r>
              <a:rPr lang="de-DE" dirty="0" smtClean="0"/>
              <a:t> </a:t>
            </a:r>
            <a:r>
              <a:rPr lang="de-DE" dirty="0" err="1" smtClean="0"/>
              <a:t>scrutiny</a:t>
            </a:r>
            <a:endParaRPr lang="en-US" dirty="0"/>
          </a:p>
        </p:txBody>
      </p:sp>
    </p:spTree>
    <p:extLst>
      <p:ext uri="{BB962C8B-B14F-4D97-AF65-F5344CB8AC3E}">
        <p14:creationId xmlns:p14="http://schemas.microsoft.com/office/powerpoint/2010/main" val="492356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2876"/>
            <a:ext cx="10515600" cy="895350"/>
          </a:xfrm>
        </p:spPr>
        <p:txBody>
          <a:bodyPr/>
          <a:lstStyle/>
          <a:p>
            <a:r>
              <a:rPr lang="de-DE" dirty="0" smtClean="0">
                <a:solidFill>
                  <a:srgbClr val="0070C0"/>
                </a:solidFill>
              </a:rPr>
              <a:t>3) Courts</a:t>
            </a:r>
            <a:endParaRPr lang="en-US" dirty="0">
              <a:solidFill>
                <a:srgbClr val="0070C0"/>
              </a:solidFill>
            </a:endParaRPr>
          </a:p>
        </p:txBody>
      </p:sp>
      <p:sp>
        <p:nvSpPr>
          <p:cNvPr id="3" name="Content Placeholder 2"/>
          <p:cNvSpPr>
            <a:spLocks noGrp="1"/>
          </p:cNvSpPr>
          <p:nvPr>
            <p:ph idx="1"/>
          </p:nvPr>
        </p:nvSpPr>
        <p:spPr>
          <a:xfrm>
            <a:off x="838199" y="1562100"/>
            <a:ext cx="11096625" cy="5505450"/>
          </a:xfrm>
        </p:spPr>
        <p:txBody>
          <a:bodyPr>
            <a:noAutofit/>
          </a:bodyPr>
          <a:lstStyle/>
          <a:p>
            <a:r>
              <a:rPr lang="de-DE" sz="2400" u="sng" dirty="0" err="1" smtClean="0">
                <a:solidFill>
                  <a:srgbClr val="0070C0"/>
                </a:solidFill>
              </a:rPr>
              <a:t>courts</a:t>
            </a:r>
            <a:r>
              <a:rPr lang="de-DE" sz="2400" u="sng" dirty="0" smtClean="0">
                <a:solidFill>
                  <a:srgbClr val="0070C0"/>
                </a:solidFill>
              </a:rPr>
              <a:t> </a:t>
            </a:r>
            <a:r>
              <a:rPr lang="de-DE" sz="2400" u="sng" dirty="0" err="1" smtClean="0">
                <a:solidFill>
                  <a:srgbClr val="0070C0"/>
                </a:solidFill>
              </a:rPr>
              <a:t>determine</a:t>
            </a:r>
            <a:r>
              <a:rPr lang="de-DE" sz="2400" u="sng" dirty="0" smtClean="0">
                <a:solidFill>
                  <a:srgbClr val="0070C0"/>
                </a:solidFill>
              </a:rPr>
              <a:t> </a:t>
            </a:r>
            <a:r>
              <a:rPr lang="de-DE" sz="2400" u="sng" dirty="0" err="1" smtClean="0">
                <a:solidFill>
                  <a:srgbClr val="0070C0"/>
                </a:solidFill>
              </a:rPr>
              <a:t>whether</a:t>
            </a:r>
            <a:r>
              <a:rPr lang="de-DE" sz="2400" u="sng" dirty="0" smtClean="0">
                <a:solidFill>
                  <a:srgbClr val="0070C0"/>
                </a:solidFill>
              </a:rPr>
              <a:t> </a:t>
            </a:r>
            <a:r>
              <a:rPr lang="de-DE" sz="2400" u="sng" dirty="0" err="1" smtClean="0">
                <a:solidFill>
                  <a:srgbClr val="0070C0"/>
                </a:solidFill>
              </a:rPr>
              <a:t>the</a:t>
            </a:r>
            <a:r>
              <a:rPr lang="de-DE" sz="2400" u="sng" dirty="0" smtClean="0">
                <a:solidFill>
                  <a:srgbClr val="0070C0"/>
                </a:solidFill>
              </a:rPr>
              <a:t> </a:t>
            </a:r>
            <a:r>
              <a:rPr lang="de-DE" sz="2400" u="sng" dirty="0" err="1" smtClean="0">
                <a:solidFill>
                  <a:srgbClr val="0070C0"/>
                </a:solidFill>
              </a:rPr>
              <a:t>government</a:t>
            </a:r>
            <a:r>
              <a:rPr lang="de-DE" sz="2400" u="sng" dirty="0" smtClean="0">
                <a:solidFill>
                  <a:srgbClr val="0070C0"/>
                </a:solidFill>
              </a:rPr>
              <a:t> </a:t>
            </a:r>
            <a:r>
              <a:rPr lang="de-DE" sz="2400" u="sng" dirty="0" err="1" smtClean="0">
                <a:solidFill>
                  <a:srgbClr val="0070C0"/>
                </a:solidFill>
              </a:rPr>
              <a:t>has</a:t>
            </a:r>
            <a:r>
              <a:rPr lang="de-DE" sz="2400" u="sng" dirty="0" smtClean="0">
                <a:solidFill>
                  <a:srgbClr val="0070C0"/>
                </a:solidFill>
              </a:rPr>
              <a:t> </a:t>
            </a:r>
            <a:r>
              <a:rPr lang="de-DE" sz="2400" u="sng" dirty="0" err="1" smtClean="0">
                <a:solidFill>
                  <a:srgbClr val="0070C0"/>
                </a:solidFill>
              </a:rPr>
              <a:t>acted</a:t>
            </a:r>
            <a:r>
              <a:rPr lang="de-DE" sz="2400" u="sng" dirty="0" smtClean="0">
                <a:solidFill>
                  <a:srgbClr val="0070C0"/>
                </a:solidFill>
              </a:rPr>
              <a:t> </a:t>
            </a:r>
            <a:r>
              <a:rPr lang="de-DE" sz="2400" u="sng" dirty="0" err="1" smtClean="0">
                <a:solidFill>
                  <a:srgbClr val="0070C0"/>
                </a:solidFill>
              </a:rPr>
              <a:t>within</a:t>
            </a:r>
            <a:r>
              <a:rPr lang="de-DE" sz="2400" u="sng" dirty="0" smtClean="0">
                <a:solidFill>
                  <a:srgbClr val="0070C0"/>
                </a:solidFill>
              </a:rPr>
              <a:t> </a:t>
            </a:r>
            <a:r>
              <a:rPr lang="de-DE" sz="2400" u="sng" dirty="0" err="1" smtClean="0">
                <a:solidFill>
                  <a:srgbClr val="0070C0"/>
                </a:solidFill>
              </a:rPr>
              <a:t>the</a:t>
            </a:r>
            <a:r>
              <a:rPr lang="de-DE" sz="2400" u="sng" dirty="0" smtClean="0">
                <a:solidFill>
                  <a:srgbClr val="0070C0"/>
                </a:solidFill>
              </a:rPr>
              <a:t> </a:t>
            </a:r>
            <a:r>
              <a:rPr lang="de-DE" sz="2400" u="sng" dirty="0" err="1" smtClean="0">
                <a:solidFill>
                  <a:srgbClr val="0070C0"/>
                </a:solidFill>
              </a:rPr>
              <a:t>law</a:t>
            </a:r>
            <a:endParaRPr lang="de-DE" sz="2400" u="sng" dirty="0" smtClean="0">
              <a:solidFill>
                <a:srgbClr val="0070C0"/>
              </a:solidFill>
            </a:endParaRPr>
          </a:p>
          <a:p>
            <a:endParaRPr lang="de-DE" sz="2400" u="sng" dirty="0" smtClean="0">
              <a:solidFill>
                <a:srgbClr val="0070C0"/>
              </a:solidFill>
            </a:endParaRPr>
          </a:p>
          <a:p>
            <a:pPr marL="0" indent="0">
              <a:buNone/>
            </a:pPr>
            <a:r>
              <a:rPr lang="de-DE" sz="2400" dirty="0" smtClean="0">
                <a:solidFill>
                  <a:srgbClr val="0070C0"/>
                </a:solidFill>
              </a:rPr>
              <a:t>US</a:t>
            </a:r>
            <a:r>
              <a:rPr lang="de-DE" sz="2400" dirty="0" smtClean="0"/>
              <a:t> – </a:t>
            </a:r>
            <a:r>
              <a:rPr lang="de-DE" sz="2400" dirty="0" err="1" smtClean="0"/>
              <a:t>powers</a:t>
            </a:r>
            <a:r>
              <a:rPr lang="de-DE" sz="2400" dirty="0" smtClean="0"/>
              <a:t> </a:t>
            </a:r>
            <a:r>
              <a:rPr lang="de-DE" sz="2400" dirty="0" err="1" smtClean="0"/>
              <a:t>of</a:t>
            </a:r>
            <a:r>
              <a:rPr lang="de-DE" sz="2400" dirty="0" smtClean="0"/>
              <a:t> </a:t>
            </a:r>
            <a:r>
              <a:rPr lang="de-DE" sz="2400" dirty="0" err="1" smtClean="0"/>
              <a:t>Congress</a:t>
            </a:r>
            <a:r>
              <a:rPr lang="de-DE" sz="2400" dirty="0" smtClean="0"/>
              <a:t> </a:t>
            </a:r>
            <a:r>
              <a:rPr lang="de-DE" sz="2400" dirty="0" err="1" smtClean="0"/>
              <a:t>and</a:t>
            </a:r>
            <a:r>
              <a:rPr lang="de-DE" sz="2400" dirty="0" smtClean="0"/>
              <a:t> </a:t>
            </a:r>
            <a:r>
              <a:rPr lang="de-DE" sz="2400" dirty="0" err="1" smtClean="0"/>
              <a:t>the</a:t>
            </a:r>
            <a:r>
              <a:rPr lang="de-DE" sz="2400" dirty="0" smtClean="0"/>
              <a:t> </a:t>
            </a:r>
            <a:r>
              <a:rPr lang="de-DE" sz="2400" dirty="0" err="1" smtClean="0"/>
              <a:t>President</a:t>
            </a:r>
            <a:r>
              <a:rPr lang="de-DE" sz="2400" dirty="0" smtClean="0"/>
              <a:t> = </a:t>
            </a:r>
            <a:r>
              <a:rPr lang="de-DE" sz="2400" dirty="0" err="1" smtClean="0"/>
              <a:t>constitutionally</a:t>
            </a:r>
            <a:r>
              <a:rPr lang="de-DE" sz="2400" dirty="0" smtClean="0"/>
              <a:t> limited</a:t>
            </a:r>
          </a:p>
          <a:p>
            <a:pPr marL="0" indent="0">
              <a:buNone/>
            </a:pPr>
            <a:r>
              <a:rPr lang="de-DE" sz="2400" dirty="0" smtClean="0"/>
              <a:t>             </a:t>
            </a:r>
            <a:r>
              <a:rPr lang="de-DE" sz="2400" dirty="0" err="1" smtClean="0"/>
              <a:t>judicial</a:t>
            </a:r>
            <a:r>
              <a:rPr lang="de-DE" sz="2400" dirty="0" smtClean="0"/>
              <a:t> </a:t>
            </a:r>
            <a:r>
              <a:rPr lang="de-DE" sz="2400" dirty="0" err="1" smtClean="0"/>
              <a:t>review</a:t>
            </a:r>
            <a:r>
              <a:rPr lang="de-DE" sz="2400" dirty="0" smtClean="0"/>
              <a:t> –</a:t>
            </a:r>
            <a:r>
              <a:rPr lang="de-DE" sz="2400" dirty="0" err="1" smtClean="0"/>
              <a:t>courts</a:t>
            </a:r>
            <a:r>
              <a:rPr lang="de-DE" sz="2400" dirty="0" smtClean="0"/>
              <a:t> = a </a:t>
            </a:r>
            <a:r>
              <a:rPr lang="de-DE" sz="2400" dirty="0" err="1" smtClean="0"/>
              <a:t>forum</a:t>
            </a:r>
            <a:r>
              <a:rPr lang="de-DE" sz="2400" dirty="0" smtClean="0"/>
              <a:t> </a:t>
            </a:r>
            <a:r>
              <a:rPr lang="de-DE" sz="2400" dirty="0" err="1" smtClean="0"/>
              <a:t>for</a:t>
            </a:r>
            <a:r>
              <a:rPr lang="de-DE" sz="2400" dirty="0" smtClean="0"/>
              <a:t> </a:t>
            </a:r>
            <a:r>
              <a:rPr lang="de-DE" sz="2400" dirty="0" err="1" smtClean="0"/>
              <a:t>holding</a:t>
            </a:r>
            <a:r>
              <a:rPr lang="de-DE" sz="2400" dirty="0" smtClean="0"/>
              <a:t> </a:t>
            </a:r>
            <a:r>
              <a:rPr lang="de-DE" sz="2400" dirty="0" err="1" smtClean="0"/>
              <a:t>the</a:t>
            </a:r>
            <a:r>
              <a:rPr lang="de-DE" sz="2400" dirty="0" smtClean="0"/>
              <a:t> </a:t>
            </a:r>
            <a:r>
              <a:rPr lang="de-DE" sz="2400" dirty="0" err="1" smtClean="0"/>
              <a:t>government</a:t>
            </a:r>
            <a:r>
              <a:rPr lang="de-DE" sz="2400" dirty="0" smtClean="0"/>
              <a:t>    </a:t>
            </a:r>
          </a:p>
          <a:p>
            <a:pPr marL="0" indent="0">
              <a:buNone/>
            </a:pPr>
            <a:r>
              <a:rPr lang="de-DE" sz="2400" dirty="0"/>
              <a:t> </a:t>
            </a:r>
            <a:r>
              <a:rPr lang="de-DE" sz="2400" dirty="0" smtClean="0"/>
              <a:t>  </a:t>
            </a:r>
            <a:r>
              <a:rPr lang="de-DE" sz="2400" dirty="0" err="1" smtClean="0"/>
              <a:t>generally</a:t>
            </a:r>
            <a:r>
              <a:rPr lang="de-DE" sz="2400" dirty="0" smtClean="0"/>
              <a:t> </a:t>
            </a:r>
            <a:r>
              <a:rPr lang="de-DE" sz="2400" dirty="0" err="1" smtClean="0"/>
              <a:t>accountable</a:t>
            </a:r>
            <a:r>
              <a:rPr lang="de-DE" sz="2400" dirty="0" smtClean="0"/>
              <a:t> </a:t>
            </a:r>
            <a:r>
              <a:rPr lang="de-DE" sz="2400" dirty="0" err="1" smtClean="0"/>
              <a:t>across</a:t>
            </a:r>
            <a:r>
              <a:rPr lang="de-DE" sz="2400" dirty="0" smtClean="0"/>
              <a:t> a </a:t>
            </a:r>
            <a:r>
              <a:rPr lang="de-DE" sz="2400" dirty="0" err="1" smtClean="0"/>
              <a:t>wide</a:t>
            </a:r>
            <a:r>
              <a:rPr lang="de-DE" sz="2400" dirty="0" smtClean="0"/>
              <a:t> </a:t>
            </a:r>
            <a:r>
              <a:rPr lang="de-DE" sz="2400" dirty="0" err="1" smtClean="0"/>
              <a:t>range</a:t>
            </a:r>
            <a:r>
              <a:rPr lang="de-DE" sz="2400" dirty="0" smtClean="0"/>
              <a:t> </a:t>
            </a:r>
            <a:r>
              <a:rPr lang="de-DE" sz="2400" dirty="0" err="1" smtClean="0"/>
              <a:t>of</a:t>
            </a:r>
            <a:r>
              <a:rPr lang="de-DE" sz="2400" dirty="0" smtClean="0"/>
              <a:t> </a:t>
            </a:r>
            <a:r>
              <a:rPr lang="de-DE" sz="2400" dirty="0" err="1" smtClean="0"/>
              <a:t>policy</a:t>
            </a:r>
            <a:r>
              <a:rPr lang="de-DE" sz="2400" dirty="0" smtClean="0"/>
              <a:t> </a:t>
            </a:r>
            <a:r>
              <a:rPr lang="de-DE" sz="2400" dirty="0" err="1" smtClean="0"/>
              <a:t>issues</a:t>
            </a:r>
            <a:endParaRPr lang="de-DE" sz="2400" dirty="0" smtClean="0"/>
          </a:p>
          <a:p>
            <a:pPr marL="0" indent="0">
              <a:buNone/>
            </a:pPr>
            <a:endParaRPr lang="de-DE" sz="2400" dirty="0" smtClean="0"/>
          </a:p>
          <a:p>
            <a:pPr marL="0" indent="0">
              <a:buNone/>
            </a:pPr>
            <a:r>
              <a:rPr lang="de-DE" sz="2400" dirty="0" smtClean="0">
                <a:solidFill>
                  <a:srgbClr val="0070C0"/>
                </a:solidFill>
              </a:rPr>
              <a:t>UK</a:t>
            </a:r>
            <a:r>
              <a:rPr lang="de-DE" sz="2400" dirty="0" smtClean="0"/>
              <a:t> – </a:t>
            </a:r>
            <a:r>
              <a:rPr lang="de-DE" sz="2400" dirty="0" err="1" smtClean="0"/>
              <a:t>almost</a:t>
            </a:r>
            <a:r>
              <a:rPr lang="de-DE" sz="2400" dirty="0" smtClean="0"/>
              <a:t> </a:t>
            </a:r>
            <a:r>
              <a:rPr lang="de-DE" sz="2400" dirty="0" err="1" smtClean="0"/>
              <a:t>no</a:t>
            </a:r>
            <a:r>
              <a:rPr lang="de-DE" sz="2400" dirty="0" smtClean="0"/>
              <a:t> </a:t>
            </a:r>
            <a:r>
              <a:rPr lang="de-DE" sz="2400" dirty="0" err="1" smtClean="0"/>
              <a:t>limits</a:t>
            </a:r>
            <a:r>
              <a:rPr lang="de-DE" sz="2400" dirty="0" smtClean="0"/>
              <a:t> </a:t>
            </a:r>
            <a:r>
              <a:rPr lang="de-DE" sz="2400" dirty="0" err="1" smtClean="0"/>
              <a:t>placed</a:t>
            </a:r>
            <a:r>
              <a:rPr lang="de-DE" sz="2400" dirty="0" smtClean="0"/>
              <a:t> on legislative power              limited </a:t>
            </a:r>
          </a:p>
          <a:p>
            <a:pPr marL="0" indent="0">
              <a:buNone/>
            </a:pPr>
            <a:r>
              <a:rPr lang="de-DE" sz="2400" dirty="0"/>
              <a:t> </a:t>
            </a:r>
            <a:r>
              <a:rPr lang="de-DE" sz="2400" dirty="0" smtClean="0"/>
              <a:t>   </a:t>
            </a:r>
            <a:r>
              <a:rPr lang="de-DE" sz="2400" dirty="0" err="1" smtClean="0"/>
              <a:t>opportunities</a:t>
            </a:r>
            <a:r>
              <a:rPr lang="de-DE" sz="2400" dirty="0" smtClean="0"/>
              <a:t> </a:t>
            </a:r>
            <a:r>
              <a:rPr lang="de-DE" sz="2400" dirty="0" err="1" smtClean="0"/>
              <a:t>for</a:t>
            </a:r>
            <a:r>
              <a:rPr lang="de-DE" sz="2400" dirty="0" smtClean="0"/>
              <a:t> </a:t>
            </a:r>
            <a:r>
              <a:rPr lang="de-DE" sz="2400" dirty="0" err="1" smtClean="0"/>
              <a:t>challenging</a:t>
            </a:r>
            <a:r>
              <a:rPr lang="de-DE" sz="2400" dirty="0" smtClean="0"/>
              <a:t> </a:t>
            </a:r>
            <a:r>
              <a:rPr lang="de-DE" sz="2400" dirty="0" err="1" smtClean="0"/>
              <a:t>policies</a:t>
            </a:r>
            <a:r>
              <a:rPr lang="de-DE" sz="2400" dirty="0" smtClean="0"/>
              <a:t> </a:t>
            </a:r>
            <a:r>
              <a:rPr lang="de-DE" sz="2400" dirty="0" err="1" smtClean="0"/>
              <a:t>through</a:t>
            </a:r>
            <a:r>
              <a:rPr lang="de-DE" sz="2400" dirty="0" smtClean="0"/>
              <a:t> </a:t>
            </a:r>
            <a:r>
              <a:rPr lang="de-DE" sz="2400" dirty="0" err="1" smtClean="0"/>
              <a:t>the</a:t>
            </a:r>
            <a:r>
              <a:rPr lang="de-DE" sz="2400" dirty="0" smtClean="0"/>
              <a:t> </a:t>
            </a:r>
            <a:r>
              <a:rPr lang="de-DE" sz="2400" dirty="0" err="1" smtClean="0"/>
              <a:t>courts</a:t>
            </a:r>
            <a:endParaRPr lang="de-DE" sz="2400" dirty="0" smtClean="0"/>
          </a:p>
          <a:p>
            <a:pPr marL="0" indent="0">
              <a:buNone/>
            </a:pPr>
            <a:endParaRPr lang="de-DE" sz="2000" dirty="0" smtClean="0"/>
          </a:p>
        </p:txBody>
      </p:sp>
      <p:sp>
        <p:nvSpPr>
          <p:cNvPr id="4" name="Right Arrow 3"/>
          <p:cNvSpPr/>
          <p:nvPr/>
        </p:nvSpPr>
        <p:spPr>
          <a:xfrm>
            <a:off x="1095375" y="3067051"/>
            <a:ext cx="571500" cy="190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7129461" y="4449366"/>
            <a:ext cx="628650" cy="208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5042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de-DE" dirty="0"/>
              <a:t>= </a:t>
            </a:r>
            <a:r>
              <a:rPr lang="de-DE" dirty="0" err="1"/>
              <a:t>most</a:t>
            </a:r>
            <a:r>
              <a:rPr lang="de-DE" dirty="0"/>
              <a:t> </a:t>
            </a:r>
            <a:r>
              <a:rPr lang="de-DE" dirty="0" err="1"/>
              <a:t>cases</a:t>
            </a:r>
            <a:r>
              <a:rPr lang="de-DE" dirty="0"/>
              <a:t> </a:t>
            </a:r>
            <a:r>
              <a:rPr lang="de-DE" dirty="0" err="1"/>
              <a:t>brought</a:t>
            </a:r>
            <a:r>
              <a:rPr lang="de-DE" dirty="0"/>
              <a:t> </a:t>
            </a:r>
            <a:r>
              <a:rPr lang="de-DE" dirty="0" err="1"/>
              <a:t>by</a:t>
            </a:r>
            <a:r>
              <a:rPr lang="de-DE" dirty="0"/>
              <a:t> </a:t>
            </a:r>
            <a:r>
              <a:rPr lang="de-DE" dirty="0" err="1"/>
              <a:t>individuals</a:t>
            </a:r>
            <a:endParaRPr lang="de-DE" dirty="0"/>
          </a:p>
          <a:p>
            <a:pPr marL="0" indent="0">
              <a:buNone/>
            </a:pPr>
            <a:r>
              <a:rPr lang="de-DE" dirty="0"/>
              <a:t>= deal </a:t>
            </a:r>
            <a:r>
              <a:rPr lang="de-DE" dirty="0" err="1"/>
              <a:t>with</a:t>
            </a:r>
            <a:r>
              <a:rPr lang="de-DE" dirty="0"/>
              <a:t> </a:t>
            </a:r>
            <a:r>
              <a:rPr lang="de-DE" dirty="0" err="1"/>
              <a:t>particular</a:t>
            </a:r>
            <a:r>
              <a:rPr lang="de-DE" dirty="0"/>
              <a:t> </a:t>
            </a:r>
            <a:r>
              <a:rPr lang="de-DE" dirty="0" err="1"/>
              <a:t>decisions</a:t>
            </a:r>
            <a:r>
              <a:rPr lang="de-DE" dirty="0"/>
              <a:t> </a:t>
            </a:r>
            <a:r>
              <a:rPr lang="de-DE" dirty="0" err="1"/>
              <a:t>made</a:t>
            </a:r>
            <a:r>
              <a:rPr lang="de-DE" dirty="0"/>
              <a:t> </a:t>
            </a:r>
            <a:r>
              <a:rPr lang="de-DE" dirty="0" err="1"/>
              <a:t>by</a:t>
            </a:r>
            <a:r>
              <a:rPr lang="de-DE" dirty="0"/>
              <a:t> </a:t>
            </a:r>
            <a:r>
              <a:rPr lang="de-DE" dirty="0" err="1"/>
              <a:t>government</a:t>
            </a:r>
            <a:r>
              <a:rPr lang="de-DE" dirty="0"/>
              <a:t> </a:t>
            </a:r>
            <a:r>
              <a:rPr lang="de-DE" dirty="0" err="1"/>
              <a:t>agencies</a:t>
            </a:r>
            <a:r>
              <a:rPr lang="de-DE" dirty="0"/>
              <a:t> </a:t>
            </a:r>
            <a:r>
              <a:rPr lang="de-DE" dirty="0" err="1"/>
              <a:t>affecting</a:t>
            </a:r>
            <a:r>
              <a:rPr lang="de-DE" dirty="0"/>
              <a:t> </a:t>
            </a:r>
            <a:r>
              <a:rPr lang="de-DE" dirty="0" err="1"/>
              <a:t>them</a:t>
            </a:r>
            <a:endParaRPr lang="de-DE" dirty="0"/>
          </a:p>
          <a:p>
            <a:pPr marL="0" indent="0">
              <a:buNone/>
            </a:pPr>
            <a:r>
              <a:rPr lang="de-DE" b="1" dirty="0">
                <a:solidFill>
                  <a:srgbClr val="0070C0"/>
                </a:solidFill>
              </a:rPr>
              <a:t>COURTS</a:t>
            </a:r>
            <a:r>
              <a:rPr lang="de-DE" dirty="0"/>
              <a:t> </a:t>
            </a:r>
            <a:r>
              <a:rPr lang="de-DE" dirty="0" err="1"/>
              <a:t>rule</a:t>
            </a:r>
            <a:r>
              <a:rPr lang="de-DE" dirty="0"/>
              <a:t> on </a:t>
            </a:r>
            <a:r>
              <a:rPr lang="de-DE" dirty="0" err="1"/>
              <a:t>whether</a:t>
            </a:r>
            <a:r>
              <a:rPr lang="de-DE" dirty="0"/>
              <a:t> </a:t>
            </a:r>
          </a:p>
          <a:p>
            <a:pPr>
              <a:buFontTx/>
              <a:buChar char="-"/>
            </a:pPr>
            <a:r>
              <a:rPr lang="de-DE" dirty="0"/>
              <a:t>a </a:t>
            </a:r>
            <a:r>
              <a:rPr lang="de-DE" dirty="0" err="1"/>
              <a:t>decision</a:t>
            </a:r>
            <a:r>
              <a:rPr lang="de-DE" dirty="0"/>
              <a:t> was </a:t>
            </a:r>
            <a:r>
              <a:rPr lang="de-DE" dirty="0" err="1"/>
              <a:t>taken</a:t>
            </a:r>
            <a:r>
              <a:rPr lang="de-DE" dirty="0"/>
              <a:t> </a:t>
            </a:r>
            <a:r>
              <a:rPr lang="de-DE" dirty="0" err="1"/>
              <a:t>within</a:t>
            </a:r>
            <a:r>
              <a:rPr lang="de-DE" dirty="0"/>
              <a:t> </a:t>
            </a:r>
            <a:r>
              <a:rPr lang="de-DE" dirty="0" err="1"/>
              <a:t>the</a:t>
            </a:r>
            <a:r>
              <a:rPr lang="de-DE" dirty="0"/>
              <a:t> </a:t>
            </a:r>
            <a:r>
              <a:rPr lang="de-DE" dirty="0" err="1"/>
              <a:t>powers</a:t>
            </a:r>
            <a:r>
              <a:rPr lang="de-DE" dirty="0"/>
              <a:t> </a:t>
            </a:r>
            <a:r>
              <a:rPr lang="de-DE" dirty="0" err="1"/>
              <a:t>legally</a:t>
            </a:r>
            <a:r>
              <a:rPr lang="de-DE" dirty="0"/>
              <a:t> </a:t>
            </a:r>
            <a:r>
              <a:rPr lang="de-DE" dirty="0" err="1"/>
              <a:t>conferred</a:t>
            </a:r>
            <a:r>
              <a:rPr lang="de-DE" dirty="0"/>
              <a:t> on </a:t>
            </a:r>
            <a:r>
              <a:rPr lang="de-DE" dirty="0" err="1"/>
              <a:t>the</a:t>
            </a:r>
            <a:r>
              <a:rPr lang="de-DE" dirty="0"/>
              <a:t> </a:t>
            </a:r>
            <a:r>
              <a:rPr lang="de-DE" dirty="0" err="1"/>
              <a:t>government</a:t>
            </a:r>
            <a:r>
              <a:rPr lang="de-DE" dirty="0"/>
              <a:t> agency</a:t>
            </a:r>
          </a:p>
          <a:p>
            <a:pPr>
              <a:buFontTx/>
              <a:buChar char="-"/>
            </a:pPr>
            <a:r>
              <a:rPr lang="de-DE" dirty="0" err="1"/>
              <a:t>the</a:t>
            </a:r>
            <a:r>
              <a:rPr lang="de-DE" dirty="0"/>
              <a:t> </a:t>
            </a:r>
            <a:r>
              <a:rPr lang="de-DE" dirty="0" err="1"/>
              <a:t>citizens</a:t>
            </a:r>
            <a:r>
              <a:rPr lang="de-DE" dirty="0"/>
              <a:t> </a:t>
            </a:r>
            <a:r>
              <a:rPr lang="de-DE" dirty="0" err="1"/>
              <a:t>received</a:t>
            </a:r>
            <a:r>
              <a:rPr lang="de-DE" dirty="0"/>
              <a:t> </a:t>
            </a:r>
            <a:r>
              <a:rPr lang="de-DE" dirty="0" err="1"/>
              <a:t>naural</a:t>
            </a:r>
            <a:r>
              <a:rPr lang="de-DE" dirty="0"/>
              <a:t> </a:t>
            </a:r>
            <a:r>
              <a:rPr lang="de-DE" dirty="0" err="1"/>
              <a:t>justice</a:t>
            </a:r>
            <a:r>
              <a:rPr lang="de-DE" dirty="0"/>
              <a:t> - fair </a:t>
            </a:r>
            <a:r>
              <a:rPr lang="de-DE" dirty="0" err="1"/>
              <a:t>procedure</a:t>
            </a:r>
            <a:r>
              <a:rPr lang="de-DE" dirty="0"/>
              <a:t> </a:t>
            </a:r>
            <a:r>
              <a:rPr lang="de-DE" dirty="0" err="1"/>
              <a:t>and</a:t>
            </a:r>
            <a:r>
              <a:rPr lang="de-DE" dirty="0"/>
              <a:t> due </a:t>
            </a:r>
            <a:r>
              <a:rPr lang="de-DE" dirty="0" err="1"/>
              <a:t>process</a:t>
            </a:r>
            <a:endParaRPr lang="de-DE" dirty="0"/>
          </a:p>
          <a:p>
            <a:pPr>
              <a:buFontTx/>
              <a:buChar char="-"/>
            </a:pPr>
            <a:r>
              <a:rPr lang="de-DE" dirty="0" err="1"/>
              <a:t>the</a:t>
            </a:r>
            <a:r>
              <a:rPr lang="de-DE" dirty="0"/>
              <a:t> </a:t>
            </a:r>
            <a:r>
              <a:rPr lang="de-DE" dirty="0" err="1"/>
              <a:t>decision</a:t>
            </a:r>
            <a:r>
              <a:rPr lang="de-DE" dirty="0"/>
              <a:t> was </a:t>
            </a:r>
            <a:r>
              <a:rPr lang="de-DE" dirty="0" err="1"/>
              <a:t>reasonable</a:t>
            </a:r>
            <a:endParaRPr lang="de-DE" dirty="0"/>
          </a:p>
          <a:p>
            <a:pPr marL="0" indent="0">
              <a:buNone/>
            </a:pPr>
            <a:r>
              <a:rPr lang="de-DE" u="sng" dirty="0">
                <a:solidFill>
                  <a:srgbClr val="0070C0"/>
                </a:solidFill>
              </a:rPr>
              <a:t>JUDICIAL ACCOUNTABILITY – </a:t>
            </a:r>
            <a:r>
              <a:rPr lang="de-DE" u="sng" dirty="0" err="1">
                <a:solidFill>
                  <a:srgbClr val="0070C0"/>
                </a:solidFill>
              </a:rPr>
              <a:t>slow</a:t>
            </a:r>
            <a:r>
              <a:rPr lang="de-DE" u="sng" dirty="0">
                <a:solidFill>
                  <a:srgbClr val="0070C0"/>
                </a:solidFill>
              </a:rPr>
              <a:t> </a:t>
            </a:r>
            <a:r>
              <a:rPr lang="de-DE" u="sng" dirty="0" err="1">
                <a:solidFill>
                  <a:srgbClr val="0070C0"/>
                </a:solidFill>
              </a:rPr>
              <a:t>and</a:t>
            </a:r>
            <a:r>
              <a:rPr lang="de-DE" u="sng" dirty="0">
                <a:solidFill>
                  <a:srgbClr val="0070C0"/>
                </a:solidFill>
              </a:rPr>
              <a:t> expensive BUT </a:t>
            </a:r>
            <a:r>
              <a:rPr lang="de-DE" u="sng" dirty="0" err="1">
                <a:solidFill>
                  <a:srgbClr val="0070C0"/>
                </a:solidFill>
              </a:rPr>
              <a:t>the</a:t>
            </a:r>
            <a:r>
              <a:rPr lang="de-DE" u="sng" dirty="0">
                <a:solidFill>
                  <a:srgbClr val="0070C0"/>
                </a:solidFill>
              </a:rPr>
              <a:t> </a:t>
            </a:r>
            <a:r>
              <a:rPr lang="de-DE" u="sng" dirty="0" err="1">
                <a:solidFill>
                  <a:srgbClr val="0070C0"/>
                </a:solidFill>
              </a:rPr>
              <a:t>foundation</a:t>
            </a:r>
            <a:r>
              <a:rPr lang="de-DE" u="sng" dirty="0">
                <a:solidFill>
                  <a:srgbClr val="0070C0"/>
                </a:solidFill>
              </a:rPr>
              <a:t> </a:t>
            </a:r>
            <a:r>
              <a:rPr lang="de-DE" u="sng" dirty="0" err="1">
                <a:solidFill>
                  <a:srgbClr val="0070C0"/>
                </a:solidFill>
              </a:rPr>
              <a:t>of</a:t>
            </a:r>
            <a:r>
              <a:rPr lang="de-DE" u="sng" dirty="0">
                <a:solidFill>
                  <a:srgbClr val="0070C0"/>
                </a:solidFill>
              </a:rPr>
              <a:t> all </a:t>
            </a:r>
            <a:r>
              <a:rPr lang="de-DE" u="sng" dirty="0" err="1">
                <a:solidFill>
                  <a:srgbClr val="0070C0"/>
                </a:solidFill>
              </a:rPr>
              <a:t>public</a:t>
            </a:r>
            <a:r>
              <a:rPr lang="de-DE" u="sng" dirty="0">
                <a:solidFill>
                  <a:srgbClr val="0070C0"/>
                </a:solidFill>
              </a:rPr>
              <a:t> </a:t>
            </a:r>
            <a:r>
              <a:rPr lang="de-DE" u="sng" dirty="0" err="1">
                <a:solidFill>
                  <a:srgbClr val="0070C0"/>
                </a:solidFill>
              </a:rPr>
              <a:t>accountability</a:t>
            </a:r>
            <a:endParaRPr lang="en-US" u="sng" dirty="0">
              <a:solidFill>
                <a:srgbClr val="0070C0"/>
              </a:solidFill>
            </a:endParaRPr>
          </a:p>
          <a:p>
            <a:endParaRPr lang="en-US" dirty="0"/>
          </a:p>
        </p:txBody>
      </p:sp>
    </p:spTree>
    <p:extLst>
      <p:ext uri="{BB962C8B-B14F-4D97-AF65-F5344CB8AC3E}">
        <p14:creationId xmlns:p14="http://schemas.microsoft.com/office/powerpoint/2010/main" val="3950645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70C0"/>
                </a:solidFill>
              </a:rPr>
              <a:t>4) Auditors </a:t>
            </a:r>
            <a:r>
              <a:rPr lang="de-DE" dirty="0" err="1" smtClean="0">
                <a:solidFill>
                  <a:srgbClr val="0070C0"/>
                </a:solidFill>
              </a:rPr>
              <a:t>and</a:t>
            </a:r>
            <a:r>
              <a:rPr lang="de-DE" dirty="0" smtClean="0">
                <a:solidFill>
                  <a:srgbClr val="0070C0"/>
                </a:solidFill>
              </a:rPr>
              <a:t> </a:t>
            </a:r>
            <a:r>
              <a:rPr lang="de-DE" dirty="0" err="1" smtClean="0">
                <a:solidFill>
                  <a:srgbClr val="0070C0"/>
                </a:solidFill>
              </a:rPr>
              <a:t>other</a:t>
            </a:r>
            <a:r>
              <a:rPr lang="de-DE" dirty="0" smtClean="0">
                <a:solidFill>
                  <a:srgbClr val="0070C0"/>
                </a:solidFill>
              </a:rPr>
              <a:t> </a:t>
            </a:r>
            <a:r>
              <a:rPr lang="de-DE" dirty="0" err="1" smtClean="0">
                <a:solidFill>
                  <a:srgbClr val="0070C0"/>
                </a:solidFill>
              </a:rPr>
              <a:t>monitoring</a:t>
            </a:r>
            <a:r>
              <a:rPr lang="de-DE" dirty="0" smtClean="0">
                <a:solidFill>
                  <a:srgbClr val="0070C0"/>
                </a:solidFill>
              </a:rPr>
              <a:t> </a:t>
            </a:r>
            <a:r>
              <a:rPr lang="de-DE" dirty="0" err="1" smtClean="0">
                <a:solidFill>
                  <a:srgbClr val="0070C0"/>
                </a:solidFill>
              </a:rPr>
              <a:t>agencies</a:t>
            </a:r>
            <a:endParaRPr lang="en-US" dirty="0">
              <a:solidFill>
                <a:srgbClr val="0070C0"/>
              </a:solidFill>
            </a:endParaRPr>
          </a:p>
        </p:txBody>
      </p:sp>
      <p:sp>
        <p:nvSpPr>
          <p:cNvPr id="3" name="Content Placeholder 2"/>
          <p:cNvSpPr>
            <a:spLocks noGrp="1"/>
          </p:cNvSpPr>
          <p:nvPr>
            <p:ph idx="1"/>
          </p:nvPr>
        </p:nvSpPr>
        <p:spPr>
          <a:xfrm>
            <a:off x="838199" y="1825625"/>
            <a:ext cx="10908323" cy="4351338"/>
          </a:xfrm>
        </p:spPr>
        <p:txBody>
          <a:bodyPr>
            <a:normAutofit fontScale="92500"/>
          </a:bodyPr>
          <a:lstStyle/>
          <a:p>
            <a:r>
              <a:rPr lang="hr-HR" dirty="0" err="1" smtClean="0"/>
              <a:t>Special-purpose</a:t>
            </a:r>
            <a:r>
              <a:rPr lang="hr-HR" dirty="0" smtClean="0"/>
              <a:t> </a:t>
            </a:r>
            <a:r>
              <a:rPr lang="hr-HR" dirty="0" err="1" smtClean="0"/>
              <a:t>accountability</a:t>
            </a:r>
            <a:r>
              <a:rPr lang="hr-HR" dirty="0" smtClean="0"/>
              <a:t> </a:t>
            </a:r>
            <a:r>
              <a:rPr lang="hr-HR" dirty="0" err="1" smtClean="0"/>
              <a:t>agencies</a:t>
            </a:r>
            <a:endParaRPr lang="hr-HR" dirty="0" smtClean="0"/>
          </a:p>
          <a:p>
            <a:pPr marL="0" indent="0">
              <a:buNone/>
            </a:pPr>
            <a:r>
              <a:rPr lang="hr-HR" dirty="0"/>
              <a:t> </a:t>
            </a:r>
            <a:r>
              <a:rPr lang="hr-HR" dirty="0" smtClean="0"/>
              <a:t>   </a:t>
            </a:r>
            <a:r>
              <a:rPr lang="hr-HR" dirty="0" smtClean="0">
                <a:solidFill>
                  <a:srgbClr val="0070C0"/>
                </a:solidFill>
              </a:rPr>
              <a:t>GOVERNMENT AUDITORS</a:t>
            </a:r>
          </a:p>
          <a:p>
            <a:pPr>
              <a:buFontTx/>
              <a:buChar char="-"/>
            </a:pPr>
            <a:r>
              <a:rPr lang="hr-HR" dirty="0"/>
              <a:t>m</a:t>
            </a:r>
            <a:r>
              <a:rPr lang="hr-HR" dirty="0" smtClean="0"/>
              <a:t>onitor </a:t>
            </a:r>
            <a:r>
              <a:rPr lang="hr-HR" dirty="0" err="1" smtClean="0"/>
              <a:t>government</a:t>
            </a:r>
            <a:r>
              <a:rPr lang="hr-HR" dirty="0" smtClean="0"/>
              <a:t> </a:t>
            </a:r>
            <a:r>
              <a:rPr lang="hr-HR" dirty="0" err="1" smtClean="0"/>
              <a:t>finances</a:t>
            </a:r>
            <a:r>
              <a:rPr lang="hr-HR" dirty="0" smtClean="0"/>
              <a:t> on </a:t>
            </a:r>
            <a:r>
              <a:rPr lang="hr-HR" dirty="0" err="1" smtClean="0"/>
              <a:t>behalf</a:t>
            </a:r>
            <a:r>
              <a:rPr lang="hr-HR" dirty="0" smtClean="0"/>
              <a:t> </a:t>
            </a:r>
            <a:r>
              <a:rPr lang="hr-HR" dirty="0" err="1" smtClean="0"/>
              <a:t>of</a:t>
            </a:r>
            <a:r>
              <a:rPr lang="hr-HR" dirty="0" smtClean="0"/>
              <a:t> </a:t>
            </a:r>
            <a:r>
              <a:rPr lang="hr-HR" dirty="0" err="1" smtClean="0"/>
              <a:t>the</a:t>
            </a:r>
            <a:r>
              <a:rPr lang="hr-HR" dirty="0" smtClean="0"/>
              <a:t> </a:t>
            </a:r>
            <a:r>
              <a:rPr lang="hr-HR" dirty="0" err="1" smtClean="0"/>
              <a:t>legislature</a:t>
            </a:r>
            <a:r>
              <a:rPr lang="hr-HR" dirty="0" smtClean="0"/>
              <a:t> </a:t>
            </a:r>
          </a:p>
          <a:p>
            <a:pPr marL="0" indent="0">
              <a:buNone/>
            </a:pPr>
            <a:r>
              <a:rPr lang="hr-HR" dirty="0" smtClean="0"/>
              <a:t>   (to </a:t>
            </a:r>
            <a:r>
              <a:rPr lang="hr-HR" dirty="0" err="1" smtClean="0"/>
              <a:t>see</a:t>
            </a:r>
            <a:r>
              <a:rPr lang="hr-HR" dirty="0" smtClean="0"/>
              <a:t> </a:t>
            </a:r>
            <a:r>
              <a:rPr lang="hr-HR" dirty="0" err="1" smtClean="0"/>
              <a:t>whether</a:t>
            </a:r>
            <a:r>
              <a:rPr lang="hr-HR" dirty="0" smtClean="0"/>
              <a:t> </a:t>
            </a:r>
            <a:r>
              <a:rPr lang="hr-HR" dirty="0" err="1" smtClean="0"/>
              <a:t>public</a:t>
            </a:r>
            <a:r>
              <a:rPr lang="hr-HR" dirty="0" smtClean="0"/>
              <a:t> </a:t>
            </a:r>
            <a:r>
              <a:rPr lang="hr-HR" dirty="0" err="1" smtClean="0"/>
              <a:t>revenue</a:t>
            </a:r>
            <a:r>
              <a:rPr lang="hr-HR" dirty="0" smtClean="0"/>
              <a:t> </a:t>
            </a:r>
            <a:r>
              <a:rPr lang="hr-HR" dirty="0" err="1" smtClean="0"/>
              <a:t>and</a:t>
            </a:r>
            <a:r>
              <a:rPr lang="hr-HR" dirty="0" smtClean="0"/>
              <a:t> </a:t>
            </a:r>
            <a:r>
              <a:rPr lang="hr-HR" dirty="0" err="1" smtClean="0"/>
              <a:t>expenditure</a:t>
            </a:r>
            <a:r>
              <a:rPr lang="hr-HR" dirty="0" smtClean="0"/>
              <a:t> </a:t>
            </a:r>
            <a:r>
              <a:rPr lang="hr-HR" dirty="0" err="1" smtClean="0"/>
              <a:t>have</a:t>
            </a:r>
            <a:r>
              <a:rPr lang="hr-HR" dirty="0" smtClean="0"/>
              <a:t> </a:t>
            </a:r>
            <a:r>
              <a:rPr lang="hr-HR" dirty="0" err="1" smtClean="0"/>
              <a:t>been</a:t>
            </a:r>
            <a:r>
              <a:rPr lang="hr-HR" dirty="0" smtClean="0"/>
              <a:t> </a:t>
            </a:r>
            <a:r>
              <a:rPr lang="hr-HR" dirty="0" err="1" smtClean="0"/>
              <a:t>managed</a:t>
            </a:r>
            <a:r>
              <a:rPr lang="hr-HR" dirty="0" smtClean="0"/>
              <a:t>  </a:t>
            </a:r>
          </a:p>
          <a:p>
            <a:pPr marL="0" indent="0">
              <a:buNone/>
            </a:pPr>
            <a:r>
              <a:rPr lang="hr-HR" dirty="0"/>
              <a:t> </a:t>
            </a:r>
            <a:r>
              <a:rPr lang="hr-HR" dirty="0" smtClean="0"/>
              <a:t>   </a:t>
            </a:r>
            <a:r>
              <a:rPr lang="hr-HR" dirty="0" err="1" smtClean="0"/>
              <a:t>according</a:t>
            </a:r>
            <a:r>
              <a:rPr lang="hr-HR" dirty="0" smtClean="0"/>
              <a:t> to legislative </a:t>
            </a:r>
            <a:r>
              <a:rPr lang="hr-HR" dirty="0" err="1" smtClean="0"/>
              <a:t>authorization</a:t>
            </a:r>
            <a:r>
              <a:rPr lang="hr-HR" dirty="0" smtClean="0"/>
              <a:t> </a:t>
            </a:r>
            <a:r>
              <a:rPr lang="hr-HR" dirty="0" err="1" smtClean="0"/>
              <a:t>and</a:t>
            </a:r>
            <a:r>
              <a:rPr lang="hr-HR" dirty="0" smtClean="0"/>
              <a:t> </a:t>
            </a:r>
            <a:r>
              <a:rPr lang="hr-HR" dirty="0" err="1" smtClean="0"/>
              <a:t>according</a:t>
            </a:r>
            <a:r>
              <a:rPr lang="hr-HR" dirty="0" smtClean="0"/>
              <a:t> to </a:t>
            </a:r>
            <a:r>
              <a:rPr lang="hr-HR" dirty="0" err="1" smtClean="0"/>
              <a:t>appropriate</a:t>
            </a:r>
            <a:r>
              <a:rPr lang="hr-HR" dirty="0" smtClean="0"/>
              <a:t>  </a:t>
            </a:r>
          </a:p>
          <a:p>
            <a:pPr marL="0" indent="0">
              <a:buNone/>
            </a:pPr>
            <a:r>
              <a:rPr lang="hr-HR" dirty="0"/>
              <a:t> </a:t>
            </a:r>
            <a:r>
              <a:rPr lang="hr-HR" dirty="0" smtClean="0"/>
              <a:t>   </a:t>
            </a:r>
            <a:r>
              <a:rPr lang="hr-HR" dirty="0" err="1" smtClean="0"/>
              <a:t>public</a:t>
            </a:r>
            <a:r>
              <a:rPr lang="hr-HR" dirty="0" smtClean="0"/>
              <a:t> </a:t>
            </a:r>
            <a:r>
              <a:rPr lang="hr-HR" dirty="0" err="1" smtClean="0"/>
              <a:t>standards</a:t>
            </a:r>
            <a:r>
              <a:rPr lang="hr-HR" dirty="0" smtClean="0"/>
              <a:t>)</a:t>
            </a:r>
          </a:p>
          <a:p>
            <a:pPr marL="0" indent="0">
              <a:buNone/>
            </a:pPr>
            <a:r>
              <a:rPr lang="hr-HR" dirty="0" smtClean="0">
                <a:solidFill>
                  <a:srgbClr val="7030A0"/>
                </a:solidFill>
              </a:rPr>
              <a:t>EFFECTIVE AUDIT </a:t>
            </a:r>
            <a:r>
              <a:rPr lang="hr-HR" dirty="0" smtClean="0"/>
              <a:t>= </a:t>
            </a:r>
            <a:r>
              <a:rPr lang="hr-HR" dirty="0" err="1" smtClean="0"/>
              <a:t>essential</a:t>
            </a:r>
            <a:r>
              <a:rPr lang="hr-HR" dirty="0" smtClean="0"/>
              <a:t> for </a:t>
            </a:r>
            <a:r>
              <a:rPr lang="hr-HR" dirty="0" err="1" smtClean="0"/>
              <a:t>maintaining</a:t>
            </a:r>
            <a:r>
              <a:rPr lang="hr-HR" dirty="0" smtClean="0"/>
              <a:t> </a:t>
            </a:r>
            <a:r>
              <a:rPr lang="hr-HR" dirty="0" err="1" smtClean="0"/>
              <a:t>financial</a:t>
            </a:r>
            <a:r>
              <a:rPr lang="hr-HR" dirty="0" smtClean="0"/>
              <a:t> </a:t>
            </a:r>
            <a:r>
              <a:rPr lang="hr-HR" dirty="0" err="1" smtClean="0"/>
              <a:t>integrity</a:t>
            </a:r>
            <a:r>
              <a:rPr lang="hr-HR" dirty="0" smtClean="0"/>
              <a:t> </a:t>
            </a:r>
            <a:r>
              <a:rPr lang="hr-HR" dirty="0" err="1" smtClean="0"/>
              <a:t>in</a:t>
            </a:r>
            <a:r>
              <a:rPr lang="hr-HR" dirty="0" smtClean="0"/>
              <a:t> </a:t>
            </a:r>
            <a:r>
              <a:rPr lang="hr-HR" dirty="0" err="1" smtClean="0"/>
              <a:t>governments</a:t>
            </a:r>
            <a:endParaRPr lang="hr-HR" dirty="0" smtClean="0"/>
          </a:p>
          <a:p>
            <a:pPr marL="0" indent="0">
              <a:buNone/>
            </a:pPr>
            <a:r>
              <a:rPr lang="hr-HR" dirty="0" smtClean="0">
                <a:solidFill>
                  <a:srgbClr val="7030A0"/>
                </a:solidFill>
              </a:rPr>
              <a:t>INEFFECTIVE AUDIT </a:t>
            </a:r>
            <a:r>
              <a:rPr lang="hr-HR" dirty="0" smtClean="0"/>
              <a:t>= a </a:t>
            </a:r>
            <a:r>
              <a:rPr lang="hr-HR" dirty="0" err="1" smtClean="0"/>
              <a:t>key</a:t>
            </a:r>
            <a:r>
              <a:rPr lang="hr-HR" dirty="0" smtClean="0"/>
              <a:t> </a:t>
            </a:r>
            <a:r>
              <a:rPr lang="hr-HR" dirty="0" err="1" smtClean="0"/>
              <a:t>indicator</a:t>
            </a:r>
            <a:r>
              <a:rPr lang="hr-HR" dirty="0" smtClean="0"/>
              <a:t> </a:t>
            </a:r>
            <a:r>
              <a:rPr lang="hr-HR" dirty="0" err="1" smtClean="0"/>
              <a:t>of</a:t>
            </a:r>
            <a:r>
              <a:rPr lang="hr-HR" dirty="0" smtClean="0"/>
              <a:t> </a:t>
            </a:r>
            <a:r>
              <a:rPr lang="hr-HR" dirty="0" err="1" smtClean="0"/>
              <a:t>weak</a:t>
            </a:r>
            <a:r>
              <a:rPr lang="hr-HR" dirty="0" smtClean="0"/>
              <a:t> </a:t>
            </a:r>
            <a:r>
              <a:rPr lang="hr-HR" dirty="0" err="1" smtClean="0"/>
              <a:t>and</a:t>
            </a:r>
            <a:r>
              <a:rPr lang="hr-HR" dirty="0" smtClean="0"/>
              <a:t> </a:t>
            </a:r>
            <a:r>
              <a:rPr lang="hr-HR" dirty="0" err="1" smtClean="0"/>
              <a:t>corrupt</a:t>
            </a:r>
            <a:r>
              <a:rPr lang="hr-HR" dirty="0" smtClean="0"/>
              <a:t> </a:t>
            </a:r>
            <a:r>
              <a:rPr lang="hr-HR" dirty="0" err="1" smtClean="0"/>
              <a:t>government</a:t>
            </a:r>
            <a:r>
              <a:rPr lang="hr-HR" dirty="0" smtClean="0"/>
              <a:t> system</a:t>
            </a:r>
            <a:endParaRPr lang="en-US" dirty="0"/>
          </a:p>
        </p:txBody>
      </p:sp>
    </p:spTree>
    <p:extLst>
      <p:ext uri="{BB962C8B-B14F-4D97-AF65-F5344CB8AC3E}">
        <p14:creationId xmlns:p14="http://schemas.microsoft.com/office/powerpoint/2010/main" val="527112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Other</a:t>
            </a:r>
            <a:r>
              <a:rPr lang="hr-HR" dirty="0"/>
              <a:t> </a:t>
            </a:r>
            <a:r>
              <a:rPr lang="hr-HR" dirty="0" err="1"/>
              <a:t>investigating</a:t>
            </a:r>
            <a:r>
              <a:rPr lang="hr-HR" dirty="0"/>
              <a:t> </a:t>
            </a:r>
            <a:r>
              <a:rPr lang="hr-HR" dirty="0" err="1" smtClean="0"/>
              <a:t>bodies</a:t>
            </a:r>
            <a:endParaRPr lang="en-US" dirty="0"/>
          </a:p>
        </p:txBody>
      </p:sp>
      <p:sp>
        <p:nvSpPr>
          <p:cNvPr id="3" name="Content Placeholder 2"/>
          <p:cNvSpPr>
            <a:spLocks noGrp="1"/>
          </p:cNvSpPr>
          <p:nvPr>
            <p:ph idx="1"/>
          </p:nvPr>
        </p:nvSpPr>
        <p:spPr/>
        <p:txBody>
          <a:bodyPr/>
          <a:lstStyle/>
          <a:p>
            <a:r>
              <a:rPr lang="hr-HR" dirty="0" smtClean="0">
                <a:solidFill>
                  <a:srgbClr val="0070C0"/>
                </a:solidFill>
              </a:rPr>
              <a:t>GOVERNMENT INSPECTORS </a:t>
            </a:r>
            <a:r>
              <a:rPr lang="hr-HR" dirty="0" smtClean="0"/>
              <a:t>(</a:t>
            </a:r>
            <a:r>
              <a:rPr lang="hr-HR" dirty="0" err="1" smtClean="0"/>
              <a:t>officials</a:t>
            </a:r>
            <a:r>
              <a:rPr lang="hr-HR" dirty="0" smtClean="0"/>
              <a:t> </a:t>
            </a:r>
            <a:r>
              <a:rPr lang="hr-HR" dirty="0" err="1" smtClean="0"/>
              <a:t>with</a:t>
            </a:r>
            <a:r>
              <a:rPr lang="hr-HR" dirty="0" smtClean="0"/>
              <a:t> </a:t>
            </a:r>
            <a:r>
              <a:rPr lang="hr-HR" dirty="0" err="1" smtClean="0"/>
              <a:t>function</a:t>
            </a:r>
            <a:r>
              <a:rPr lang="hr-HR" dirty="0" smtClean="0"/>
              <a:t> to </a:t>
            </a:r>
            <a:r>
              <a:rPr lang="hr-HR" dirty="0" err="1" smtClean="0"/>
              <a:t>improveefficiency</a:t>
            </a:r>
            <a:r>
              <a:rPr lang="hr-HR" dirty="0" smtClean="0"/>
              <a:t> </a:t>
            </a:r>
            <a:r>
              <a:rPr lang="hr-HR" dirty="0" err="1" smtClean="0"/>
              <a:t>and</a:t>
            </a:r>
            <a:r>
              <a:rPr lang="hr-HR" dirty="0" smtClean="0"/>
              <a:t> </a:t>
            </a:r>
            <a:r>
              <a:rPr lang="hr-HR" dirty="0" err="1" smtClean="0"/>
              <a:t>effectiveness</a:t>
            </a:r>
            <a:r>
              <a:rPr lang="hr-HR" dirty="0" smtClean="0"/>
              <a:t>) </a:t>
            </a:r>
          </a:p>
          <a:p>
            <a:r>
              <a:rPr lang="hr-HR" dirty="0" smtClean="0">
                <a:solidFill>
                  <a:srgbClr val="0070C0"/>
                </a:solidFill>
              </a:rPr>
              <a:t>OMBUDSMEN</a:t>
            </a:r>
            <a:r>
              <a:rPr lang="hr-HR" dirty="0" smtClean="0"/>
              <a:t> (for </a:t>
            </a:r>
            <a:r>
              <a:rPr lang="hr-HR" dirty="0" err="1" smtClean="0"/>
              <a:t>individual</a:t>
            </a:r>
            <a:r>
              <a:rPr lang="hr-HR" dirty="0" smtClean="0"/>
              <a:t> </a:t>
            </a:r>
            <a:r>
              <a:rPr lang="hr-HR" dirty="0" err="1" smtClean="0"/>
              <a:t>complaints</a:t>
            </a:r>
            <a:r>
              <a:rPr lang="hr-HR" dirty="0" smtClean="0"/>
              <a:t> </a:t>
            </a:r>
            <a:r>
              <a:rPr lang="hr-HR" dirty="0" err="1" smtClean="0"/>
              <a:t>of</a:t>
            </a:r>
            <a:r>
              <a:rPr lang="hr-HR" dirty="0" smtClean="0"/>
              <a:t> </a:t>
            </a:r>
            <a:r>
              <a:rPr lang="hr-HR" dirty="0" err="1" smtClean="0"/>
              <a:t>citizens</a:t>
            </a:r>
            <a:r>
              <a:rPr lang="hr-HR" dirty="0" smtClean="0"/>
              <a:t> </a:t>
            </a:r>
            <a:r>
              <a:rPr lang="hr-HR" dirty="0" err="1" smtClean="0"/>
              <a:t>seeking</a:t>
            </a:r>
            <a:r>
              <a:rPr lang="hr-HR" dirty="0" smtClean="0"/>
              <a:t> </a:t>
            </a:r>
            <a:r>
              <a:rPr lang="hr-HR" dirty="0" err="1" smtClean="0"/>
              <a:t>redress</a:t>
            </a:r>
            <a:r>
              <a:rPr lang="hr-HR" dirty="0" smtClean="0"/>
              <a:t>) – </a:t>
            </a:r>
            <a:r>
              <a:rPr lang="hr-HR" dirty="0" err="1" smtClean="0"/>
              <a:t>have</a:t>
            </a:r>
            <a:r>
              <a:rPr lang="hr-HR" dirty="0" smtClean="0"/>
              <a:t> </a:t>
            </a:r>
            <a:r>
              <a:rPr lang="hr-HR" dirty="0" err="1" smtClean="0"/>
              <a:t>the</a:t>
            </a:r>
            <a:r>
              <a:rPr lang="hr-HR" dirty="0" smtClean="0"/>
              <a:t> </a:t>
            </a:r>
            <a:r>
              <a:rPr lang="hr-HR" dirty="0" err="1" smtClean="0"/>
              <a:t>power</a:t>
            </a:r>
            <a:r>
              <a:rPr lang="hr-HR" dirty="0" smtClean="0"/>
              <a:t> to</a:t>
            </a:r>
          </a:p>
          <a:p>
            <a:pPr marL="0" indent="0">
              <a:buNone/>
            </a:pPr>
            <a:r>
              <a:rPr lang="hr-HR" dirty="0" smtClean="0"/>
              <a:t>   a) </a:t>
            </a:r>
            <a:r>
              <a:rPr lang="hr-HR" dirty="0" err="1" smtClean="0">
                <a:solidFill>
                  <a:srgbClr val="7030A0"/>
                </a:solidFill>
              </a:rPr>
              <a:t>investigate</a:t>
            </a:r>
            <a:endParaRPr lang="hr-HR" dirty="0" smtClean="0">
              <a:solidFill>
                <a:srgbClr val="7030A0"/>
              </a:solidFill>
            </a:endParaRPr>
          </a:p>
          <a:p>
            <a:pPr marL="0" indent="0">
              <a:buNone/>
            </a:pPr>
            <a:r>
              <a:rPr lang="hr-HR" dirty="0"/>
              <a:t> </a:t>
            </a:r>
            <a:r>
              <a:rPr lang="hr-HR" dirty="0" smtClean="0"/>
              <a:t>  b) </a:t>
            </a:r>
            <a:r>
              <a:rPr lang="hr-HR" dirty="0" err="1" smtClean="0">
                <a:solidFill>
                  <a:srgbClr val="7030A0"/>
                </a:solidFill>
              </a:rPr>
              <a:t>recommend</a:t>
            </a:r>
            <a:endParaRPr lang="hr-HR" dirty="0" smtClean="0">
              <a:solidFill>
                <a:srgbClr val="7030A0"/>
              </a:solidFill>
            </a:endParaRPr>
          </a:p>
          <a:p>
            <a:pPr marL="0" indent="0">
              <a:buNone/>
            </a:pPr>
            <a:r>
              <a:rPr lang="hr-HR" dirty="0"/>
              <a:t> </a:t>
            </a:r>
            <a:r>
              <a:rPr lang="hr-HR" dirty="0" smtClean="0"/>
              <a:t>       but </a:t>
            </a:r>
            <a:r>
              <a:rPr lang="hr-HR" dirty="0" err="1" smtClean="0"/>
              <a:t>not</a:t>
            </a:r>
            <a:r>
              <a:rPr lang="hr-HR" dirty="0" smtClean="0"/>
              <a:t> to</a:t>
            </a:r>
          </a:p>
          <a:p>
            <a:pPr marL="0" indent="0">
              <a:buNone/>
            </a:pPr>
            <a:r>
              <a:rPr lang="hr-HR" dirty="0"/>
              <a:t> </a:t>
            </a:r>
            <a:r>
              <a:rPr lang="hr-HR" dirty="0" smtClean="0"/>
              <a:t>   </a:t>
            </a:r>
            <a:r>
              <a:rPr lang="hr-HR" dirty="0" err="1" smtClean="0">
                <a:solidFill>
                  <a:srgbClr val="C00000"/>
                </a:solidFill>
              </a:rPr>
              <a:t>impose</a:t>
            </a:r>
            <a:r>
              <a:rPr lang="hr-HR" dirty="0" smtClean="0">
                <a:solidFill>
                  <a:srgbClr val="C00000"/>
                </a:solidFill>
              </a:rPr>
              <a:t> </a:t>
            </a:r>
            <a:r>
              <a:rPr lang="hr-HR" dirty="0" err="1" smtClean="0">
                <a:solidFill>
                  <a:srgbClr val="C00000"/>
                </a:solidFill>
              </a:rPr>
              <a:t>remedies</a:t>
            </a:r>
            <a:endParaRPr lang="en-US" dirty="0">
              <a:solidFill>
                <a:srgbClr val="C00000"/>
              </a:solidFill>
            </a:endParaRPr>
          </a:p>
        </p:txBody>
      </p:sp>
    </p:spTree>
    <p:extLst>
      <p:ext uri="{BB962C8B-B14F-4D97-AF65-F5344CB8AC3E}">
        <p14:creationId xmlns:p14="http://schemas.microsoft.com/office/powerpoint/2010/main" val="1587071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7006"/>
          </a:xfrm>
        </p:spPr>
        <p:txBody>
          <a:bodyPr>
            <a:normAutofit fontScale="90000"/>
          </a:bodyPr>
          <a:lstStyle/>
          <a:p>
            <a:r>
              <a:rPr lang="hr-HR" dirty="0" smtClean="0">
                <a:solidFill>
                  <a:srgbClr val="0070C0"/>
                </a:solidFill>
              </a:rPr>
              <a:t>5) </a:t>
            </a:r>
            <a:r>
              <a:rPr lang="hr-HR" dirty="0" err="1" smtClean="0">
                <a:solidFill>
                  <a:srgbClr val="0070C0"/>
                </a:solidFill>
              </a:rPr>
              <a:t>Public</a:t>
            </a:r>
            <a:r>
              <a:rPr lang="hr-HR" dirty="0" smtClean="0">
                <a:solidFill>
                  <a:srgbClr val="0070C0"/>
                </a:solidFill>
              </a:rPr>
              <a:t> </a:t>
            </a:r>
            <a:r>
              <a:rPr lang="hr-HR" dirty="0" err="1" smtClean="0">
                <a:solidFill>
                  <a:srgbClr val="0070C0"/>
                </a:solidFill>
              </a:rPr>
              <a:t>access</a:t>
            </a:r>
            <a:r>
              <a:rPr lang="hr-HR" dirty="0" smtClean="0">
                <a:solidFill>
                  <a:srgbClr val="0070C0"/>
                </a:solidFill>
              </a:rPr>
              <a:t> to </a:t>
            </a:r>
            <a:r>
              <a:rPr lang="hr-HR" dirty="0" err="1" smtClean="0">
                <a:solidFill>
                  <a:srgbClr val="0070C0"/>
                </a:solidFill>
              </a:rPr>
              <a:t>government</a:t>
            </a:r>
            <a:r>
              <a:rPr lang="hr-HR" dirty="0" smtClean="0">
                <a:solidFill>
                  <a:srgbClr val="0070C0"/>
                </a:solidFill>
              </a:rPr>
              <a:t> </a:t>
            </a:r>
            <a:r>
              <a:rPr lang="hr-HR" dirty="0" err="1" smtClean="0">
                <a:solidFill>
                  <a:srgbClr val="0070C0"/>
                </a:solidFill>
              </a:rPr>
              <a:t>information</a:t>
            </a:r>
            <a:r>
              <a:rPr lang="hr-HR" dirty="0" smtClean="0">
                <a:solidFill>
                  <a:srgbClr val="0070C0"/>
                </a:solidFill>
              </a:rPr>
              <a:t/>
            </a:r>
            <a:br>
              <a:rPr lang="hr-HR" dirty="0" smtClean="0">
                <a:solidFill>
                  <a:srgbClr val="0070C0"/>
                </a:solidFill>
              </a:rPr>
            </a:br>
            <a:endParaRPr lang="en-US" dirty="0">
              <a:solidFill>
                <a:srgbClr val="0070C0"/>
              </a:solidFill>
            </a:endParaRPr>
          </a:p>
        </p:txBody>
      </p:sp>
      <p:sp>
        <p:nvSpPr>
          <p:cNvPr id="3" name="Content Placeholder 2"/>
          <p:cNvSpPr>
            <a:spLocks noGrp="1"/>
          </p:cNvSpPr>
          <p:nvPr>
            <p:ph idx="1"/>
          </p:nvPr>
        </p:nvSpPr>
        <p:spPr>
          <a:xfrm>
            <a:off x="838199" y="1222132"/>
            <a:ext cx="10917115" cy="5635868"/>
          </a:xfrm>
        </p:spPr>
        <p:txBody>
          <a:bodyPr>
            <a:normAutofit/>
          </a:bodyPr>
          <a:lstStyle/>
          <a:p>
            <a:r>
              <a:rPr lang="hr-HR" sz="2400" dirty="0" err="1"/>
              <a:t>a</a:t>
            </a:r>
            <a:r>
              <a:rPr lang="hr-HR" sz="2400" dirty="0" err="1" smtClean="0"/>
              <a:t>n</a:t>
            </a:r>
            <a:r>
              <a:rPr lang="hr-HR" sz="2400" dirty="0" smtClean="0"/>
              <a:t> </a:t>
            </a:r>
            <a:r>
              <a:rPr lang="hr-HR" sz="2400" dirty="0" err="1" smtClean="0"/>
              <a:t>essential</a:t>
            </a:r>
            <a:r>
              <a:rPr lang="hr-HR" sz="2400" dirty="0" smtClean="0"/>
              <a:t> </a:t>
            </a:r>
            <a:r>
              <a:rPr lang="hr-HR" sz="2400" dirty="0" err="1" smtClean="0"/>
              <a:t>component</a:t>
            </a:r>
            <a:r>
              <a:rPr lang="hr-HR" sz="2400" dirty="0" smtClean="0"/>
              <a:t> </a:t>
            </a:r>
            <a:r>
              <a:rPr lang="hr-HR" sz="2400" dirty="0" err="1" smtClean="0"/>
              <a:t>of</a:t>
            </a:r>
            <a:r>
              <a:rPr lang="hr-HR" sz="2400" dirty="0" smtClean="0"/>
              <a:t> </a:t>
            </a:r>
            <a:r>
              <a:rPr lang="hr-HR" sz="2400" dirty="0" err="1" smtClean="0"/>
              <a:t>government</a:t>
            </a:r>
            <a:r>
              <a:rPr lang="hr-HR" sz="2400" dirty="0" smtClean="0"/>
              <a:t> </a:t>
            </a:r>
            <a:r>
              <a:rPr lang="hr-HR" sz="2400" dirty="0" err="1" smtClean="0"/>
              <a:t>accountability</a:t>
            </a:r>
            <a:endParaRPr lang="hr-HR" sz="2400" dirty="0" smtClean="0"/>
          </a:p>
          <a:p>
            <a:r>
              <a:rPr lang="hr-HR" sz="2400" dirty="0" err="1"/>
              <a:t>p</a:t>
            </a:r>
            <a:r>
              <a:rPr lang="hr-HR" sz="2400" dirty="0" err="1" smtClean="0"/>
              <a:t>rovided</a:t>
            </a:r>
            <a:r>
              <a:rPr lang="hr-HR" sz="2400" dirty="0" smtClean="0"/>
              <a:t> </a:t>
            </a:r>
            <a:r>
              <a:rPr lang="hr-HR" sz="2400" dirty="0" err="1" smtClean="0"/>
              <a:t>by</a:t>
            </a:r>
            <a:r>
              <a:rPr lang="hr-HR" sz="2400" dirty="0" smtClean="0"/>
              <a:t> a </a:t>
            </a:r>
            <a:r>
              <a:rPr lang="hr-HR" sz="2400" dirty="0" err="1" smtClean="0"/>
              <a:t>number</a:t>
            </a:r>
            <a:r>
              <a:rPr lang="hr-HR" sz="2400" dirty="0" smtClean="0"/>
              <a:t> </a:t>
            </a:r>
            <a:r>
              <a:rPr lang="hr-HR" sz="2400" dirty="0" err="1" smtClean="0"/>
              <a:t>of</a:t>
            </a:r>
            <a:r>
              <a:rPr lang="hr-HR" sz="2400" dirty="0" smtClean="0"/>
              <a:t> </a:t>
            </a:r>
            <a:r>
              <a:rPr lang="hr-HR" sz="2400" dirty="0" err="1" smtClean="0"/>
              <a:t>channels</a:t>
            </a:r>
            <a:endParaRPr lang="hr-HR" sz="2400" dirty="0" smtClean="0"/>
          </a:p>
          <a:p>
            <a:pPr marL="0" indent="0">
              <a:buNone/>
            </a:pPr>
            <a:r>
              <a:rPr lang="hr-HR" sz="2400" dirty="0" err="1" smtClean="0"/>
              <a:t>Eg</a:t>
            </a:r>
            <a:r>
              <a:rPr lang="hr-HR" sz="2400" dirty="0" smtClean="0"/>
              <a:t>. </a:t>
            </a:r>
            <a:r>
              <a:rPr lang="hr-HR" sz="2400" dirty="0" smtClean="0">
                <a:solidFill>
                  <a:srgbClr val="0070C0"/>
                </a:solidFill>
              </a:rPr>
              <a:t>THE RIGHT OF THE CITIZEN TO SEEK ACCESS TO INFORMATION </a:t>
            </a:r>
            <a:r>
              <a:rPr lang="hr-HR" sz="2400" dirty="0" err="1" smtClean="0"/>
              <a:t>about</a:t>
            </a:r>
            <a:r>
              <a:rPr lang="hr-HR" sz="2400" dirty="0" smtClean="0"/>
              <a:t> </a:t>
            </a:r>
            <a:r>
              <a:rPr lang="hr-HR" sz="2400" dirty="0" err="1" smtClean="0"/>
              <a:t>government</a:t>
            </a:r>
            <a:r>
              <a:rPr lang="hr-HR" sz="2400" dirty="0" smtClean="0"/>
              <a:t> </a:t>
            </a:r>
            <a:r>
              <a:rPr lang="hr-HR" sz="2400" dirty="0" err="1" smtClean="0"/>
              <a:t>policy</a:t>
            </a:r>
            <a:endParaRPr lang="hr-HR" sz="2400" dirty="0" smtClean="0"/>
          </a:p>
          <a:p>
            <a:pPr marL="0" indent="0">
              <a:buNone/>
            </a:pPr>
            <a:r>
              <a:rPr lang="hr-HR" sz="2400" u="sng" dirty="0" err="1" smtClean="0"/>
              <a:t>Exemptions</a:t>
            </a:r>
            <a:r>
              <a:rPr lang="hr-HR" sz="2400" u="sng" dirty="0" smtClean="0"/>
              <a:t> </a:t>
            </a:r>
            <a:r>
              <a:rPr lang="hr-HR" sz="2400" dirty="0" smtClean="0"/>
              <a:t> – </a:t>
            </a:r>
            <a:r>
              <a:rPr lang="hr-HR" sz="2400" dirty="0" err="1" smtClean="0">
                <a:solidFill>
                  <a:srgbClr val="0070C0"/>
                </a:solidFill>
              </a:rPr>
              <a:t>national</a:t>
            </a:r>
            <a:r>
              <a:rPr lang="hr-HR" sz="2400" dirty="0" smtClean="0">
                <a:solidFill>
                  <a:srgbClr val="0070C0"/>
                </a:solidFill>
              </a:rPr>
              <a:t> </a:t>
            </a:r>
            <a:r>
              <a:rPr lang="hr-HR" sz="2400" dirty="0" err="1" smtClean="0">
                <a:solidFill>
                  <a:srgbClr val="0070C0"/>
                </a:solidFill>
              </a:rPr>
              <a:t>security</a:t>
            </a:r>
            <a:r>
              <a:rPr lang="hr-HR" sz="2400" dirty="0" smtClean="0">
                <a:solidFill>
                  <a:srgbClr val="0070C0"/>
                </a:solidFill>
              </a:rPr>
              <a:t>, </a:t>
            </a:r>
            <a:r>
              <a:rPr lang="hr-HR" sz="2400" dirty="0" err="1" smtClean="0">
                <a:solidFill>
                  <a:srgbClr val="0070C0"/>
                </a:solidFill>
              </a:rPr>
              <a:t>cabinet</a:t>
            </a:r>
            <a:r>
              <a:rPr lang="hr-HR" sz="2400" dirty="0" smtClean="0">
                <a:solidFill>
                  <a:srgbClr val="0070C0"/>
                </a:solidFill>
              </a:rPr>
              <a:t> </a:t>
            </a:r>
            <a:r>
              <a:rPr lang="hr-HR" sz="2400" dirty="0" err="1" smtClean="0">
                <a:solidFill>
                  <a:srgbClr val="0070C0"/>
                </a:solidFill>
              </a:rPr>
              <a:t>confidentiality</a:t>
            </a:r>
            <a:r>
              <a:rPr lang="hr-HR" sz="2400" dirty="0" smtClean="0">
                <a:solidFill>
                  <a:srgbClr val="0070C0"/>
                </a:solidFill>
              </a:rPr>
              <a:t>, </a:t>
            </a:r>
            <a:r>
              <a:rPr lang="hr-HR" sz="2400" dirty="0" err="1" smtClean="0">
                <a:solidFill>
                  <a:srgbClr val="0070C0"/>
                </a:solidFill>
              </a:rPr>
              <a:t>protection</a:t>
            </a:r>
            <a:r>
              <a:rPr lang="hr-HR" sz="2400" dirty="0" smtClean="0">
                <a:solidFill>
                  <a:srgbClr val="0070C0"/>
                </a:solidFill>
              </a:rPr>
              <a:t> </a:t>
            </a:r>
            <a:r>
              <a:rPr lang="hr-HR" sz="2400" dirty="0" err="1" smtClean="0">
                <a:solidFill>
                  <a:srgbClr val="0070C0"/>
                </a:solidFill>
              </a:rPr>
              <a:t>of</a:t>
            </a:r>
            <a:r>
              <a:rPr lang="hr-HR" sz="2400" dirty="0" smtClean="0">
                <a:solidFill>
                  <a:srgbClr val="0070C0"/>
                </a:solidFill>
              </a:rPr>
              <a:t> </a:t>
            </a:r>
            <a:r>
              <a:rPr lang="hr-HR" sz="2400" dirty="0" err="1" smtClean="0">
                <a:solidFill>
                  <a:srgbClr val="0070C0"/>
                </a:solidFill>
              </a:rPr>
              <a:t>legal</a:t>
            </a:r>
            <a:r>
              <a:rPr lang="hr-HR" sz="2400" dirty="0" smtClean="0">
                <a:solidFill>
                  <a:srgbClr val="0070C0"/>
                </a:solidFill>
              </a:rPr>
              <a:t> </a:t>
            </a:r>
            <a:r>
              <a:rPr lang="hr-HR" sz="2400" dirty="0" err="1" smtClean="0">
                <a:solidFill>
                  <a:srgbClr val="0070C0"/>
                </a:solidFill>
              </a:rPr>
              <a:t>proceedings</a:t>
            </a:r>
            <a:endParaRPr lang="hr-HR" sz="2400" dirty="0" smtClean="0">
              <a:solidFill>
                <a:srgbClr val="0070C0"/>
              </a:solidFill>
            </a:endParaRPr>
          </a:p>
          <a:p>
            <a:pPr marL="0" indent="0">
              <a:buNone/>
            </a:pPr>
            <a:endParaRPr lang="hr-HR" sz="2400" dirty="0" smtClean="0">
              <a:solidFill>
                <a:srgbClr val="0070C0"/>
              </a:solidFill>
            </a:endParaRPr>
          </a:p>
          <a:p>
            <a:pPr marL="0" indent="0">
              <a:buNone/>
            </a:pPr>
            <a:r>
              <a:rPr lang="hr-HR" sz="2400" dirty="0" smtClean="0">
                <a:solidFill>
                  <a:srgbClr val="7030A0"/>
                </a:solidFill>
              </a:rPr>
              <a:t>THE MEDIA </a:t>
            </a:r>
            <a:r>
              <a:rPr lang="hr-HR" sz="2400" dirty="0" smtClean="0"/>
              <a:t>– </a:t>
            </a:r>
            <a:r>
              <a:rPr lang="hr-HR" sz="2400" dirty="0" err="1" smtClean="0"/>
              <a:t>essential</a:t>
            </a:r>
            <a:r>
              <a:rPr lang="hr-HR" sz="2400" dirty="0" smtClean="0"/>
              <a:t> to </a:t>
            </a:r>
            <a:r>
              <a:rPr lang="hr-HR" sz="2400" dirty="0" err="1" smtClean="0"/>
              <a:t>effective</a:t>
            </a:r>
            <a:r>
              <a:rPr lang="hr-HR" sz="2400" dirty="0" smtClean="0"/>
              <a:t> </a:t>
            </a:r>
            <a:r>
              <a:rPr lang="hr-HR" sz="2400" dirty="0" err="1" smtClean="0"/>
              <a:t>accountability</a:t>
            </a:r>
            <a:r>
              <a:rPr lang="hr-HR" sz="2400" dirty="0" smtClean="0"/>
              <a:t> </a:t>
            </a:r>
            <a:r>
              <a:rPr lang="hr-HR" sz="2400" dirty="0" err="1" smtClean="0"/>
              <a:t>in</a:t>
            </a:r>
            <a:r>
              <a:rPr lang="hr-HR" sz="2400" dirty="0" smtClean="0"/>
              <a:t> </a:t>
            </a:r>
            <a:r>
              <a:rPr lang="hr-HR" sz="2400" dirty="0" err="1" smtClean="0"/>
              <a:t>large-scale</a:t>
            </a:r>
            <a:r>
              <a:rPr lang="hr-HR" sz="2400" dirty="0" smtClean="0"/>
              <a:t> </a:t>
            </a:r>
            <a:r>
              <a:rPr lang="hr-HR" sz="2400" dirty="0" err="1" smtClean="0"/>
              <a:t>modern</a:t>
            </a:r>
            <a:r>
              <a:rPr lang="hr-HR" sz="2400" dirty="0" smtClean="0"/>
              <a:t> </a:t>
            </a:r>
            <a:r>
              <a:rPr lang="hr-HR" sz="2400" dirty="0" err="1" smtClean="0"/>
              <a:t>states</a:t>
            </a:r>
            <a:endParaRPr lang="hr-HR" sz="2400" dirty="0" smtClean="0"/>
          </a:p>
          <a:p>
            <a:pPr marL="0" indent="0">
              <a:buNone/>
            </a:pPr>
            <a:endParaRPr lang="hr-HR" sz="2400" dirty="0"/>
          </a:p>
          <a:p>
            <a:r>
              <a:rPr lang="hr-HR" sz="2400" dirty="0">
                <a:solidFill>
                  <a:srgbClr val="0070C0"/>
                </a:solidFill>
              </a:rPr>
              <a:t>f</a:t>
            </a:r>
            <a:r>
              <a:rPr lang="hr-HR" sz="2400" dirty="0" smtClean="0">
                <a:solidFill>
                  <a:srgbClr val="0070C0"/>
                </a:solidFill>
              </a:rPr>
              <a:t>ree press</a:t>
            </a:r>
          </a:p>
          <a:p>
            <a:r>
              <a:rPr lang="hr-HR" sz="2400" dirty="0" err="1" smtClean="0">
                <a:solidFill>
                  <a:srgbClr val="0070C0"/>
                </a:solidFill>
              </a:rPr>
              <a:t>elections</a:t>
            </a:r>
            <a:r>
              <a:rPr lang="hr-HR" sz="2400" dirty="0" smtClean="0">
                <a:solidFill>
                  <a:srgbClr val="0070C0"/>
                </a:solidFill>
              </a:rPr>
              <a:t> </a:t>
            </a:r>
            <a:r>
              <a:rPr lang="hr-HR" sz="2400" dirty="0" smtClean="0"/>
              <a:t>                                  </a:t>
            </a:r>
            <a:r>
              <a:rPr lang="hr-HR" sz="2400" dirty="0" err="1" smtClean="0"/>
              <a:t>key</a:t>
            </a:r>
            <a:r>
              <a:rPr lang="hr-HR" sz="2400" dirty="0" smtClean="0"/>
              <a:t> </a:t>
            </a:r>
            <a:r>
              <a:rPr lang="hr-HR" sz="2400" dirty="0" err="1" smtClean="0"/>
              <a:t>institutions</a:t>
            </a:r>
            <a:r>
              <a:rPr lang="hr-HR" sz="2400" dirty="0" smtClean="0"/>
              <a:t> </a:t>
            </a:r>
            <a:r>
              <a:rPr lang="hr-HR" sz="2400" dirty="0" err="1" smtClean="0"/>
              <a:t>in</a:t>
            </a:r>
            <a:r>
              <a:rPr lang="hr-HR" sz="2400" dirty="0" smtClean="0"/>
              <a:t> </a:t>
            </a:r>
            <a:r>
              <a:rPr lang="hr-HR" sz="2400" dirty="0" err="1" smtClean="0"/>
              <a:t>securing</a:t>
            </a:r>
            <a:r>
              <a:rPr lang="hr-HR" sz="2400" dirty="0" smtClean="0"/>
              <a:t> </a:t>
            </a:r>
            <a:r>
              <a:rPr lang="hr-HR" sz="2400" dirty="0" err="1" smtClean="0"/>
              <a:t>an</a:t>
            </a:r>
            <a:r>
              <a:rPr lang="hr-HR" sz="2400" dirty="0" smtClean="0"/>
              <a:t> </a:t>
            </a:r>
            <a:r>
              <a:rPr lang="hr-HR" sz="2400" dirty="0" err="1" smtClean="0"/>
              <a:t>accountable</a:t>
            </a:r>
            <a:endParaRPr lang="hr-HR" sz="2400" dirty="0" smtClean="0"/>
          </a:p>
          <a:p>
            <a:r>
              <a:rPr lang="hr-HR" sz="2400" dirty="0" err="1">
                <a:solidFill>
                  <a:srgbClr val="0070C0"/>
                </a:solidFill>
              </a:rPr>
              <a:t>i</a:t>
            </a:r>
            <a:r>
              <a:rPr lang="hr-HR" sz="2400" dirty="0" err="1" smtClean="0">
                <a:solidFill>
                  <a:srgbClr val="0070C0"/>
                </a:solidFill>
              </a:rPr>
              <a:t>ndependent</a:t>
            </a:r>
            <a:r>
              <a:rPr lang="hr-HR" sz="2400" dirty="0" smtClean="0">
                <a:solidFill>
                  <a:srgbClr val="0070C0"/>
                </a:solidFill>
              </a:rPr>
              <a:t> </a:t>
            </a:r>
            <a:r>
              <a:rPr lang="hr-HR" sz="2400" dirty="0" err="1" smtClean="0">
                <a:solidFill>
                  <a:srgbClr val="0070C0"/>
                </a:solidFill>
              </a:rPr>
              <a:t>judiciary</a:t>
            </a:r>
            <a:r>
              <a:rPr lang="hr-HR" sz="2400" dirty="0" smtClean="0">
                <a:solidFill>
                  <a:srgbClr val="0070C0"/>
                </a:solidFill>
              </a:rPr>
              <a:t>            </a:t>
            </a:r>
            <a:r>
              <a:rPr lang="hr-HR" sz="2400" dirty="0" err="1" smtClean="0"/>
              <a:t>government</a:t>
            </a:r>
            <a:endParaRPr lang="en-US" sz="2400" dirty="0"/>
          </a:p>
        </p:txBody>
      </p:sp>
      <p:sp>
        <p:nvSpPr>
          <p:cNvPr id="4" name="Right Brace 3"/>
          <p:cNvSpPr/>
          <p:nvPr/>
        </p:nvSpPr>
        <p:spPr>
          <a:xfrm>
            <a:off x="4000500" y="4703885"/>
            <a:ext cx="413238" cy="149469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085646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0070C0"/>
                </a:solidFill>
              </a:rPr>
              <a:t>6) </a:t>
            </a:r>
            <a:r>
              <a:rPr lang="hr-HR" dirty="0" err="1" smtClean="0">
                <a:solidFill>
                  <a:srgbClr val="0070C0"/>
                </a:solidFill>
              </a:rPr>
              <a:t>Intra-Organizational</a:t>
            </a:r>
            <a:r>
              <a:rPr lang="hr-HR" dirty="0" smtClean="0">
                <a:solidFill>
                  <a:srgbClr val="0070C0"/>
                </a:solidFill>
              </a:rPr>
              <a:t> </a:t>
            </a:r>
            <a:r>
              <a:rPr lang="hr-HR" dirty="0" err="1" smtClean="0">
                <a:solidFill>
                  <a:srgbClr val="0070C0"/>
                </a:solidFill>
              </a:rPr>
              <a:t>Accountability</a:t>
            </a:r>
            <a:endParaRPr lang="en-US" dirty="0">
              <a:solidFill>
                <a:srgbClr val="0070C0"/>
              </a:solidFill>
            </a:endParaRPr>
          </a:p>
        </p:txBody>
      </p:sp>
      <p:sp>
        <p:nvSpPr>
          <p:cNvPr id="3" name="Content Placeholder 2"/>
          <p:cNvSpPr>
            <a:spLocks noGrp="1"/>
          </p:cNvSpPr>
          <p:nvPr>
            <p:ph idx="1"/>
          </p:nvPr>
        </p:nvSpPr>
        <p:spPr/>
        <p:txBody>
          <a:bodyPr/>
          <a:lstStyle/>
          <a:p>
            <a:pPr marL="0" indent="0" algn="ctr">
              <a:buNone/>
            </a:pPr>
            <a:r>
              <a:rPr lang="hr-HR" dirty="0" err="1" smtClean="0"/>
              <a:t>internal</a:t>
            </a:r>
            <a:r>
              <a:rPr lang="hr-HR" dirty="0" smtClean="0"/>
              <a:t> </a:t>
            </a:r>
            <a:r>
              <a:rPr lang="hr-HR" dirty="0" err="1" smtClean="0"/>
              <a:t>structure</a:t>
            </a:r>
            <a:r>
              <a:rPr lang="hr-HR" dirty="0" smtClean="0"/>
              <a:t> o </a:t>
            </a:r>
            <a:r>
              <a:rPr lang="hr-HR" dirty="0" err="1" smtClean="0"/>
              <a:t>accountability</a:t>
            </a:r>
            <a:r>
              <a:rPr lang="hr-HR" dirty="0" smtClean="0"/>
              <a:t> </a:t>
            </a:r>
            <a:r>
              <a:rPr lang="hr-HR" dirty="0" err="1" smtClean="0"/>
              <a:t>of</a:t>
            </a:r>
            <a:r>
              <a:rPr lang="hr-HR" dirty="0" smtClean="0"/>
              <a:t> </a:t>
            </a:r>
            <a:r>
              <a:rPr lang="hr-HR" dirty="0" err="1" smtClean="0"/>
              <a:t>government</a:t>
            </a:r>
            <a:r>
              <a:rPr lang="hr-HR" dirty="0" smtClean="0"/>
              <a:t> </a:t>
            </a:r>
            <a:r>
              <a:rPr lang="hr-HR" dirty="0" err="1" smtClean="0"/>
              <a:t>agencies</a:t>
            </a:r>
            <a:r>
              <a:rPr lang="hr-HR" dirty="0" smtClean="0"/>
              <a:t>  </a:t>
            </a:r>
          </a:p>
          <a:p>
            <a:pPr marL="0" indent="0" algn="ctr">
              <a:buNone/>
            </a:pPr>
            <a:endParaRPr lang="hr-HR" dirty="0"/>
          </a:p>
          <a:p>
            <a:pPr marL="0" indent="0" algn="ctr">
              <a:buNone/>
            </a:pPr>
            <a:endParaRPr lang="hr-HR" dirty="0" smtClean="0"/>
          </a:p>
          <a:p>
            <a:pPr marL="0" indent="0" algn="ctr">
              <a:buNone/>
            </a:pPr>
            <a:r>
              <a:rPr lang="hr-HR" dirty="0" err="1" smtClean="0"/>
              <a:t>different</a:t>
            </a:r>
            <a:r>
              <a:rPr lang="hr-HR" dirty="0" smtClean="0"/>
              <a:t> </a:t>
            </a:r>
            <a:r>
              <a:rPr lang="hr-HR" dirty="0" err="1" smtClean="0"/>
              <a:t>members</a:t>
            </a:r>
            <a:r>
              <a:rPr lang="hr-HR" dirty="0" smtClean="0"/>
              <a:t> </a:t>
            </a:r>
            <a:r>
              <a:rPr lang="hr-HR" dirty="0" err="1" smtClean="0"/>
              <a:t>or</a:t>
            </a:r>
            <a:r>
              <a:rPr lang="hr-HR" dirty="0" smtClean="0"/>
              <a:t> </a:t>
            </a:r>
            <a:r>
              <a:rPr lang="hr-HR" dirty="0" err="1" smtClean="0"/>
              <a:t>sections</a:t>
            </a:r>
            <a:r>
              <a:rPr lang="hr-HR" dirty="0" smtClean="0"/>
              <a:t> are </a:t>
            </a:r>
            <a:r>
              <a:rPr lang="hr-HR" dirty="0" err="1" smtClean="0"/>
              <a:t>accountable</a:t>
            </a:r>
            <a:r>
              <a:rPr lang="hr-HR" dirty="0" smtClean="0"/>
              <a:t> to </a:t>
            </a:r>
            <a:r>
              <a:rPr lang="hr-HR" dirty="0" err="1" smtClean="0"/>
              <a:t>others</a:t>
            </a:r>
            <a:r>
              <a:rPr lang="hr-HR" dirty="0" smtClean="0"/>
              <a:t> </a:t>
            </a:r>
            <a:r>
              <a:rPr lang="hr-HR" dirty="0" err="1" smtClean="0"/>
              <a:t>within</a:t>
            </a:r>
            <a:r>
              <a:rPr lang="hr-HR" dirty="0" smtClean="0"/>
              <a:t> </a:t>
            </a:r>
            <a:r>
              <a:rPr lang="hr-HR" dirty="0" err="1" smtClean="0"/>
              <a:t>the</a:t>
            </a:r>
            <a:r>
              <a:rPr lang="hr-HR" dirty="0" smtClean="0"/>
              <a:t> </a:t>
            </a:r>
            <a:r>
              <a:rPr lang="hr-HR" dirty="0" err="1" smtClean="0"/>
              <a:t>organization</a:t>
            </a:r>
            <a:endParaRPr lang="hr-HR" dirty="0" smtClean="0"/>
          </a:p>
          <a:p>
            <a:endParaRPr lang="hr-HR" dirty="0"/>
          </a:p>
          <a:p>
            <a:r>
              <a:rPr lang="hr-HR" dirty="0" err="1">
                <a:solidFill>
                  <a:srgbClr val="0070C0"/>
                </a:solidFill>
              </a:rPr>
              <a:t>o</a:t>
            </a:r>
            <a:r>
              <a:rPr lang="hr-HR" dirty="0" err="1" smtClean="0">
                <a:solidFill>
                  <a:srgbClr val="0070C0"/>
                </a:solidFill>
              </a:rPr>
              <a:t>rganizational</a:t>
            </a:r>
            <a:r>
              <a:rPr lang="hr-HR" dirty="0" smtClean="0">
                <a:solidFill>
                  <a:srgbClr val="0070C0"/>
                </a:solidFill>
              </a:rPr>
              <a:t> </a:t>
            </a:r>
            <a:r>
              <a:rPr lang="hr-HR" dirty="0" err="1" smtClean="0">
                <a:solidFill>
                  <a:srgbClr val="0070C0"/>
                </a:solidFill>
              </a:rPr>
              <a:t>accountability</a:t>
            </a:r>
            <a:r>
              <a:rPr lang="hr-HR" dirty="0" smtClean="0">
                <a:solidFill>
                  <a:srgbClr val="0070C0"/>
                </a:solidFill>
              </a:rPr>
              <a:t> </a:t>
            </a:r>
            <a:r>
              <a:rPr lang="hr-HR" dirty="0" smtClean="0"/>
              <a:t>– </a:t>
            </a:r>
            <a:r>
              <a:rPr lang="hr-HR" dirty="0" err="1" smtClean="0"/>
              <a:t>chain</a:t>
            </a:r>
            <a:r>
              <a:rPr lang="hr-HR" dirty="0" smtClean="0"/>
              <a:t> </a:t>
            </a:r>
            <a:r>
              <a:rPr lang="hr-HR" dirty="0" err="1" smtClean="0"/>
              <a:t>of</a:t>
            </a:r>
            <a:r>
              <a:rPr lang="hr-HR" dirty="0" smtClean="0"/>
              <a:t> </a:t>
            </a:r>
            <a:r>
              <a:rPr lang="hr-HR" dirty="0" err="1" smtClean="0"/>
              <a:t>bureaucratic</a:t>
            </a:r>
            <a:r>
              <a:rPr lang="hr-HR" dirty="0" smtClean="0"/>
              <a:t> </a:t>
            </a:r>
            <a:r>
              <a:rPr lang="hr-HR" dirty="0" err="1" smtClean="0"/>
              <a:t>command</a:t>
            </a:r>
            <a:r>
              <a:rPr lang="hr-HR" dirty="0" smtClean="0"/>
              <a:t> – </a:t>
            </a:r>
            <a:r>
              <a:rPr lang="hr-HR" dirty="0" err="1" smtClean="0"/>
              <a:t>the</a:t>
            </a:r>
            <a:r>
              <a:rPr lang="hr-HR" dirty="0" smtClean="0"/>
              <a:t> most </a:t>
            </a:r>
            <a:r>
              <a:rPr lang="hr-HR" dirty="0" err="1" smtClean="0"/>
              <a:t>immediate</a:t>
            </a:r>
            <a:r>
              <a:rPr lang="hr-HR" dirty="0" smtClean="0"/>
              <a:t> </a:t>
            </a:r>
            <a:r>
              <a:rPr lang="hr-HR" dirty="0" err="1" smtClean="0"/>
              <a:t>and</a:t>
            </a:r>
            <a:r>
              <a:rPr lang="hr-HR" dirty="0" smtClean="0"/>
              <a:t> </a:t>
            </a:r>
            <a:r>
              <a:rPr lang="hr-HR" dirty="0" err="1" smtClean="0"/>
              <a:t>salient</a:t>
            </a:r>
            <a:r>
              <a:rPr lang="hr-HR" dirty="0" smtClean="0"/>
              <a:t> </a:t>
            </a:r>
            <a:r>
              <a:rPr lang="hr-HR" dirty="0" err="1" smtClean="0"/>
              <a:t>form</a:t>
            </a:r>
            <a:r>
              <a:rPr lang="hr-HR" dirty="0" smtClean="0"/>
              <a:t> </a:t>
            </a:r>
            <a:r>
              <a:rPr lang="hr-HR" dirty="0" err="1" smtClean="0"/>
              <a:t>of</a:t>
            </a:r>
            <a:r>
              <a:rPr lang="hr-HR" dirty="0" smtClean="0"/>
              <a:t> </a:t>
            </a:r>
            <a:r>
              <a:rPr lang="hr-HR" dirty="0" err="1" smtClean="0"/>
              <a:t>accountability</a:t>
            </a:r>
            <a:endParaRPr lang="en-US" dirty="0"/>
          </a:p>
        </p:txBody>
      </p:sp>
      <p:sp>
        <p:nvSpPr>
          <p:cNvPr id="4" name="Down Arrow 3"/>
          <p:cNvSpPr/>
          <p:nvPr/>
        </p:nvSpPr>
        <p:spPr>
          <a:xfrm>
            <a:off x="4923692" y="2444262"/>
            <a:ext cx="351693"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239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Introduction</a:t>
            </a:r>
            <a:endParaRPr lang="en-US" dirty="0"/>
          </a:p>
        </p:txBody>
      </p:sp>
      <p:sp>
        <p:nvSpPr>
          <p:cNvPr id="3" name="Content Placeholder 2"/>
          <p:cNvSpPr>
            <a:spLocks noGrp="1"/>
          </p:cNvSpPr>
          <p:nvPr>
            <p:ph idx="1"/>
          </p:nvPr>
        </p:nvSpPr>
        <p:spPr/>
        <p:txBody>
          <a:bodyPr/>
          <a:lstStyle/>
          <a:p>
            <a:pPr marL="0" indent="0">
              <a:buNone/>
            </a:pPr>
            <a:r>
              <a:rPr lang="en-GB" dirty="0"/>
              <a:t>1. What is the meaning of accountability in public administration?</a:t>
            </a:r>
            <a:endParaRPr lang="hr-HR" dirty="0"/>
          </a:p>
          <a:p>
            <a:pPr marL="0" indent="0">
              <a:buNone/>
            </a:pPr>
            <a:r>
              <a:rPr lang="en-GB" dirty="0"/>
              <a:t>2. What other principles is accountability closely related to?</a:t>
            </a:r>
            <a:endParaRPr lang="hr-HR" dirty="0"/>
          </a:p>
          <a:p>
            <a:pPr marL="0" indent="0">
              <a:buNone/>
            </a:pPr>
            <a:r>
              <a:rPr lang="en-GB" dirty="0"/>
              <a:t>3. How can accountability of civil servants be ensured? </a:t>
            </a:r>
            <a:endParaRPr lang="hr-HR" dirty="0"/>
          </a:p>
          <a:p>
            <a:pPr marL="0" indent="0">
              <a:buNone/>
            </a:pPr>
            <a:r>
              <a:rPr lang="en-GB" dirty="0"/>
              <a:t>4. Which control mechanisms can be used to ensure accountability of public administration?</a:t>
            </a:r>
            <a:endParaRPr lang="hr-HR" dirty="0"/>
          </a:p>
          <a:p>
            <a:pPr marL="514350" indent="-514350">
              <a:buAutoNum type="arabicPeriod"/>
            </a:pPr>
            <a:endParaRPr lang="en-US" dirty="0"/>
          </a:p>
        </p:txBody>
      </p:sp>
    </p:spTree>
    <p:extLst>
      <p:ext uri="{BB962C8B-B14F-4D97-AF65-F5344CB8AC3E}">
        <p14:creationId xmlns:p14="http://schemas.microsoft.com/office/powerpoint/2010/main" val="3304495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Comprehension</a:t>
            </a:r>
            <a:r>
              <a:rPr lang="hr-HR" dirty="0" smtClean="0"/>
              <a:t> </a:t>
            </a:r>
            <a:r>
              <a:rPr lang="hr-HR" dirty="0" err="1" smtClean="0"/>
              <a:t>check</a:t>
            </a:r>
            <a:endParaRPr lang="en-US" dirty="0"/>
          </a:p>
        </p:txBody>
      </p:sp>
      <p:sp>
        <p:nvSpPr>
          <p:cNvPr id="3" name="Content Placeholder 2"/>
          <p:cNvSpPr>
            <a:spLocks noGrp="1"/>
          </p:cNvSpPr>
          <p:nvPr>
            <p:ph idx="1"/>
          </p:nvPr>
        </p:nvSpPr>
        <p:spPr/>
        <p:txBody>
          <a:bodyPr/>
          <a:lstStyle/>
          <a:p>
            <a:r>
              <a:rPr lang="hr-HR" dirty="0" err="1" smtClean="0"/>
              <a:t>Read</a:t>
            </a:r>
            <a:r>
              <a:rPr lang="hr-HR" dirty="0" smtClean="0"/>
              <a:t> </a:t>
            </a:r>
            <a:r>
              <a:rPr lang="hr-HR" dirty="0" err="1" smtClean="0"/>
              <a:t>about</a:t>
            </a:r>
            <a:r>
              <a:rPr lang="hr-HR" dirty="0" smtClean="0"/>
              <a:t> </a:t>
            </a:r>
            <a:r>
              <a:rPr lang="hr-HR" dirty="0" err="1" smtClean="0"/>
              <a:t>the</a:t>
            </a:r>
            <a:r>
              <a:rPr lang="hr-HR" dirty="0" smtClean="0"/>
              <a:t> </a:t>
            </a:r>
            <a:r>
              <a:rPr lang="hr-HR" dirty="0" err="1" smtClean="0"/>
              <a:t>mechanisms</a:t>
            </a:r>
            <a:r>
              <a:rPr lang="hr-HR" dirty="0" smtClean="0"/>
              <a:t> </a:t>
            </a:r>
            <a:r>
              <a:rPr lang="hr-HR" dirty="0" err="1" smtClean="0"/>
              <a:t>of</a:t>
            </a:r>
            <a:r>
              <a:rPr lang="hr-HR" dirty="0"/>
              <a:t> </a:t>
            </a:r>
            <a:r>
              <a:rPr lang="hr-HR" dirty="0" err="1" smtClean="0"/>
              <a:t>public</a:t>
            </a:r>
            <a:r>
              <a:rPr lang="hr-HR" dirty="0" smtClean="0"/>
              <a:t> </a:t>
            </a:r>
            <a:r>
              <a:rPr lang="hr-HR" dirty="0" err="1" smtClean="0"/>
              <a:t>sector</a:t>
            </a:r>
            <a:r>
              <a:rPr lang="hr-HR" dirty="0" smtClean="0"/>
              <a:t> </a:t>
            </a:r>
            <a:r>
              <a:rPr lang="hr-HR" dirty="0" err="1" smtClean="0"/>
              <a:t>accountability</a:t>
            </a:r>
            <a:r>
              <a:rPr lang="hr-HR" dirty="0"/>
              <a:t> </a:t>
            </a:r>
            <a:r>
              <a:rPr lang="hr-HR" dirty="0" err="1" smtClean="0"/>
              <a:t>and</a:t>
            </a:r>
            <a:r>
              <a:rPr lang="hr-HR" dirty="0" smtClean="0"/>
              <a:t> </a:t>
            </a:r>
            <a:r>
              <a:rPr lang="hr-HR" dirty="0" err="1" smtClean="0"/>
              <a:t>answer</a:t>
            </a:r>
            <a:r>
              <a:rPr lang="hr-HR" dirty="0" smtClean="0"/>
              <a:t> </a:t>
            </a:r>
            <a:r>
              <a:rPr lang="hr-HR" dirty="0" err="1" smtClean="0"/>
              <a:t>questions</a:t>
            </a:r>
            <a:r>
              <a:rPr lang="hr-HR" dirty="0" smtClean="0"/>
              <a:t> 5-11 on p. 127.</a:t>
            </a:r>
          </a:p>
          <a:p>
            <a:endParaRPr lang="hr-HR" dirty="0"/>
          </a:p>
          <a:p>
            <a:r>
              <a:rPr lang="hr-HR" dirty="0" smtClean="0"/>
              <a:t>Do ex. V on p. 128.</a:t>
            </a:r>
            <a:endParaRPr lang="en-US" dirty="0"/>
          </a:p>
        </p:txBody>
      </p:sp>
    </p:spTree>
    <p:extLst>
      <p:ext uri="{BB962C8B-B14F-4D97-AF65-F5344CB8AC3E}">
        <p14:creationId xmlns:p14="http://schemas.microsoft.com/office/powerpoint/2010/main" val="3927112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Vocabulary</a:t>
            </a:r>
            <a:r>
              <a:rPr lang="hr-HR" dirty="0" smtClean="0"/>
              <a:t> </a:t>
            </a:r>
            <a:r>
              <a:rPr lang="hr-HR" dirty="0" err="1" smtClean="0"/>
              <a:t>practice</a:t>
            </a:r>
            <a:r>
              <a:rPr lang="hr-HR" dirty="0" smtClean="0"/>
              <a:t/>
            </a:r>
            <a:br>
              <a:rPr lang="hr-HR" dirty="0" smtClean="0"/>
            </a:br>
            <a:r>
              <a:rPr lang="hr-HR" sz="2400" i="1" dirty="0" err="1" smtClean="0"/>
              <a:t>Find</a:t>
            </a:r>
            <a:r>
              <a:rPr lang="hr-HR" sz="2400" i="1" dirty="0" smtClean="0"/>
              <a:t> </a:t>
            </a:r>
            <a:r>
              <a:rPr lang="hr-HR" sz="2400" i="1" dirty="0" err="1" smtClean="0"/>
              <a:t>the</a:t>
            </a:r>
            <a:r>
              <a:rPr lang="hr-HR" sz="2400" i="1" dirty="0" smtClean="0"/>
              <a:t> Croatian </a:t>
            </a:r>
            <a:r>
              <a:rPr lang="hr-HR" sz="2400" i="1" dirty="0" err="1" smtClean="0"/>
              <a:t>equivalents</a:t>
            </a:r>
            <a:r>
              <a:rPr lang="hr-HR" sz="2400" i="1" dirty="0" smtClean="0"/>
              <a:t>.</a:t>
            </a:r>
            <a:endParaRPr lang="en-US" sz="2400" i="1" dirty="0"/>
          </a:p>
        </p:txBody>
      </p:sp>
      <p:sp>
        <p:nvSpPr>
          <p:cNvPr id="3" name="Content Placeholder 2"/>
          <p:cNvSpPr>
            <a:spLocks noGrp="1"/>
          </p:cNvSpPr>
          <p:nvPr>
            <p:ph idx="1"/>
          </p:nvPr>
        </p:nvSpPr>
        <p:spPr/>
        <p:txBody>
          <a:bodyPr>
            <a:normAutofit fontScale="85000" lnSpcReduction="20000"/>
          </a:bodyPr>
          <a:lstStyle/>
          <a:p>
            <a:r>
              <a:rPr lang="hr-HR" dirty="0"/>
              <a:t>t</a:t>
            </a:r>
            <a:r>
              <a:rPr lang="hr-HR" dirty="0" smtClean="0"/>
              <a:t>o </a:t>
            </a:r>
            <a:r>
              <a:rPr lang="hr-HR" dirty="0" err="1" smtClean="0"/>
              <a:t>seek</a:t>
            </a:r>
            <a:r>
              <a:rPr lang="hr-HR" dirty="0" smtClean="0"/>
              <a:t> a </a:t>
            </a:r>
            <a:r>
              <a:rPr lang="hr-HR" dirty="0" err="1" smtClean="0"/>
              <a:t>renewal</a:t>
            </a:r>
            <a:r>
              <a:rPr lang="hr-HR" dirty="0" smtClean="0"/>
              <a:t> </a:t>
            </a:r>
            <a:r>
              <a:rPr lang="hr-HR" dirty="0" err="1" smtClean="0"/>
              <a:t>of</a:t>
            </a:r>
            <a:r>
              <a:rPr lang="hr-HR" dirty="0" smtClean="0"/>
              <a:t> mandate to </a:t>
            </a:r>
            <a:r>
              <a:rPr lang="hr-HR" dirty="0" err="1" smtClean="0"/>
              <a:t>govern</a:t>
            </a:r>
            <a:r>
              <a:rPr lang="hr-HR" dirty="0" smtClean="0"/>
              <a:t> =</a:t>
            </a:r>
          </a:p>
          <a:p>
            <a:r>
              <a:rPr lang="hr-HR" dirty="0" err="1"/>
              <a:t>p</a:t>
            </a:r>
            <a:r>
              <a:rPr lang="hr-HR" dirty="0" err="1" smtClean="0"/>
              <a:t>ublic</a:t>
            </a:r>
            <a:r>
              <a:rPr lang="hr-HR" dirty="0" smtClean="0"/>
              <a:t> </a:t>
            </a:r>
            <a:r>
              <a:rPr lang="hr-HR" dirty="0" err="1" smtClean="0"/>
              <a:t>scrutiny</a:t>
            </a:r>
            <a:r>
              <a:rPr lang="hr-HR" dirty="0" smtClean="0"/>
              <a:t> =</a:t>
            </a:r>
          </a:p>
          <a:p>
            <a:r>
              <a:rPr lang="hr-HR" dirty="0" err="1"/>
              <a:t>w</a:t>
            </a:r>
            <a:r>
              <a:rPr lang="hr-HR" dirty="0" err="1" smtClean="0"/>
              <a:t>ithin</a:t>
            </a:r>
            <a:r>
              <a:rPr lang="hr-HR" dirty="0" smtClean="0"/>
              <a:t> </a:t>
            </a:r>
            <a:r>
              <a:rPr lang="hr-HR" dirty="0" err="1" smtClean="0"/>
              <a:t>the</a:t>
            </a:r>
            <a:r>
              <a:rPr lang="hr-HR" dirty="0" smtClean="0"/>
              <a:t> </a:t>
            </a:r>
            <a:r>
              <a:rPr lang="hr-HR" dirty="0" err="1" smtClean="0"/>
              <a:t>powers</a:t>
            </a:r>
            <a:r>
              <a:rPr lang="hr-HR" dirty="0" smtClean="0"/>
              <a:t> </a:t>
            </a:r>
            <a:r>
              <a:rPr lang="hr-HR" dirty="0" err="1" smtClean="0"/>
              <a:t>legally</a:t>
            </a:r>
            <a:r>
              <a:rPr lang="hr-HR" dirty="0" smtClean="0"/>
              <a:t> </a:t>
            </a:r>
            <a:r>
              <a:rPr lang="hr-HR" dirty="0" err="1" smtClean="0"/>
              <a:t>conferred</a:t>
            </a:r>
            <a:r>
              <a:rPr lang="hr-HR" dirty="0"/>
              <a:t> </a:t>
            </a:r>
            <a:r>
              <a:rPr lang="hr-HR" dirty="0" smtClean="0"/>
              <a:t>on </a:t>
            </a:r>
            <a:r>
              <a:rPr lang="hr-HR" dirty="0" err="1" smtClean="0"/>
              <a:t>the</a:t>
            </a:r>
            <a:r>
              <a:rPr lang="hr-HR" dirty="0" smtClean="0"/>
              <a:t> </a:t>
            </a:r>
            <a:r>
              <a:rPr lang="hr-HR" dirty="0" err="1" smtClean="0"/>
              <a:t>government</a:t>
            </a:r>
            <a:r>
              <a:rPr lang="hr-HR" dirty="0" smtClean="0"/>
              <a:t> agency =</a:t>
            </a:r>
          </a:p>
          <a:p>
            <a:r>
              <a:rPr lang="hr-HR" dirty="0" err="1"/>
              <a:t>r</a:t>
            </a:r>
            <a:r>
              <a:rPr lang="hr-HR" dirty="0" err="1" smtClean="0"/>
              <a:t>ule</a:t>
            </a:r>
            <a:r>
              <a:rPr lang="hr-HR" dirty="0" smtClean="0"/>
              <a:t> </a:t>
            </a:r>
            <a:r>
              <a:rPr lang="hr-HR" dirty="0" err="1" smtClean="0"/>
              <a:t>of</a:t>
            </a:r>
            <a:r>
              <a:rPr lang="hr-HR" dirty="0" smtClean="0"/>
              <a:t> </a:t>
            </a:r>
            <a:r>
              <a:rPr lang="hr-HR" dirty="0" err="1" smtClean="0"/>
              <a:t>law</a:t>
            </a:r>
            <a:r>
              <a:rPr lang="hr-HR" dirty="0" smtClean="0"/>
              <a:t> =</a:t>
            </a:r>
          </a:p>
          <a:p>
            <a:r>
              <a:rPr lang="hr-HR" dirty="0" err="1"/>
              <a:t>g</a:t>
            </a:r>
            <a:r>
              <a:rPr lang="hr-HR" dirty="0" err="1" smtClean="0"/>
              <a:t>overnment</a:t>
            </a:r>
            <a:r>
              <a:rPr lang="hr-HR" dirty="0" smtClean="0"/>
              <a:t> </a:t>
            </a:r>
            <a:r>
              <a:rPr lang="hr-HR" dirty="0" err="1" smtClean="0"/>
              <a:t>auditors</a:t>
            </a:r>
            <a:r>
              <a:rPr lang="hr-HR" dirty="0" smtClean="0"/>
              <a:t> =</a:t>
            </a:r>
          </a:p>
          <a:p>
            <a:r>
              <a:rPr lang="hr-HR" dirty="0"/>
              <a:t>l</a:t>
            </a:r>
            <a:r>
              <a:rPr lang="hr-HR" dirty="0" smtClean="0"/>
              <a:t>egislative </a:t>
            </a:r>
            <a:r>
              <a:rPr lang="hr-HR" dirty="0" err="1" smtClean="0"/>
              <a:t>authorization</a:t>
            </a:r>
            <a:r>
              <a:rPr lang="hr-HR" dirty="0" smtClean="0"/>
              <a:t> =</a:t>
            </a:r>
          </a:p>
          <a:p>
            <a:r>
              <a:rPr lang="hr-HR" dirty="0" err="1"/>
              <a:t>o</a:t>
            </a:r>
            <a:r>
              <a:rPr lang="hr-HR" dirty="0" err="1" smtClean="0"/>
              <a:t>mbudsman</a:t>
            </a:r>
            <a:r>
              <a:rPr lang="hr-HR" dirty="0" smtClean="0"/>
              <a:t> =</a:t>
            </a:r>
          </a:p>
          <a:p>
            <a:r>
              <a:rPr lang="hr-HR" dirty="0" err="1"/>
              <a:t>t</a:t>
            </a:r>
            <a:r>
              <a:rPr lang="hr-HR" dirty="0" err="1" smtClean="0"/>
              <a:t>he</a:t>
            </a:r>
            <a:r>
              <a:rPr lang="hr-HR" dirty="0" smtClean="0"/>
              <a:t> </a:t>
            </a:r>
            <a:r>
              <a:rPr lang="hr-HR" dirty="0" err="1" smtClean="0"/>
              <a:t>power</a:t>
            </a:r>
            <a:r>
              <a:rPr lang="hr-HR" dirty="0" smtClean="0"/>
              <a:t> to </a:t>
            </a:r>
            <a:r>
              <a:rPr lang="hr-HR" dirty="0" err="1" smtClean="0"/>
              <a:t>impose</a:t>
            </a:r>
            <a:r>
              <a:rPr lang="hr-HR" dirty="0" smtClean="0"/>
              <a:t> </a:t>
            </a:r>
            <a:r>
              <a:rPr lang="hr-HR" dirty="0" err="1" smtClean="0"/>
              <a:t>remedies</a:t>
            </a:r>
            <a:r>
              <a:rPr lang="hr-HR" dirty="0" smtClean="0"/>
              <a:t> =</a:t>
            </a:r>
          </a:p>
          <a:p>
            <a:r>
              <a:rPr lang="hr-HR" dirty="0" err="1"/>
              <a:t>c</a:t>
            </a:r>
            <a:r>
              <a:rPr lang="hr-HR" dirty="0" err="1" smtClean="0"/>
              <a:t>ommercial</a:t>
            </a:r>
            <a:r>
              <a:rPr lang="hr-HR" dirty="0" smtClean="0"/>
              <a:t> </a:t>
            </a:r>
            <a:r>
              <a:rPr lang="hr-HR" dirty="0" err="1" smtClean="0"/>
              <a:t>confidentiality</a:t>
            </a:r>
            <a:r>
              <a:rPr lang="hr-HR" dirty="0" smtClean="0"/>
              <a:t> =</a:t>
            </a:r>
          </a:p>
          <a:p>
            <a:r>
              <a:rPr lang="hr-HR" dirty="0" err="1"/>
              <a:t>e</a:t>
            </a:r>
            <a:r>
              <a:rPr lang="hr-HR" dirty="0" err="1" smtClean="0"/>
              <a:t>xternally</a:t>
            </a:r>
            <a:r>
              <a:rPr lang="hr-HR" dirty="0" smtClean="0"/>
              <a:t> </a:t>
            </a:r>
            <a:r>
              <a:rPr lang="hr-HR" dirty="0" err="1" smtClean="0"/>
              <a:t>accountable</a:t>
            </a:r>
            <a:r>
              <a:rPr lang="hr-HR" dirty="0" smtClean="0"/>
              <a:t> =</a:t>
            </a:r>
          </a:p>
          <a:p>
            <a:r>
              <a:rPr lang="hr-HR" dirty="0" err="1"/>
              <a:t>c</a:t>
            </a:r>
            <a:r>
              <a:rPr lang="hr-HR" dirty="0" err="1" smtClean="0"/>
              <a:t>hain</a:t>
            </a:r>
            <a:r>
              <a:rPr lang="hr-HR" dirty="0" smtClean="0"/>
              <a:t> </a:t>
            </a:r>
            <a:r>
              <a:rPr lang="hr-HR" dirty="0" err="1" smtClean="0"/>
              <a:t>of</a:t>
            </a:r>
            <a:r>
              <a:rPr lang="hr-HR" dirty="0" smtClean="0"/>
              <a:t> </a:t>
            </a:r>
            <a:r>
              <a:rPr lang="hr-HR" dirty="0" err="1" smtClean="0"/>
              <a:t>bureaucratic</a:t>
            </a:r>
            <a:r>
              <a:rPr lang="hr-HR" dirty="0" smtClean="0"/>
              <a:t> </a:t>
            </a:r>
            <a:r>
              <a:rPr lang="hr-HR" dirty="0" err="1" smtClean="0"/>
              <a:t>command</a:t>
            </a:r>
            <a:r>
              <a:rPr lang="hr-HR" dirty="0" smtClean="0"/>
              <a:t> =</a:t>
            </a:r>
            <a:endParaRPr lang="en-US" dirty="0"/>
          </a:p>
        </p:txBody>
      </p:sp>
    </p:spTree>
    <p:extLst>
      <p:ext uri="{BB962C8B-B14F-4D97-AF65-F5344CB8AC3E}">
        <p14:creationId xmlns:p14="http://schemas.microsoft.com/office/powerpoint/2010/main" val="1355584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70C0"/>
                </a:solidFill>
              </a:rPr>
              <a:t>5) Public </a:t>
            </a:r>
            <a:r>
              <a:rPr lang="de-DE" dirty="0" err="1" smtClean="0">
                <a:solidFill>
                  <a:srgbClr val="0070C0"/>
                </a:solidFill>
              </a:rPr>
              <a:t>access</a:t>
            </a:r>
            <a:r>
              <a:rPr lang="de-DE" dirty="0" smtClean="0">
                <a:solidFill>
                  <a:srgbClr val="0070C0"/>
                </a:solidFill>
              </a:rPr>
              <a:t> </a:t>
            </a:r>
            <a:r>
              <a:rPr lang="de-DE" dirty="0" err="1" smtClean="0">
                <a:solidFill>
                  <a:srgbClr val="0070C0"/>
                </a:solidFill>
              </a:rPr>
              <a:t>to</a:t>
            </a:r>
            <a:r>
              <a:rPr lang="de-DE" dirty="0" smtClean="0">
                <a:solidFill>
                  <a:srgbClr val="0070C0"/>
                </a:solidFill>
              </a:rPr>
              <a:t> </a:t>
            </a:r>
            <a:r>
              <a:rPr lang="de-DE" dirty="0" err="1" smtClean="0">
                <a:solidFill>
                  <a:srgbClr val="0070C0"/>
                </a:solidFill>
              </a:rPr>
              <a:t>government</a:t>
            </a:r>
            <a:r>
              <a:rPr lang="de-DE" dirty="0" smtClean="0">
                <a:solidFill>
                  <a:srgbClr val="0070C0"/>
                </a:solidFill>
              </a:rPr>
              <a:t> </a:t>
            </a:r>
            <a:r>
              <a:rPr lang="de-DE" dirty="0" err="1" smtClean="0">
                <a:solidFill>
                  <a:srgbClr val="0070C0"/>
                </a:solidFill>
              </a:rPr>
              <a:t>information</a:t>
            </a:r>
            <a:endParaRPr lang="en-US" dirty="0">
              <a:solidFill>
                <a:srgbClr val="0070C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28624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70C0"/>
                </a:solidFill>
              </a:rPr>
              <a:t>6) Intra-</a:t>
            </a:r>
            <a:r>
              <a:rPr lang="de-DE" dirty="0" err="1" smtClean="0">
                <a:solidFill>
                  <a:srgbClr val="0070C0"/>
                </a:solidFill>
              </a:rPr>
              <a:t>Organizational</a:t>
            </a:r>
            <a:r>
              <a:rPr lang="de-DE" dirty="0" smtClean="0">
                <a:solidFill>
                  <a:srgbClr val="0070C0"/>
                </a:solidFill>
              </a:rPr>
              <a:t> </a:t>
            </a:r>
            <a:r>
              <a:rPr lang="de-DE" dirty="0" err="1" smtClean="0">
                <a:solidFill>
                  <a:srgbClr val="0070C0"/>
                </a:solidFill>
              </a:rPr>
              <a:t>Accountability</a:t>
            </a:r>
            <a:endParaRPr lang="en-US" dirty="0">
              <a:solidFill>
                <a:srgbClr val="0070C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250601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Comprehension</a:t>
            </a:r>
            <a:r>
              <a:rPr lang="de-DE" dirty="0" smtClean="0"/>
              <a:t> check </a:t>
            </a:r>
            <a:r>
              <a:rPr lang="de-DE" dirty="0" err="1" smtClean="0"/>
              <a:t>and</a:t>
            </a:r>
            <a:r>
              <a:rPr lang="de-DE" dirty="0" smtClean="0"/>
              <a:t> </a:t>
            </a:r>
            <a:r>
              <a:rPr lang="de-DE" dirty="0" err="1" smtClean="0"/>
              <a:t>vocabulary</a:t>
            </a:r>
            <a:r>
              <a:rPr lang="de-DE" dirty="0" smtClean="0"/>
              <a:t> </a:t>
            </a:r>
            <a:r>
              <a:rPr lang="de-DE" dirty="0" err="1" smtClean="0"/>
              <a:t>practice</a:t>
            </a:r>
            <a:endParaRPr lang="en-US" dirty="0"/>
          </a:p>
        </p:txBody>
      </p:sp>
      <p:sp>
        <p:nvSpPr>
          <p:cNvPr id="3" name="Content Placeholder 2"/>
          <p:cNvSpPr>
            <a:spLocks noGrp="1"/>
          </p:cNvSpPr>
          <p:nvPr>
            <p:ph idx="1"/>
          </p:nvPr>
        </p:nvSpPr>
        <p:spPr/>
        <p:txBody>
          <a:bodyPr/>
          <a:lstStyle/>
          <a:p>
            <a:endParaRPr lang="de-DE" dirty="0" smtClean="0"/>
          </a:p>
          <a:p>
            <a:r>
              <a:rPr lang="de-DE" dirty="0" smtClean="0"/>
              <a:t>Read </a:t>
            </a:r>
            <a:r>
              <a:rPr lang="de-DE" dirty="0" err="1" smtClean="0"/>
              <a:t>the</a:t>
            </a:r>
            <a:r>
              <a:rPr lang="de-DE" dirty="0" smtClean="0"/>
              <a:t> </a:t>
            </a:r>
            <a:r>
              <a:rPr lang="de-DE" dirty="0" err="1" smtClean="0"/>
              <a:t>tex</a:t>
            </a:r>
            <a:r>
              <a:rPr lang="de-DE" dirty="0" smtClean="0"/>
              <a:t> </a:t>
            </a:r>
            <a:r>
              <a:rPr lang="de-DE" dirty="0" err="1" smtClean="0"/>
              <a:t>and</a:t>
            </a:r>
            <a:r>
              <a:rPr lang="de-DE" dirty="0" smtClean="0"/>
              <a:t> do </a:t>
            </a:r>
            <a:r>
              <a:rPr lang="de-DE" dirty="0" err="1" smtClean="0"/>
              <a:t>exercises</a:t>
            </a:r>
            <a:r>
              <a:rPr lang="de-DE" dirty="0" smtClean="0"/>
              <a:t> II, III, IV </a:t>
            </a:r>
            <a:r>
              <a:rPr lang="de-DE" dirty="0" err="1" smtClean="0"/>
              <a:t>and</a:t>
            </a:r>
            <a:r>
              <a:rPr lang="de-DE" dirty="0" smtClean="0"/>
              <a:t> V on </a:t>
            </a:r>
            <a:r>
              <a:rPr lang="de-DE" dirty="0" err="1" smtClean="0"/>
              <a:t>pages</a:t>
            </a:r>
            <a:r>
              <a:rPr lang="de-DE" dirty="0" smtClean="0"/>
              <a:t> 127-128.</a:t>
            </a:r>
            <a:endParaRPr lang="en-US" dirty="0"/>
          </a:p>
        </p:txBody>
      </p:sp>
    </p:spTree>
    <p:extLst>
      <p:ext uri="{BB962C8B-B14F-4D97-AF65-F5344CB8AC3E}">
        <p14:creationId xmlns:p14="http://schemas.microsoft.com/office/powerpoint/2010/main" val="3532113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solidFill>
                  <a:srgbClr val="0070C0"/>
                </a:solidFill>
              </a:rPr>
              <a:t>Models</a:t>
            </a:r>
            <a:r>
              <a:rPr lang="hr-HR" dirty="0">
                <a:solidFill>
                  <a:srgbClr val="0070C0"/>
                </a:solidFill>
              </a:rPr>
              <a:t> </a:t>
            </a:r>
            <a:r>
              <a:rPr lang="hr-HR" dirty="0" err="1">
                <a:solidFill>
                  <a:srgbClr val="0070C0"/>
                </a:solidFill>
              </a:rPr>
              <a:t>and</a:t>
            </a:r>
            <a:r>
              <a:rPr lang="hr-HR" dirty="0">
                <a:solidFill>
                  <a:srgbClr val="0070C0"/>
                </a:solidFill>
              </a:rPr>
              <a:t> </a:t>
            </a:r>
            <a:r>
              <a:rPr lang="hr-HR" dirty="0" err="1">
                <a:solidFill>
                  <a:srgbClr val="0070C0"/>
                </a:solidFill>
              </a:rPr>
              <a:t>Mechanisms</a:t>
            </a:r>
            <a:r>
              <a:rPr lang="hr-HR" dirty="0">
                <a:solidFill>
                  <a:srgbClr val="0070C0"/>
                </a:solidFill>
              </a:rPr>
              <a:t> </a:t>
            </a:r>
            <a:r>
              <a:rPr lang="hr-HR" dirty="0" err="1">
                <a:solidFill>
                  <a:srgbClr val="0070C0"/>
                </a:solidFill>
              </a:rPr>
              <a:t>of</a:t>
            </a:r>
            <a:r>
              <a:rPr lang="hr-HR" dirty="0">
                <a:solidFill>
                  <a:srgbClr val="0070C0"/>
                </a:solidFill>
              </a:rPr>
              <a:t> </a:t>
            </a:r>
            <a:r>
              <a:rPr lang="hr-HR" dirty="0" err="1">
                <a:solidFill>
                  <a:srgbClr val="0070C0"/>
                </a:solidFill>
              </a:rPr>
              <a:t>Accountability</a:t>
            </a:r>
            <a:endParaRPr lang="en-US" dirty="0"/>
          </a:p>
        </p:txBody>
      </p:sp>
      <p:sp>
        <p:nvSpPr>
          <p:cNvPr id="3" name="Content Placeholder 2"/>
          <p:cNvSpPr>
            <a:spLocks noGrp="1"/>
          </p:cNvSpPr>
          <p:nvPr>
            <p:ph idx="1"/>
          </p:nvPr>
        </p:nvSpPr>
        <p:spPr/>
        <p:txBody>
          <a:bodyPr/>
          <a:lstStyle/>
          <a:p>
            <a:r>
              <a:rPr lang="hr-HR" dirty="0" err="1" smtClean="0">
                <a:solidFill>
                  <a:srgbClr val="0070C0"/>
                </a:solidFill>
              </a:rPr>
              <a:t>Hierarchical</a:t>
            </a:r>
            <a:r>
              <a:rPr lang="hr-HR" dirty="0" smtClean="0">
                <a:solidFill>
                  <a:srgbClr val="0070C0"/>
                </a:solidFill>
              </a:rPr>
              <a:t> model</a:t>
            </a:r>
          </a:p>
          <a:p>
            <a:pPr marL="0" indent="0">
              <a:buNone/>
            </a:pPr>
            <a:endParaRPr lang="hr-HR" dirty="0" smtClean="0"/>
          </a:p>
          <a:p>
            <a:pPr marL="0" indent="0">
              <a:buNone/>
            </a:pPr>
            <a:r>
              <a:rPr lang="en-GB" dirty="0" smtClean="0"/>
              <a:t>The </a:t>
            </a:r>
            <a:r>
              <a:rPr lang="en-GB" dirty="0"/>
              <a:t>traditional model of accountability</a:t>
            </a:r>
            <a:r>
              <a:rPr lang="hr-HR" dirty="0" smtClean="0"/>
              <a:t>:</a:t>
            </a:r>
          </a:p>
          <a:p>
            <a:pPr marL="0" indent="0">
              <a:buNone/>
            </a:pPr>
            <a:endParaRPr lang="hr-HR" dirty="0"/>
          </a:p>
          <a:p>
            <a:r>
              <a:rPr lang="en-GB" dirty="0"/>
              <a:t> public servants were accountable to their ministers, </a:t>
            </a:r>
            <a:endParaRPr lang="hr-HR" dirty="0"/>
          </a:p>
          <a:p>
            <a:r>
              <a:rPr lang="en-GB" dirty="0"/>
              <a:t>the minister was accountable to the legislature, and </a:t>
            </a:r>
            <a:endParaRPr lang="hr-HR" dirty="0"/>
          </a:p>
          <a:p>
            <a:r>
              <a:rPr lang="en-GB" dirty="0"/>
              <a:t>the legislature was accountable to the people. </a:t>
            </a:r>
            <a:endParaRPr lang="hr-HR" dirty="0"/>
          </a:p>
          <a:p>
            <a:endParaRPr lang="en-US" dirty="0"/>
          </a:p>
        </p:txBody>
      </p:sp>
    </p:spTree>
    <p:extLst>
      <p:ext uri="{BB962C8B-B14F-4D97-AF65-F5344CB8AC3E}">
        <p14:creationId xmlns:p14="http://schemas.microsoft.com/office/powerpoint/2010/main" val="2719788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solidFill>
                  <a:srgbClr val="0070C0"/>
                </a:solidFill>
              </a:rPr>
              <a:t>Models</a:t>
            </a:r>
            <a:r>
              <a:rPr lang="hr-HR" dirty="0" smtClean="0">
                <a:solidFill>
                  <a:srgbClr val="0070C0"/>
                </a:solidFill>
              </a:rPr>
              <a:t> </a:t>
            </a:r>
            <a:r>
              <a:rPr lang="hr-HR" dirty="0" err="1" smtClean="0">
                <a:solidFill>
                  <a:srgbClr val="0070C0"/>
                </a:solidFill>
              </a:rPr>
              <a:t>and</a:t>
            </a:r>
            <a:r>
              <a:rPr lang="hr-HR" dirty="0" smtClean="0">
                <a:solidFill>
                  <a:srgbClr val="0070C0"/>
                </a:solidFill>
              </a:rPr>
              <a:t> </a:t>
            </a:r>
            <a:r>
              <a:rPr lang="hr-HR" dirty="0" err="1">
                <a:solidFill>
                  <a:srgbClr val="0070C0"/>
                </a:solidFill>
              </a:rPr>
              <a:t>M</a:t>
            </a:r>
            <a:r>
              <a:rPr lang="hr-HR" dirty="0" err="1" smtClean="0">
                <a:solidFill>
                  <a:srgbClr val="0070C0"/>
                </a:solidFill>
              </a:rPr>
              <a:t>echanisms</a:t>
            </a:r>
            <a:r>
              <a:rPr lang="hr-HR" dirty="0" smtClean="0">
                <a:solidFill>
                  <a:srgbClr val="0070C0"/>
                </a:solidFill>
              </a:rPr>
              <a:t> </a:t>
            </a:r>
            <a:r>
              <a:rPr lang="hr-HR" dirty="0" err="1" smtClean="0">
                <a:solidFill>
                  <a:srgbClr val="0070C0"/>
                </a:solidFill>
              </a:rPr>
              <a:t>of</a:t>
            </a:r>
            <a:r>
              <a:rPr lang="hr-HR" dirty="0" smtClean="0">
                <a:solidFill>
                  <a:srgbClr val="0070C0"/>
                </a:solidFill>
              </a:rPr>
              <a:t> </a:t>
            </a:r>
            <a:r>
              <a:rPr lang="hr-HR" dirty="0" err="1" smtClean="0">
                <a:solidFill>
                  <a:srgbClr val="0070C0"/>
                </a:solidFill>
              </a:rPr>
              <a:t>Accountability</a:t>
            </a:r>
            <a:endParaRPr lang="en-US" dirty="0">
              <a:solidFill>
                <a:srgbClr val="0070C0"/>
              </a:solidFill>
            </a:endParaRPr>
          </a:p>
        </p:txBody>
      </p:sp>
      <p:sp>
        <p:nvSpPr>
          <p:cNvPr id="3" name="Content Placeholder 2"/>
          <p:cNvSpPr>
            <a:spLocks noGrp="1"/>
          </p:cNvSpPr>
          <p:nvPr>
            <p:ph idx="1"/>
          </p:nvPr>
        </p:nvSpPr>
        <p:spPr>
          <a:xfrm>
            <a:off x="838200" y="1825625"/>
            <a:ext cx="10515600" cy="4900490"/>
          </a:xfrm>
        </p:spPr>
        <p:txBody>
          <a:bodyPr>
            <a:normAutofit/>
          </a:bodyPr>
          <a:lstStyle/>
          <a:p>
            <a:pPr marL="0" indent="0">
              <a:buNone/>
            </a:pPr>
            <a:r>
              <a:rPr lang="hr-HR" dirty="0" err="1">
                <a:solidFill>
                  <a:srgbClr val="0070C0"/>
                </a:solidFill>
              </a:rPr>
              <a:t>Hierarchical</a:t>
            </a:r>
            <a:r>
              <a:rPr lang="hr-HR" dirty="0">
                <a:solidFill>
                  <a:srgbClr val="0070C0"/>
                </a:solidFill>
              </a:rPr>
              <a:t> model </a:t>
            </a:r>
            <a:r>
              <a:rPr lang="hr-HR" dirty="0" err="1">
                <a:solidFill>
                  <a:srgbClr val="0070C0"/>
                </a:solidFill>
              </a:rPr>
              <a:t>of</a:t>
            </a:r>
            <a:r>
              <a:rPr lang="hr-HR" dirty="0">
                <a:solidFill>
                  <a:srgbClr val="0070C0"/>
                </a:solidFill>
              </a:rPr>
              <a:t> </a:t>
            </a:r>
            <a:r>
              <a:rPr lang="hr-HR" dirty="0" err="1" smtClean="0">
                <a:solidFill>
                  <a:srgbClr val="0070C0"/>
                </a:solidFill>
              </a:rPr>
              <a:t>accountability</a:t>
            </a:r>
            <a:endParaRPr lang="hr-HR" dirty="0" smtClean="0">
              <a:solidFill>
                <a:srgbClr val="0070C0"/>
              </a:solidFill>
            </a:endParaRPr>
          </a:p>
          <a:p>
            <a:pPr marL="0" indent="0">
              <a:buNone/>
            </a:pPr>
            <a:endParaRPr lang="hr-HR" dirty="0" smtClean="0"/>
          </a:p>
          <a:p>
            <a:pPr marL="0" indent="0">
              <a:buNone/>
            </a:pPr>
            <a:r>
              <a:rPr lang="hr-HR" dirty="0" smtClean="0"/>
              <a:t>A </a:t>
            </a:r>
            <a:r>
              <a:rPr lang="hr-HR" dirty="0" err="1" smtClean="0"/>
              <a:t>number</a:t>
            </a:r>
            <a:r>
              <a:rPr lang="hr-HR" dirty="0" smtClean="0"/>
              <a:t> </a:t>
            </a:r>
            <a:r>
              <a:rPr lang="hr-HR" dirty="0" err="1" smtClean="0"/>
              <a:t>of</a:t>
            </a:r>
            <a:r>
              <a:rPr lang="hr-HR" dirty="0" smtClean="0"/>
              <a:t> </a:t>
            </a:r>
            <a:r>
              <a:rPr lang="hr-HR" dirty="0" err="1" smtClean="0"/>
              <a:t>instruments</a:t>
            </a:r>
            <a:r>
              <a:rPr lang="hr-HR" dirty="0" smtClean="0"/>
              <a:t> for </a:t>
            </a:r>
            <a:r>
              <a:rPr lang="hr-HR" dirty="0" err="1" smtClean="0"/>
              <a:t>the</a:t>
            </a:r>
            <a:r>
              <a:rPr lang="hr-HR" dirty="0" smtClean="0"/>
              <a:t> </a:t>
            </a:r>
            <a:r>
              <a:rPr lang="hr-HR" dirty="0" err="1" smtClean="0"/>
              <a:t>hierarchical</a:t>
            </a:r>
            <a:r>
              <a:rPr lang="hr-HR" dirty="0" smtClean="0"/>
              <a:t> model to </a:t>
            </a:r>
            <a:r>
              <a:rPr lang="hr-HR" dirty="0" err="1" smtClean="0"/>
              <a:t>function</a:t>
            </a:r>
            <a:r>
              <a:rPr lang="hr-HR" dirty="0" smtClean="0"/>
              <a:t> </a:t>
            </a:r>
            <a:r>
              <a:rPr lang="hr-HR" dirty="0" err="1" smtClean="0"/>
              <a:t>effectively</a:t>
            </a:r>
            <a:r>
              <a:rPr lang="de-DE" dirty="0" smtClean="0"/>
              <a:t>!!!</a:t>
            </a:r>
            <a:endParaRPr lang="hr-HR" dirty="0"/>
          </a:p>
          <a:p>
            <a:pPr marL="0" indent="0">
              <a:buNone/>
            </a:pPr>
            <a:r>
              <a:rPr lang="hr-HR" dirty="0" err="1" smtClean="0"/>
              <a:t>Main</a:t>
            </a:r>
            <a:r>
              <a:rPr lang="hr-HR" dirty="0" smtClean="0"/>
              <a:t> </a:t>
            </a:r>
            <a:r>
              <a:rPr lang="hr-HR" dirty="0" err="1" smtClean="0"/>
              <a:t>principles</a:t>
            </a:r>
            <a:r>
              <a:rPr lang="hr-HR" dirty="0" smtClean="0"/>
              <a:t> </a:t>
            </a:r>
            <a:r>
              <a:rPr lang="hr-HR" dirty="0" err="1" smtClean="0"/>
              <a:t>of</a:t>
            </a:r>
            <a:r>
              <a:rPr lang="hr-HR" dirty="0" smtClean="0"/>
              <a:t> </a:t>
            </a:r>
            <a:r>
              <a:rPr lang="hr-HR" dirty="0" err="1" smtClean="0"/>
              <a:t>th</a:t>
            </a:r>
            <a:r>
              <a:rPr lang="hr-HR" dirty="0" smtClean="0"/>
              <a:t> </a:t>
            </a:r>
            <a:r>
              <a:rPr lang="hr-HR" dirty="0" err="1" smtClean="0"/>
              <a:t>instruments</a:t>
            </a:r>
            <a:r>
              <a:rPr lang="hr-HR" dirty="0" smtClean="0"/>
              <a:t> </a:t>
            </a:r>
            <a:r>
              <a:rPr lang="hr-HR" dirty="0" err="1" smtClean="0"/>
              <a:t>and</a:t>
            </a:r>
            <a:r>
              <a:rPr lang="hr-HR" dirty="0" smtClean="0"/>
              <a:t> </a:t>
            </a:r>
            <a:r>
              <a:rPr lang="hr-HR" dirty="0" err="1" smtClean="0"/>
              <a:t>mechanisms</a:t>
            </a:r>
            <a:r>
              <a:rPr lang="hr-HR" dirty="0" smtClean="0"/>
              <a:t> are:</a:t>
            </a:r>
          </a:p>
          <a:p>
            <a:pPr marL="0" indent="0">
              <a:buNone/>
            </a:pPr>
            <a:r>
              <a:rPr lang="hr-HR" dirty="0" smtClean="0">
                <a:solidFill>
                  <a:srgbClr val="0070C0"/>
                </a:solidFill>
              </a:rPr>
              <a:t>TRANSPARENCY</a:t>
            </a:r>
            <a:r>
              <a:rPr lang="hr-HR" dirty="0" smtClean="0"/>
              <a:t> </a:t>
            </a:r>
            <a:endParaRPr lang="hr-HR" dirty="0"/>
          </a:p>
          <a:p>
            <a:pPr marL="0" indent="0">
              <a:buNone/>
            </a:pPr>
            <a:r>
              <a:rPr lang="hr-HR" dirty="0" smtClean="0">
                <a:solidFill>
                  <a:srgbClr val="0070C0"/>
                </a:solidFill>
              </a:rPr>
              <a:t>OPENNESS</a:t>
            </a:r>
          </a:p>
          <a:p>
            <a:pPr marL="0" indent="0">
              <a:buNone/>
            </a:pPr>
            <a:endParaRPr lang="en-US" dirty="0"/>
          </a:p>
        </p:txBody>
      </p:sp>
    </p:spTree>
    <p:extLst>
      <p:ext uri="{BB962C8B-B14F-4D97-AF65-F5344CB8AC3E}">
        <p14:creationId xmlns:p14="http://schemas.microsoft.com/office/powerpoint/2010/main" val="1194091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Definitions</a:t>
            </a:r>
            <a:r>
              <a:rPr lang="hr-HR" dirty="0" smtClean="0"/>
              <a:t> </a:t>
            </a:r>
            <a:r>
              <a:rPr lang="hr-HR" dirty="0" err="1" smtClean="0"/>
              <a:t>of</a:t>
            </a:r>
            <a:r>
              <a:rPr lang="hr-HR" dirty="0" smtClean="0"/>
              <a:t> </a:t>
            </a:r>
            <a:r>
              <a:rPr lang="hr-HR" dirty="0" err="1" smtClean="0"/>
              <a:t>Accountability</a:t>
            </a:r>
            <a:endParaRPr lang="en-US" dirty="0"/>
          </a:p>
        </p:txBody>
      </p:sp>
      <p:sp>
        <p:nvSpPr>
          <p:cNvPr id="3" name="Content Placeholder 2"/>
          <p:cNvSpPr>
            <a:spLocks noGrp="1"/>
          </p:cNvSpPr>
          <p:nvPr>
            <p:ph idx="1"/>
          </p:nvPr>
        </p:nvSpPr>
        <p:spPr/>
        <p:txBody>
          <a:bodyPr/>
          <a:lstStyle/>
          <a:p>
            <a:r>
              <a:rPr lang="en-GB" dirty="0"/>
              <a:t>a key concept in both public administration and democratic </a:t>
            </a:r>
            <a:r>
              <a:rPr lang="en-GB" dirty="0" smtClean="0"/>
              <a:t>theory </a:t>
            </a:r>
            <a:endParaRPr lang="hr-HR" dirty="0"/>
          </a:p>
          <a:p>
            <a:pPr marL="0" indent="0">
              <a:buNone/>
            </a:pPr>
            <a:r>
              <a:rPr lang="hr-HR" dirty="0"/>
              <a:t>T</a:t>
            </a:r>
            <a:r>
              <a:rPr lang="en-GB" dirty="0" smtClean="0"/>
              <a:t>he </a:t>
            </a:r>
            <a:r>
              <a:rPr lang="en-GB" dirty="0"/>
              <a:t>general definition </a:t>
            </a:r>
            <a:r>
              <a:rPr lang="hr-HR" dirty="0" smtClean="0"/>
              <a:t>=</a:t>
            </a:r>
          </a:p>
          <a:p>
            <a:pPr marL="0" indent="0">
              <a:buNone/>
            </a:pPr>
            <a:r>
              <a:rPr lang="en-GB" dirty="0" smtClean="0">
                <a:solidFill>
                  <a:srgbClr val="0070C0"/>
                </a:solidFill>
              </a:rPr>
              <a:t>“</a:t>
            </a:r>
            <a:r>
              <a:rPr lang="en-GB" dirty="0">
                <a:solidFill>
                  <a:srgbClr val="0070C0"/>
                </a:solidFill>
              </a:rPr>
              <a:t>the obligation to answer for the performance of duties</a:t>
            </a:r>
            <a:r>
              <a:rPr lang="en-GB" dirty="0" smtClean="0">
                <a:solidFill>
                  <a:srgbClr val="0070C0"/>
                </a:solidFill>
              </a:rPr>
              <a:t>”</a:t>
            </a:r>
            <a:endParaRPr lang="hr-HR" dirty="0" smtClean="0">
              <a:solidFill>
                <a:srgbClr val="0070C0"/>
              </a:solidFill>
            </a:endParaRPr>
          </a:p>
          <a:p>
            <a:pPr marL="0" indent="0">
              <a:buNone/>
            </a:pPr>
            <a:endParaRPr lang="hr-HR" dirty="0" smtClean="0"/>
          </a:p>
          <a:p>
            <a:pPr marL="0" indent="0">
              <a:buNone/>
            </a:pPr>
            <a:r>
              <a:rPr lang="hr-HR" dirty="0" smtClean="0">
                <a:solidFill>
                  <a:srgbClr val="0070C0"/>
                </a:solidFill>
              </a:rPr>
              <a:t>ACCOUNTABILITY </a:t>
            </a:r>
            <a:r>
              <a:rPr lang="hr-HR" dirty="0" smtClean="0"/>
              <a:t>=</a:t>
            </a:r>
            <a:r>
              <a:rPr lang="en-GB" dirty="0" smtClean="0"/>
              <a:t> </a:t>
            </a:r>
            <a:r>
              <a:rPr lang="en-GB" dirty="0"/>
              <a:t>when an individual or body, and the performance of tasks or functions by that individual or body, are subject to another’s oversight, direction or request that they provide information or justification for their </a:t>
            </a:r>
            <a:r>
              <a:rPr lang="en-GB" dirty="0" smtClean="0"/>
              <a:t>actions</a:t>
            </a:r>
            <a:endParaRPr lang="hr-HR" dirty="0"/>
          </a:p>
          <a:p>
            <a:pPr marL="0" indent="0">
              <a:buNone/>
            </a:pPr>
            <a:endParaRPr lang="hr-HR" dirty="0"/>
          </a:p>
          <a:p>
            <a:endParaRPr lang="en-US" dirty="0"/>
          </a:p>
        </p:txBody>
      </p:sp>
    </p:spTree>
    <p:extLst>
      <p:ext uri="{BB962C8B-B14F-4D97-AF65-F5344CB8AC3E}">
        <p14:creationId xmlns:p14="http://schemas.microsoft.com/office/powerpoint/2010/main" val="928193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Answerability</a:t>
            </a:r>
            <a:r>
              <a:rPr lang="de-DE" dirty="0" smtClean="0"/>
              <a:t> </a:t>
            </a:r>
            <a:r>
              <a:rPr lang="de-DE" dirty="0" err="1" smtClean="0"/>
              <a:t>and</a:t>
            </a:r>
            <a:r>
              <a:rPr lang="de-DE" dirty="0" smtClean="0"/>
              <a:t> </a:t>
            </a:r>
            <a:r>
              <a:rPr lang="de-DE" dirty="0" err="1" smtClean="0"/>
              <a:t>enforcement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hr-HR" b="1" dirty="0" err="1" smtClean="0">
                <a:solidFill>
                  <a:srgbClr val="C00000"/>
                </a:solidFill>
              </a:rPr>
              <a:t>Accountability</a:t>
            </a:r>
            <a:r>
              <a:rPr lang="hr-HR" dirty="0" smtClean="0"/>
              <a:t> </a:t>
            </a:r>
            <a:r>
              <a:rPr lang="de-DE" dirty="0" smtClean="0"/>
              <a:t>= </a:t>
            </a:r>
            <a:r>
              <a:rPr lang="hr-HR" dirty="0" smtClean="0"/>
              <a:t>t</a:t>
            </a:r>
            <a:r>
              <a:rPr lang="en-GB" dirty="0" smtClean="0"/>
              <a:t>wo </a:t>
            </a:r>
            <a:r>
              <a:rPr lang="en-GB" dirty="0"/>
              <a:t>distinct stages: </a:t>
            </a:r>
            <a:endParaRPr lang="hr-HR" dirty="0" smtClean="0"/>
          </a:p>
          <a:p>
            <a:r>
              <a:rPr lang="en-GB" b="1" i="1" dirty="0" smtClean="0"/>
              <a:t>answerability</a:t>
            </a:r>
            <a:r>
              <a:rPr lang="en-GB" dirty="0" smtClean="0"/>
              <a:t> </a:t>
            </a:r>
            <a:r>
              <a:rPr lang="en-GB" dirty="0"/>
              <a:t>and </a:t>
            </a:r>
            <a:r>
              <a:rPr lang="en-GB" b="1" i="1" dirty="0"/>
              <a:t>enforcement</a:t>
            </a:r>
            <a:r>
              <a:rPr lang="en-GB" dirty="0"/>
              <a:t>. </a:t>
            </a:r>
            <a:endParaRPr lang="hr-HR" dirty="0"/>
          </a:p>
          <a:p>
            <a:r>
              <a:rPr lang="en-GB" b="1" dirty="0"/>
              <a:t>Answerability</a:t>
            </a:r>
            <a:r>
              <a:rPr lang="en-GB" dirty="0"/>
              <a:t> </a:t>
            </a:r>
            <a:r>
              <a:rPr lang="hr-HR" dirty="0"/>
              <a:t>=</a:t>
            </a:r>
            <a:r>
              <a:rPr lang="en-GB" dirty="0" smtClean="0"/>
              <a:t> </a:t>
            </a:r>
            <a:r>
              <a:rPr lang="en-GB" dirty="0"/>
              <a:t>the obligation of the government, its agencies and public officials to provide information about their decisions and actions and to justify them to the public and those institutions of accountability tasked with providing oversight. </a:t>
            </a:r>
            <a:endParaRPr lang="hr-HR" dirty="0" smtClean="0"/>
          </a:p>
          <a:p>
            <a:r>
              <a:rPr lang="en-GB" b="1" dirty="0"/>
              <a:t>Enforcement </a:t>
            </a:r>
            <a:r>
              <a:rPr lang="en-GB" dirty="0"/>
              <a:t>suggests that the public or the institution responsible for accountability can sanction the offending party. </a:t>
            </a:r>
            <a:endParaRPr lang="hr-HR" dirty="0"/>
          </a:p>
          <a:p>
            <a:pPr marL="0" indent="0">
              <a:buNone/>
            </a:pPr>
            <a:r>
              <a:rPr lang="hr-HR" dirty="0"/>
              <a:t> </a:t>
            </a:r>
            <a:r>
              <a:rPr lang="hr-HR" dirty="0" smtClean="0"/>
              <a:t>          </a:t>
            </a:r>
            <a:r>
              <a:rPr lang="en-GB" dirty="0" smtClean="0"/>
              <a:t>different </a:t>
            </a:r>
            <a:r>
              <a:rPr lang="en-GB" dirty="0"/>
              <a:t>institutions </a:t>
            </a:r>
            <a:r>
              <a:rPr lang="en-GB" dirty="0" smtClean="0"/>
              <a:t>responsible </a:t>
            </a:r>
            <a:r>
              <a:rPr lang="en-GB" dirty="0"/>
              <a:t>for either or both of these </a:t>
            </a:r>
            <a:r>
              <a:rPr lang="en-GB" dirty="0" smtClean="0"/>
              <a:t>stages</a:t>
            </a:r>
            <a:endParaRPr lang="hr-HR" dirty="0"/>
          </a:p>
          <a:p>
            <a:endParaRPr lang="hr-HR" dirty="0"/>
          </a:p>
          <a:p>
            <a:endParaRPr lang="en-US" dirty="0"/>
          </a:p>
        </p:txBody>
      </p:sp>
      <p:sp>
        <p:nvSpPr>
          <p:cNvPr id="4" name="Right Arrow 3"/>
          <p:cNvSpPr/>
          <p:nvPr/>
        </p:nvSpPr>
        <p:spPr>
          <a:xfrm>
            <a:off x="1107831" y="5213838"/>
            <a:ext cx="615461" cy="123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7739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Accountability and transparency</a:t>
            </a:r>
            <a:endParaRPr lang="en-US" dirty="0"/>
          </a:p>
        </p:txBody>
      </p:sp>
      <p:sp>
        <p:nvSpPr>
          <p:cNvPr id="3" name="Content Placeholder 2"/>
          <p:cNvSpPr>
            <a:spLocks noGrp="1"/>
          </p:cNvSpPr>
          <p:nvPr>
            <p:ph idx="1"/>
          </p:nvPr>
        </p:nvSpPr>
        <p:spPr/>
        <p:txBody>
          <a:bodyPr/>
          <a:lstStyle/>
          <a:p>
            <a:r>
              <a:rPr lang="en-GB" dirty="0" smtClean="0"/>
              <a:t>some </a:t>
            </a:r>
            <a:r>
              <a:rPr lang="en-GB" dirty="0"/>
              <a:t>accountability </a:t>
            </a:r>
            <a:r>
              <a:rPr lang="en-GB" dirty="0" smtClean="0"/>
              <a:t>mechanisms</a:t>
            </a:r>
            <a:r>
              <a:rPr lang="hr-HR" dirty="0" smtClean="0"/>
              <a:t> </a:t>
            </a:r>
            <a:r>
              <a:rPr lang="hr-HR" dirty="0" err="1" smtClean="0"/>
              <a:t>eg</a:t>
            </a:r>
            <a:r>
              <a:rPr lang="hr-HR" dirty="0" smtClean="0"/>
              <a:t>.</a:t>
            </a:r>
            <a:r>
              <a:rPr lang="en-GB" b="1" dirty="0" smtClean="0"/>
              <a:t>parliamentary </a:t>
            </a:r>
            <a:r>
              <a:rPr lang="en-GB" b="1" dirty="0"/>
              <a:t>inquiry</a:t>
            </a:r>
            <a:r>
              <a:rPr lang="en-GB" dirty="0"/>
              <a:t> or </a:t>
            </a:r>
            <a:r>
              <a:rPr lang="en-GB" b="1" dirty="0"/>
              <a:t>media investigation </a:t>
            </a:r>
            <a:endParaRPr lang="hr-HR" dirty="0"/>
          </a:p>
          <a:p>
            <a:r>
              <a:rPr lang="hr-HR" dirty="0" err="1" smtClean="0"/>
              <a:t>Cannot</a:t>
            </a:r>
            <a:r>
              <a:rPr lang="hr-HR" dirty="0" smtClean="0"/>
              <a:t> </a:t>
            </a:r>
            <a:r>
              <a:rPr lang="en-GB" b="1" dirty="0" smtClean="0"/>
              <a:t>impose </a:t>
            </a:r>
            <a:r>
              <a:rPr lang="en-GB" b="1" dirty="0"/>
              <a:t>sanctions</a:t>
            </a:r>
            <a:r>
              <a:rPr lang="en-GB" dirty="0" smtClean="0"/>
              <a:t>, </a:t>
            </a:r>
            <a:endParaRPr lang="hr-HR" dirty="0" smtClean="0"/>
          </a:p>
          <a:p>
            <a:endParaRPr lang="hr-HR" dirty="0"/>
          </a:p>
          <a:p>
            <a:r>
              <a:rPr lang="en-GB" dirty="0" smtClean="0"/>
              <a:t>the </a:t>
            </a:r>
            <a:r>
              <a:rPr lang="en-GB" b="1" dirty="0"/>
              <a:t>courts </a:t>
            </a:r>
            <a:r>
              <a:rPr lang="en-GB" dirty="0"/>
              <a:t>or the </a:t>
            </a:r>
            <a:r>
              <a:rPr lang="en-GB" b="1" dirty="0" smtClean="0"/>
              <a:t>executive</a:t>
            </a:r>
            <a:r>
              <a:rPr lang="hr-HR" b="1" dirty="0"/>
              <a:t> </a:t>
            </a:r>
            <a:r>
              <a:rPr lang="hr-HR" dirty="0"/>
              <a:t> </a:t>
            </a:r>
            <a:r>
              <a:rPr lang="hr-HR" dirty="0" smtClean="0"/>
              <a:t>      </a:t>
            </a:r>
            <a:r>
              <a:rPr lang="hr-HR" dirty="0" err="1" smtClean="0"/>
              <a:t>impose</a:t>
            </a:r>
            <a:r>
              <a:rPr lang="hr-HR" dirty="0" smtClean="0"/>
              <a:t> </a:t>
            </a:r>
            <a:r>
              <a:rPr lang="hr-HR" dirty="0" err="1" smtClean="0"/>
              <a:t>sanctions</a:t>
            </a:r>
            <a:endParaRPr lang="hr-HR" dirty="0"/>
          </a:p>
          <a:p>
            <a:pPr marL="0" indent="0">
              <a:buNone/>
            </a:pPr>
            <a:endParaRPr lang="en-US" dirty="0"/>
          </a:p>
        </p:txBody>
      </p:sp>
      <p:sp>
        <p:nvSpPr>
          <p:cNvPr id="5" name="Right Arrow 4"/>
          <p:cNvSpPr/>
          <p:nvPr/>
        </p:nvSpPr>
        <p:spPr>
          <a:xfrm>
            <a:off x="5125916" y="3939748"/>
            <a:ext cx="536330" cy="1230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2506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
            </a:r>
            <a:br>
              <a:rPr lang="hr-HR" dirty="0"/>
            </a:br>
            <a:r>
              <a:rPr lang="en-GB" b="1" dirty="0"/>
              <a:t>Checks and balances</a:t>
            </a:r>
            <a:endParaRPr lang="en-US" dirty="0"/>
          </a:p>
        </p:txBody>
      </p:sp>
      <p:sp>
        <p:nvSpPr>
          <p:cNvPr id="4" name="Content Placeholder 3"/>
          <p:cNvSpPr>
            <a:spLocks noGrp="1"/>
          </p:cNvSpPr>
          <p:nvPr>
            <p:ph idx="1"/>
          </p:nvPr>
        </p:nvSpPr>
        <p:spPr/>
        <p:txBody>
          <a:bodyPr>
            <a:normAutofit fontScale="92500" lnSpcReduction="20000"/>
          </a:bodyPr>
          <a:lstStyle/>
          <a:p>
            <a:r>
              <a:rPr lang="en-GB" dirty="0"/>
              <a:t>Accountability </a:t>
            </a:r>
            <a:r>
              <a:rPr lang="hr-HR" dirty="0" smtClean="0"/>
              <a:t>= </a:t>
            </a:r>
            <a:r>
              <a:rPr lang="hr-HR" dirty="0" err="1" smtClean="0"/>
              <a:t>sometimes</a:t>
            </a:r>
            <a:r>
              <a:rPr lang="hr-HR" dirty="0" smtClean="0"/>
              <a:t> </a:t>
            </a:r>
            <a:r>
              <a:rPr lang="hr-HR" dirty="0" err="1" smtClean="0"/>
              <a:t>the</a:t>
            </a:r>
            <a:r>
              <a:rPr lang="hr-HR" dirty="0" smtClean="0"/>
              <a:t> same as </a:t>
            </a:r>
            <a:r>
              <a:rPr lang="hr-HR" dirty="0" err="1" smtClean="0"/>
              <a:t>the</a:t>
            </a:r>
            <a:r>
              <a:rPr lang="hr-HR" dirty="0" smtClean="0"/>
              <a:t> </a:t>
            </a:r>
            <a:r>
              <a:rPr lang="en-GB" dirty="0" smtClean="0"/>
              <a:t>institutional </a:t>
            </a:r>
            <a:r>
              <a:rPr lang="en-GB" dirty="0"/>
              <a:t>devices for limiting or constraining power.</a:t>
            </a:r>
            <a:endParaRPr lang="hr-HR" dirty="0"/>
          </a:p>
          <a:p>
            <a:pPr algn="ctr"/>
            <a:r>
              <a:rPr lang="en-GB" dirty="0"/>
              <a:t>mechanisms of accountability </a:t>
            </a:r>
            <a:r>
              <a:rPr lang="en-GB" dirty="0" smtClean="0"/>
              <a:t> </a:t>
            </a:r>
            <a:r>
              <a:rPr lang="hr-HR" dirty="0" smtClean="0"/>
              <a:t>= </a:t>
            </a:r>
            <a:r>
              <a:rPr lang="en-GB" dirty="0" smtClean="0"/>
              <a:t>constitutional </a:t>
            </a:r>
            <a:r>
              <a:rPr lang="en-GB" b="1" dirty="0"/>
              <a:t>checks and </a:t>
            </a:r>
            <a:r>
              <a:rPr lang="en-GB" b="1" dirty="0" smtClean="0"/>
              <a:t>balances</a:t>
            </a:r>
            <a:r>
              <a:rPr lang="hr-HR" dirty="0"/>
              <a:t>:</a:t>
            </a:r>
            <a:r>
              <a:rPr lang="en-GB" dirty="0" smtClean="0"/>
              <a:t> </a:t>
            </a:r>
            <a:r>
              <a:rPr lang="hr-HR" dirty="0" smtClean="0"/>
              <a:t>   </a:t>
            </a:r>
            <a:endParaRPr lang="de-DE" dirty="0" smtClean="0"/>
          </a:p>
          <a:p>
            <a:pPr marL="0" indent="0">
              <a:buNone/>
            </a:pPr>
            <a:r>
              <a:rPr lang="de-DE" dirty="0" smtClean="0"/>
              <a:t>                                         </a:t>
            </a:r>
            <a:r>
              <a:rPr lang="de-DE" dirty="0" err="1" smtClean="0"/>
              <a:t>eg</a:t>
            </a:r>
            <a:r>
              <a:rPr lang="de-DE" dirty="0" smtClean="0"/>
              <a:t>. - </a:t>
            </a:r>
            <a:r>
              <a:rPr lang="en-GB" b="1" dirty="0" smtClean="0"/>
              <a:t>federalism </a:t>
            </a:r>
            <a:r>
              <a:rPr lang="en-GB" dirty="0"/>
              <a:t>and </a:t>
            </a:r>
            <a:endParaRPr lang="hr-HR" dirty="0" smtClean="0"/>
          </a:p>
          <a:p>
            <a:pPr marL="0" indent="0">
              <a:buNone/>
            </a:pPr>
            <a:r>
              <a:rPr lang="hr-HR" dirty="0"/>
              <a:t> </a:t>
            </a:r>
            <a:r>
              <a:rPr lang="hr-HR" dirty="0" smtClean="0"/>
              <a:t>  </a:t>
            </a:r>
            <a:r>
              <a:rPr lang="de-DE" dirty="0" smtClean="0"/>
              <a:t>                                             - </a:t>
            </a:r>
            <a:r>
              <a:rPr lang="en-GB" dirty="0" smtClean="0"/>
              <a:t>the </a:t>
            </a:r>
            <a:r>
              <a:rPr lang="en-GB" b="1" dirty="0"/>
              <a:t>separation of </a:t>
            </a:r>
            <a:r>
              <a:rPr lang="en-GB" b="1" dirty="0" smtClean="0"/>
              <a:t>powers</a:t>
            </a:r>
            <a:r>
              <a:rPr lang="hr-HR" dirty="0"/>
              <a:t> </a:t>
            </a:r>
          </a:p>
          <a:p>
            <a:pPr marL="0" indent="0">
              <a:buNone/>
            </a:pPr>
            <a:endParaRPr lang="hr-HR" dirty="0" smtClean="0"/>
          </a:p>
          <a:p>
            <a:pPr marL="0" indent="0">
              <a:buNone/>
            </a:pPr>
            <a:r>
              <a:rPr lang="en-GB" dirty="0" smtClean="0"/>
              <a:t>= limit </a:t>
            </a:r>
            <a:r>
              <a:rPr lang="en-GB" dirty="0"/>
              <a:t>the legal power of governments and prevent them from neglecting the rights of </a:t>
            </a:r>
            <a:r>
              <a:rPr lang="en-GB" dirty="0" smtClean="0"/>
              <a:t>citizens </a:t>
            </a:r>
            <a:endParaRPr lang="hr-HR" dirty="0"/>
          </a:p>
          <a:p>
            <a:pPr marL="0" indent="0">
              <a:buNone/>
            </a:pPr>
            <a:r>
              <a:rPr lang="hr-HR" dirty="0" err="1" smtClean="0">
                <a:solidFill>
                  <a:srgbClr val="0070C0"/>
                </a:solidFill>
              </a:rPr>
              <a:t>Checks</a:t>
            </a:r>
            <a:r>
              <a:rPr lang="hr-HR" dirty="0" smtClean="0">
                <a:solidFill>
                  <a:srgbClr val="0070C0"/>
                </a:solidFill>
              </a:rPr>
              <a:t> </a:t>
            </a:r>
            <a:r>
              <a:rPr lang="hr-HR" dirty="0" err="1" smtClean="0">
                <a:solidFill>
                  <a:srgbClr val="0070C0"/>
                </a:solidFill>
              </a:rPr>
              <a:t>and</a:t>
            </a:r>
            <a:r>
              <a:rPr lang="hr-HR" dirty="0" smtClean="0">
                <a:solidFill>
                  <a:srgbClr val="0070C0"/>
                </a:solidFill>
              </a:rPr>
              <a:t> </a:t>
            </a:r>
            <a:r>
              <a:rPr lang="hr-HR" dirty="0" err="1" smtClean="0">
                <a:solidFill>
                  <a:srgbClr val="0070C0"/>
                </a:solidFill>
              </a:rPr>
              <a:t>balances</a:t>
            </a:r>
            <a:r>
              <a:rPr lang="hr-HR" dirty="0" smtClean="0">
                <a:solidFill>
                  <a:srgbClr val="0070C0"/>
                </a:solidFill>
              </a:rPr>
              <a:t> = </a:t>
            </a:r>
            <a:r>
              <a:rPr lang="hr-HR" dirty="0" err="1" smtClean="0">
                <a:solidFill>
                  <a:srgbClr val="0070C0"/>
                </a:solidFill>
              </a:rPr>
              <a:t>accountability</a:t>
            </a:r>
            <a:r>
              <a:rPr lang="hr-HR" dirty="0" smtClean="0">
                <a:solidFill>
                  <a:srgbClr val="0070C0"/>
                </a:solidFill>
              </a:rPr>
              <a:t> </a:t>
            </a:r>
            <a:r>
              <a:rPr lang="hr-HR" dirty="0" err="1" smtClean="0">
                <a:solidFill>
                  <a:srgbClr val="0070C0"/>
                </a:solidFill>
              </a:rPr>
              <a:t>mechanisms</a:t>
            </a:r>
            <a:r>
              <a:rPr lang="hr-HR" dirty="0" smtClean="0">
                <a:solidFill>
                  <a:srgbClr val="0070C0"/>
                </a:solidFill>
              </a:rPr>
              <a:t> </a:t>
            </a:r>
          </a:p>
          <a:p>
            <a:pPr marL="0" indent="0">
              <a:buNone/>
            </a:pPr>
            <a:r>
              <a:rPr lang="hr-HR" dirty="0" err="1" smtClean="0"/>
              <a:t>Eg</a:t>
            </a:r>
            <a:r>
              <a:rPr lang="hr-HR" dirty="0" smtClean="0"/>
              <a:t>. </a:t>
            </a:r>
            <a:r>
              <a:rPr lang="en-GB" dirty="0" smtClean="0"/>
              <a:t>when </a:t>
            </a:r>
            <a:r>
              <a:rPr lang="en-GB" dirty="0"/>
              <a:t>a government oversteps its legal powers and is called to account by the courts. </a:t>
            </a:r>
            <a:endParaRPr lang="hr-HR" dirty="0"/>
          </a:p>
          <a:p>
            <a:endParaRPr lang="en-US" dirty="0"/>
          </a:p>
        </p:txBody>
      </p:sp>
      <p:sp>
        <p:nvSpPr>
          <p:cNvPr id="6" name="Down Arrow 5"/>
          <p:cNvSpPr/>
          <p:nvPr/>
        </p:nvSpPr>
        <p:spPr>
          <a:xfrm>
            <a:off x="5934807" y="3736731"/>
            <a:ext cx="369277" cy="44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0293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smtClean="0"/>
              <a:t>Responsiveness</a:t>
            </a:r>
            <a:endParaRPr lang="en-US" b="1" dirty="0"/>
          </a:p>
        </p:txBody>
      </p:sp>
      <p:sp>
        <p:nvSpPr>
          <p:cNvPr id="3" name="Content Placeholder 2"/>
          <p:cNvSpPr>
            <a:spLocks noGrp="1"/>
          </p:cNvSpPr>
          <p:nvPr>
            <p:ph idx="1"/>
          </p:nvPr>
        </p:nvSpPr>
        <p:spPr/>
        <p:txBody>
          <a:bodyPr/>
          <a:lstStyle/>
          <a:p>
            <a:pPr marL="0" indent="0" algn="ctr">
              <a:buNone/>
            </a:pPr>
            <a:endParaRPr lang="hr-HR" dirty="0" smtClean="0"/>
          </a:p>
          <a:p>
            <a:pPr marL="0" indent="0" algn="ctr">
              <a:buNone/>
            </a:pPr>
            <a:endParaRPr lang="hr-HR" dirty="0"/>
          </a:p>
          <a:p>
            <a:pPr marL="0" indent="0" algn="ctr">
              <a:buNone/>
            </a:pPr>
            <a:r>
              <a:rPr lang="hr-HR" dirty="0" smtClean="0"/>
              <a:t>=</a:t>
            </a:r>
            <a:r>
              <a:rPr lang="en-GB" dirty="0" smtClean="0"/>
              <a:t> </a:t>
            </a:r>
            <a:r>
              <a:rPr lang="en-GB" dirty="0"/>
              <a:t>the readiness of institutions and officials </a:t>
            </a:r>
            <a:endParaRPr lang="en-GB" dirty="0" smtClean="0"/>
          </a:p>
          <a:p>
            <a:pPr marL="0" indent="0" algn="ctr">
              <a:buNone/>
            </a:pPr>
            <a:r>
              <a:rPr lang="en-GB" dirty="0" smtClean="0"/>
              <a:t>to </a:t>
            </a:r>
            <a:r>
              <a:rPr lang="en-GB" dirty="0"/>
              <a:t>respond to the needs and interests of </a:t>
            </a:r>
            <a:endParaRPr lang="en-GB" dirty="0" smtClean="0"/>
          </a:p>
          <a:p>
            <a:pPr marL="0" indent="0" algn="ctr">
              <a:buNone/>
            </a:pPr>
            <a:r>
              <a:rPr lang="en-GB" dirty="0" smtClean="0"/>
              <a:t>those </a:t>
            </a:r>
            <a:r>
              <a:rPr lang="en-GB" dirty="0"/>
              <a:t>whom they </a:t>
            </a:r>
            <a:r>
              <a:rPr lang="en-GB" dirty="0" smtClean="0"/>
              <a:t>serve</a:t>
            </a:r>
            <a:endParaRPr lang="hr-HR" dirty="0" smtClean="0"/>
          </a:p>
          <a:p>
            <a:pPr marL="0" indent="0">
              <a:buNone/>
            </a:pPr>
            <a:r>
              <a:rPr lang="en-GB" dirty="0" smtClean="0"/>
              <a:t> </a:t>
            </a:r>
            <a:endParaRPr lang="hr-HR" dirty="0"/>
          </a:p>
          <a:p>
            <a:endParaRPr lang="en-US" dirty="0"/>
          </a:p>
        </p:txBody>
      </p:sp>
    </p:spTree>
    <p:extLst>
      <p:ext uri="{BB962C8B-B14F-4D97-AF65-F5344CB8AC3E}">
        <p14:creationId xmlns:p14="http://schemas.microsoft.com/office/powerpoint/2010/main" val="2040215874"/>
      </p:ext>
    </p:extLst>
  </p:cSld>
  <p:clrMapOvr>
    <a:masterClrMapping/>
  </p:clrMapOvr>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1940</TotalTime>
  <Words>968</Words>
  <Application>Microsoft Office PowerPoint</Application>
  <PresentationFormat>Widescreen</PresentationFormat>
  <Paragraphs>157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Unit 17  Government Accountability</vt:lpstr>
      <vt:lpstr>Introduction</vt:lpstr>
      <vt:lpstr>Models and Mechanisms of Accountability</vt:lpstr>
      <vt:lpstr>Models and Mechanisms of Accountability</vt:lpstr>
      <vt:lpstr>Definitions of Accountability</vt:lpstr>
      <vt:lpstr>Answerability and enforcement</vt:lpstr>
      <vt:lpstr>Accountability and transparency</vt:lpstr>
      <vt:lpstr> Checks and balances</vt:lpstr>
      <vt:lpstr>Responsiveness</vt:lpstr>
      <vt:lpstr>Comprehension check</vt:lpstr>
      <vt:lpstr>Mechanisms of accountability</vt:lpstr>
      <vt:lpstr>1) Elections</vt:lpstr>
      <vt:lpstr>2) Legislative scrutiny</vt:lpstr>
      <vt:lpstr>3) Courts</vt:lpstr>
      <vt:lpstr>PowerPoint Presentation</vt:lpstr>
      <vt:lpstr>4) Auditors and other monitoring agencies</vt:lpstr>
      <vt:lpstr>Other investigating bodies</vt:lpstr>
      <vt:lpstr>5) Public access to government information </vt:lpstr>
      <vt:lpstr>6) Intra-Organizational Accountability</vt:lpstr>
      <vt:lpstr>Comprehension check</vt:lpstr>
      <vt:lpstr>Vocabulary practice Find the Croatian equivalents.</vt:lpstr>
      <vt:lpstr>5) Public access to government information</vt:lpstr>
      <vt:lpstr>6) Intra-Organizational Accountability</vt:lpstr>
      <vt:lpstr>Comprehension check and vocabulary practice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7 Toward a European Administrative Space</dc:title>
  <dc:creator>Admin</dc:creator>
  <cp:lastModifiedBy>Windows User</cp:lastModifiedBy>
  <cp:revision>105</cp:revision>
  <cp:lastPrinted>2019-10-19T08:19:28Z</cp:lastPrinted>
  <dcterms:created xsi:type="dcterms:W3CDTF">2018-02-24T11:13:03Z</dcterms:created>
  <dcterms:modified xsi:type="dcterms:W3CDTF">2019-12-08T14:53:06Z</dcterms:modified>
</cp:coreProperties>
</file>