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60" r:id="rId3"/>
    <p:sldId id="277" r:id="rId4"/>
    <p:sldId id="276" r:id="rId5"/>
    <p:sldId id="279" r:id="rId6"/>
    <p:sldId id="280" r:id="rId7"/>
    <p:sldId id="281" r:id="rId8"/>
    <p:sldId id="282" r:id="rId9"/>
    <p:sldId id="283" r:id="rId10"/>
    <p:sldId id="284" r:id="rId11"/>
    <p:sldId id="27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404" autoAdjust="0"/>
  </p:normalViewPr>
  <p:slideViewPr>
    <p:cSldViewPr snapToGrid="0">
      <p:cViewPr varScale="1">
        <p:scale>
          <a:sx n="83" d="100"/>
          <a:sy n="83" d="100"/>
        </p:scale>
        <p:origin x="595" y="82"/>
      </p:cViewPr>
      <p:guideLst/>
    </p:cSldViewPr>
  </p:slideViewPr>
  <p:outlineViewPr>
    <p:cViewPr>
      <p:scale>
        <a:sx n="33" d="100"/>
        <a:sy n="33" d="100"/>
      </p:scale>
      <p:origin x="0" y="-117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4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15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985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3732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28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80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19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27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4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8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9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6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3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2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2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25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84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4994564"/>
          </a:xfrm>
        </p:spPr>
        <p:txBody>
          <a:bodyPr/>
          <a:lstStyle/>
          <a:p>
            <a:pPr algn="ctr"/>
            <a:r>
              <a:rPr lang="hr-HR" dirty="0" err="1" smtClean="0"/>
              <a:t>Unit</a:t>
            </a:r>
            <a:r>
              <a:rPr lang="hr-HR" dirty="0" smtClean="0"/>
              <a:t> 18</a:t>
            </a:r>
            <a:br>
              <a:rPr lang="hr-HR" dirty="0" smtClean="0"/>
            </a:br>
            <a:r>
              <a:rPr lang="hr-HR" dirty="0" smtClean="0"/>
              <a:t>Company </a:t>
            </a:r>
            <a:r>
              <a:rPr lang="hr-HR" dirty="0" err="1" smtClean="0"/>
              <a:t>Law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600" dirty="0" smtClean="0"/>
              <a:t>Snježana Husinec, </a:t>
            </a:r>
            <a:r>
              <a:rPr lang="hr-HR" sz="1600" dirty="0" err="1" smtClean="0"/>
              <a:t>PhD</a:t>
            </a:r>
            <a:r>
              <a:rPr lang="hr-HR" sz="1600" dirty="0" smtClean="0"/>
              <a:t/>
            </a:r>
            <a:br>
              <a:rPr lang="hr-HR" sz="1600" dirty="0" smtClean="0"/>
            </a:br>
            <a:r>
              <a:rPr lang="hr-HR" sz="1600" dirty="0" smtClean="0"/>
              <a:t>shusinec@pravo.hr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Key</a:t>
            </a:r>
            <a:r>
              <a:rPr lang="hr-HR" dirty="0" smtClean="0"/>
              <a:t> to the </a:t>
            </a:r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exercise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62974"/>
            <a:ext cx="8946541" cy="5348377"/>
          </a:xfrm>
        </p:spPr>
        <p:txBody>
          <a:bodyPr>
            <a:normAutofit fontScale="70000" lnSpcReduction="20000"/>
          </a:bodyPr>
          <a:lstStyle/>
          <a:p>
            <a:r>
              <a:rPr lang="hr-HR" dirty="0" err="1"/>
              <a:t>a</a:t>
            </a:r>
            <a:r>
              <a:rPr lang="hr-HR" dirty="0" err="1" smtClean="0"/>
              <a:t>n</a:t>
            </a:r>
            <a:r>
              <a:rPr lang="hr-HR" dirty="0" smtClean="0"/>
              <a:t> </a:t>
            </a:r>
            <a:r>
              <a:rPr lang="hr-HR" dirty="0" err="1" smtClean="0"/>
              <a:t>incorporated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entity</a:t>
            </a:r>
            <a:endParaRPr lang="hr-HR" dirty="0" smtClean="0"/>
          </a:p>
          <a:p>
            <a:r>
              <a:rPr lang="hr-HR" dirty="0"/>
              <a:t>a</a:t>
            </a:r>
            <a:r>
              <a:rPr lang="hr-HR" dirty="0" smtClean="0"/>
              <a:t> </a:t>
            </a:r>
            <a:r>
              <a:rPr lang="hr-HR" dirty="0" err="1"/>
              <a:t>n</a:t>
            </a:r>
            <a:r>
              <a:rPr lang="hr-HR" dirty="0" err="1" smtClean="0"/>
              <a:t>atural</a:t>
            </a:r>
            <a:r>
              <a:rPr lang="hr-HR" dirty="0" smtClean="0"/>
              <a:t> </a:t>
            </a:r>
            <a:r>
              <a:rPr lang="hr-HR" dirty="0" err="1" smtClean="0"/>
              <a:t>person</a:t>
            </a:r>
            <a:r>
              <a:rPr lang="hr-HR" dirty="0" smtClean="0"/>
              <a:t> /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artificial</a:t>
            </a:r>
            <a:r>
              <a:rPr lang="hr-HR" dirty="0" smtClean="0"/>
              <a:t> </a:t>
            </a:r>
            <a:r>
              <a:rPr lang="hr-HR" dirty="0" err="1" smtClean="0"/>
              <a:t>person</a:t>
            </a:r>
            <a:endParaRPr lang="hr-HR" dirty="0" smtClean="0"/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fill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annual</a:t>
            </a:r>
            <a:r>
              <a:rPr lang="hr-HR" dirty="0" smtClean="0"/>
              <a:t> </a:t>
            </a:r>
            <a:r>
              <a:rPr lang="hr-HR" dirty="0" err="1" smtClean="0"/>
              <a:t>self-assessment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</a:t>
            </a:r>
            <a:r>
              <a:rPr lang="hr-HR" dirty="0" err="1" smtClean="0"/>
              <a:t>return</a:t>
            </a:r>
            <a:endParaRPr lang="hr-HR" dirty="0" smtClean="0"/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keep</a:t>
            </a:r>
            <a:r>
              <a:rPr lang="hr-HR" dirty="0" smtClean="0"/>
              <a:t> </a:t>
            </a:r>
            <a:r>
              <a:rPr lang="hr-HR" dirty="0" err="1" smtClean="0"/>
              <a:t>records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accounts</a:t>
            </a:r>
            <a:endParaRPr lang="hr-HR" dirty="0" smtClean="0"/>
          </a:p>
          <a:p>
            <a:r>
              <a:rPr lang="hr-HR" dirty="0"/>
              <a:t>a</a:t>
            </a:r>
            <a:r>
              <a:rPr lang="hr-HR" dirty="0" smtClean="0"/>
              <a:t> partner</a:t>
            </a:r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manage</a:t>
            </a:r>
            <a:r>
              <a:rPr lang="hr-HR" dirty="0" smtClean="0"/>
              <a:t> the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share</a:t>
            </a:r>
            <a:r>
              <a:rPr lang="hr-HR" dirty="0" smtClean="0"/>
              <a:t> </a:t>
            </a:r>
            <a:r>
              <a:rPr lang="hr-HR" dirty="0" err="1" smtClean="0"/>
              <a:t>responsibilities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business’s</a:t>
            </a:r>
            <a:r>
              <a:rPr lang="hr-HR" dirty="0" smtClean="0"/>
              <a:t> </a:t>
            </a:r>
            <a:r>
              <a:rPr lang="hr-HR" dirty="0" err="1" smtClean="0"/>
              <a:t>profits</a:t>
            </a:r>
            <a:endParaRPr lang="hr-HR" dirty="0" smtClean="0"/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unlimitedly</a:t>
            </a:r>
            <a:r>
              <a:rPr lang="hr-HR" dirty="0" smtClean="0"/>
              <a:t> </a:t>
            </a:r>
            <a:r>
              <a:rPr lang="hr-HR" dirty="0" err="1" smtClean="0"/>
              <a:t>liable</a:t>
            </a:r>
            <a:r>
              <a:rPr lang="hr-HR" dirty="0" smtClean="0"/>
              <a:t> for </a:t>
            </a:r>
            <a:r>
              <a:rPr lang="hr-HR" dirty="0" err="1" smtClean="0"/>
              <a:t>debts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obligations</a:t>
            </a:r>
            <a:r>
              <a:rPr lang="hr-HR" dirty="0" smtClean="0"/>
              <a:t>  </a:t>
            </a:r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pay</a:t>
            </a:r>
            <a:r>
              <a:rPr lang="hr-HR" dirty="0" smtClean="0"/>
              <a:t> </a:t>
            </a:r>
            <a:r>
              <a:rPr lang="hr-HR" dirty="0" err="1" smtClean="0"/>
              <a:t>income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on </a:t>
            </a:r>
            <a:r>
              <a:rPr lang="hr-HR" dirty="0" err="1" smtClean="0"/>
              <a:t>his</a:t>
            </a:r>
            <a:r>
              <a:rPr lang="hr-HR" dirty="0" smtClean="0"/>
              <a:t>/</a:t>
            </a:r>
            <a:r>
              <a:rPr lang="hr-HR" dirty="0" err="1" smtClean="0"/>
              <a:t>her</a:t>
            </a:r>
            <a:r>
              <a:rPr lang="hr-HR" dirty="0" smtClean="0"/>
              <a:t> </a:t>
            </a:r>
            <a:r>
              <a:rPr lang="hr-HR" dirty="0" err="1" smtClean="0"/>
              <a:t>share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profit</a:t>
            </a:r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draw</a:t>
            </a:r>
            <a:r>
              <a:rPr lang="hr-HR" dirty="0" smtClean="0"/>
              <a:t> </a:t>
            </a:r>
            <a:r>
              <a:rPr lang="hr-HR" dirty="0" err="1" smtClean="0"/>
              <a:t>up</a:t>
            </a:r>
            <a:r>
              <a:rPr lang="hr-HR" dirty="0" smtClean="0"/>
              <a:t> a </a:t>
            </a:r>
            <a:r>
              <a:rPr lang="hr-HR" dirty="0" err="1" smtClean="0"/>
              <a:t>partnership</a:t>
            </a:r>
            <a:r>
              <a:rPr lang="hr-HR" dirty="0" smtClean="0"/>
              <a:t> </a:t>
            </a:r>
            <a:r>
              <a:rPr lang="hr-HR" dirty="0" err="1" smtClean="0"/>
              <a:t>agreement</a:t>
            </a:r>
            <a:r>
              <a:rPr lang="hr-HR" dirty="0"/>
              <a:t> </a:t>
            </a:r>
            <a:r>
              <a:rPr lang="hr-HR" dirty="0" smtClean="0"/>
              <a:t>/ </a:t>
            </a:r>
            <a:r>
              <a:rPr lang="hr-HR" dirty="0" err="1" smtClean="0"/>
              <a:t>deed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partnership</a:t>
            </a:r>
            <a:endParaRPr lang="hr-HR" dirty="0" smtClean="0"/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register</a:t>
            </a:r>
            <a:r>
              <a:rPr lang="hr-HR" dirty="0" smtClean="0"/>
              <a:t> for </a:t>
            </a:r>
            <a:r>
              <a:rPr lang="hr-HR" dirty="0" err="1" smtClean="0"/>
              <a:t>value</a:t>
            </a:r>
            <a:r>
              <a:rPr lang="hr-HR" dirty="0" smtClean="0"/>
              <a:t> </a:t>
            </a:r>
            <a:r>
              <a:rPr lang="hr-HR" dirty="0" err="1" smtClean="0"/>
              <a:t>added</a:t>
            </a:r>
            <a:r>
              <a:rPr lang="hr-HR" dirty="0" smtClean="0"/>
              <a:t> </a:t>
            </a:r>
            <a:r>
              <a:rPr lang="hr-HR" dirty="0" err="1" smtClean="0"/>
              <a:t>tax</a:t>
            </a:r>
            <a:r>
              <a:rPr lang="hr-HR" dirty="0" smtClean="0"/>
              <a:t> (VAT)</a:t>
            </a:r>
          </a:p>
          <a:p>
            <a:r>
              <a:rPr lang="hr-HR" dirty="0" err="1"/>
              <a:t>l</a:t>
            </a:r>
            <a:r>
              <a:rPr lang="hr-HR" dirty="0" err="1" smtClean="0"/>
              <a:t>imited</a:t>
            </a:r>
            <a:r>
              <a:rPr lang="hr-HR" dirty="0" smtClean="0"/>
              <a:t> personal </a:t>
            </a:r>
            <a:r>
              <a:rPr lang="hr-HR" dirty="0" err="1" smtClean="0"/>
              <a:t>liability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limited</a:t>
            </a:r>
            <a:r>
              <a:rPr lang="hr-HR" dirty="0" smtClean="0"/>
              <a:t> (sleeping) </a:t>
            </a:r>
            <a:r>
              <a:rPr lang="hr-HR" dirty="0" err="1" smtClean="0"/>
              <a:t>partners</a:t>
            </a:r>
            <a:endParaRPr lang="hr-HR" dirty="0" smtClean="0"/>
          </a:p>
          <a:p>
            <a:r>
              <a:rPr lang="hr-HR" dirty="0" err="1"/>
              <a:t>u</a:t>
            </a:r>
            <a:r>
              <a:rPr lang="hr-HR" dirty="0" err="1" smtClean="0"/>
              <a:t>nlimited</a:t>
            </a:r>
            <a:r>
              <a:rPr lang="hr-HR" dirty="0" smtClean="0"/>
              <a:t> personal </a:t>
            </a:r>
            <a:r>
              <a:rPr lang="hr-HR" dirty="0" err="1" smtClean="0"/>
              <a:t>liability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general </a:t>
            </a:r>
            <a:r>
              <a:rPr lang="hr-HR" dirty="0" err="1" smtClean="0"/>
              <a:t>partners</a:t>
            </a:r>
            <a:r>
              <a:rPr lang="hr-HR" dirty="0" smtClean="0"/>
              <a:t> </a:t>
            </a:r>
          </a:p>
          <a:p>
            <a:r>
              <a:rPr lang="hr-HR" dirty="0" err="1"/>
              <a:t>l</a:t>
            </a:r>
            <a:r>
              <a:rPr lang="hr-HR" dirty="0" err="1" smtClean="0"/>
              <a:t>imited</a:t>
            </a:r>
            <a:r>
              <a:rPr lang="hr-HR" dirty="0" smtClean="0"/>
              <a:t> </a:t>
            </a:r>
            <a:r>
              <a:rPr lang="hr-HR" dirty="0" err="1" smtClean="0"/>
              <a:t>liability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shareholders</a:t>
            </a:r>
            <a:endParaRPr lang="hr-HR" dirty="0" smtClean="0"/>
          </a:p>
          <a:p>
            <a:r>
              <a:rPr lang="hr-HR" dirty="0" err="1" smtClean="0"/>
              <a:t>board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smtClean="0"/>
              <a:t>directors</a:t>
            </a:r>
            <a:endParaRPr lang="hr-HR" dirty="0" smtClean="0"/>
          </a:p>
          <a:p>
            <a:r>
              <a:rPr lang="hr-HR" dirty="0" err="1" smtClean="0"/>
              <a:t>shareholders</a:t>
            </a:r>
            <a:r>
              <a:rPr lang="hr-HR" dirty="0" smtClean="0"/>
              <a:t>’ </a:t>
            </a:r>
            <a:r>
              <a:rPr lang="hr-HR" dirty="0" err="1" smtClean="0"/>
              <a:t>annual</a:t>
            </a:r>
            <a:r>
              <a:rPr lang="hr-HR" dirty="0" smtClean="0"/>
              <a:t> general </a:t>
            </a:r>
            <a:r>
              <a:rPr lang="hr-HR" dirty="0" err="1" smtClean="0"/>
              <a:t>meeting</a:t>
            </a:r>
            <a:r>
              <a:rPr lang="hr-HR" dirty="0" smtClean="0"/>
              <a:t> (AGM)</a:t>
            </a:r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submit</a:t>
            </a:r>
            <a:r>
              <a:rPr lang="hr-HR" dirty="0" smtClean="0"/>
              <a:t> </a:t>
            </a:r>
            <a:r>
              <a:rPr lang="hr-HR" dirty="0" err="1" smtClean="0"/>
              <a:t>financial</a:t>
            </a:r>
            <a:r>
              <a:rPr lang="hr-HR" dirty="0" smtClean="0"/>
              <a:t> </a:t>
            </a:r>
            <a:r>
              <a:rPr lang="hr-HR" dirty="0" err="1" smtClean="0"/>
              <a:t>accounts</a:t>
            </a:r>
            <a:endParaRPr lang="hr-HR" dirty="0" smtClean="0"/>
          </a:p>
          <a:p>
            <a:r>
              <a:rPr lang="hr-HR" dirty="0"/>
              <a:t>m</a:t>
            </a:r>
            <a:r>
              <a:rPr lang="hr-HR" dirty="0" smtClean="0"/>
              <a:t>inimum </a:t>
            </a:r>
            <a:r>
              <a:rPr lang="hr-HR" dirty="0" err="1" smtClean="0"/>
              <a:t>share</a:t>
            </a:r>
            <a:r>
              <a:rPr lang="hr-HR" dirty="0" smtClean="0"/>
              <a:t> </a:t>
            </a:r>
            <a:r>
              <a:rPr lang="hr-HR" dirty="0" err="1" smtClean="0"/>
              <a:t>capital</a:t>
            </a:r>
            <a:endParaRPr lang="hr-HR" dirty="0" smtClean="0"/>
          </a:p>
          <a:p>
            <a:r>
              <a:rPr lang="hr-HR" dirty="0"/>
              <a:t>t</a:t>
            </a:r>
            <a:r>
              <a:rPr lang="hr-HR" dirty="0" smtClean="0"/>
              <a:t>o </a:t>
            </a:r>
            <a:r>
              <a:rPr lang="hr-HR" dirty="0" err="1" smtClean="0"/>
              <a:t>raise</a:t>
            </a:r>
            <a:r>
              <a:rPr lang="hr-HR" dirty="0" smtClean="0"/>
              <a:t> </a:t>
            </a:r>
            <a:r>
              <a:rPr lang="hr-HR" dirty="0" err="1" smtClean="0"/>
              <a:t>capital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issuing</a:t>
            </a:r>
            <a:r>
              <a:rPr lang="hr-HR" dirty="0" smtClean="0"/>
              <a:t> </a:t>
            </a:r>
            <a:r>
              <a:rPr lang="hr-HR" dirty="0" err="1" smtClean="0"/>
              <a:t>shares</a:t>
            </a:r>
            <a:r>
              <a:rPr lang="hr-HR" dirty="0" smtClean="0"/>
              <a:t> to the general </a:t>
            </a:r>
            <a:r>
              <a:rPr lang="hr-HR" dirty="0" err="1" smtClean="0"/>
              <a:t>public</a:t>
            </a:r>
            <a:r>
              <a:rPr lang="hr-HR" dirty="0" smtClean="0"/>
              <a:t> on a </a:t>
            </a:r>
            <a:r>
              <a:rPr lang="hr-HR" dirty="0" err="1" smtClean="0"/>
              <a:t>stock</a:t>
            </a:r>
            <a:r>
              <a:rPr lang="hr-HR" dirty="0" smtClean="0"/>
              <a:t> </a:t>
            </a:r>
            <a:r>
              <a:rPr lang="hr-HR" dirty="0" err="1" smtClean="0"/>
              <a:t>exchange</a:t>
            </a:r>
            <a:r>
              <a:rPr lang="hr-HR" dirty="0" smtClean="0"/>
              <a:t> / </a:t>
            </a:r>
            <a:r>
              <a:rPr lang="hr-HR" dirty="0" err="1" smtClean="0"/>
              <a:t>exchange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9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Find</a:t>
            </a:r>
            <a:r>
              <a:rPr lang="hr-HR" dirty="0" smtClean="0"/>
              <a:t> the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entities</a:t>
            </a:r>
            <a:r>
              <a:rPr lang="hr-HR" dirty="0" smtClean="0"/>
              <a:t> on the web.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kind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r>
              <a:rPr lang="hr-HR" dirty="0" smtClean="0"/>
              <a:t> do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operate</a:t>
            </a:r>
            <a:r>
              <a:rPr lang="hr-HR" dirty="0" smtClean="0"/>
              <a:t>?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structure</a:t>
            </a:r>
            <a:r>
              <a:rPr lang="hr-HR" dirty="0" smtClean="0"/>
              <a:t>? </a:t>
            </a:r>
          </a:p>
          <a:p>
            <a:endParaRPr lang="hr-HR" dirty="0"/>
          </a:p>
          <a:p>
            <a:r>
              <a:rPr lang="hr-HR" dirty="0" smtClean="0"/>
              <a:t>Nestle</a:t>
            </a:r>
          </a:p>
          <a:p>
            <a:r>
              <a:rPr lang="hr-HR" dirty="0" err="1" smtClean="0"/>
              <a:t>Jamie</a:t>
            </a:r>
            <a:r>
              <a:rPr lang="hr-HR" dirty="0" smtClean="0"/>
              <a:t> Oliver </a:t>
            </a:r>
            <a:r>
              <a:rPr lang="hr-HR" dirty="0" err="1" smtClean="0"/>
              <a:t>enterprises</a:t>
            </a:r>
            <a:endParaRPr lang="hr-HR" dirty="0" smtClean="0"/>
          </a:p>
          <a:p>
            <a:r>
              <a:rPr lang="hr-HR" dirty="0" smtClean="0"/>
              <a:t>Omega Dental</a:t>
            </a:r>
          </a:p>
          <a:p>
            <a:r>
              <a:rPr lang="hr-HR" dirty="0" err="1" smtClean="0"/>
              <a:t>Flyingsolo</a:t>
            </a:r>
            <a:endParaRPr lang="hr-HR" dirty="0" smtClean="0"/>
          </a:p>
          <a:p>
            <a:r>
              <a:rPr lang="hr-HR" dirty="0" err="1" smtClean="0"/>
              <a:t>Salvus</a:t>
            </a:r>
            <a:endParaRPr lang="hr-HR" dirty="0" smtClean="0"/>
          </a:p>
          <a:p>
            <a:r>
              <a:rPr lang="en-US" b="1" cap="all" dirty="0"/>
              <a:t>RUSH HAIR </a:t>
            </a:r>
            <a:r>
              <a:rPr lang="en-US" b="1" cap="all" dirty="0" smtClean="0"/>
              <a:t>LTD</a:t>
            </a:r>
            <a:r>
              <a:rPr lang="hr-HR" b="1" cap="all" dirty="0"/>
              <a:t> </a:t>
            </a:r>
            <a:endParaRPr lang="hr-HR" dirty="0" smtClean="0"/>
          </a:p>
          <a:p>
            <a:r>
              <a:rPr lang="hr-HR" dirty="0" smtClean="0"/>
              <a:t>Microsoft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9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err="1" smtClean="0"/>
              <a:t>Setting</a:t>
            </a:r>
            <a:r>
              <a:rPr lang="hr-HR" dirty="0" smtClean="0"/>
              <a:t> </a:t>
            </a:r>
            <a:r>
              <a:rPr lang="hr-HR" dirty="0" err="1" smtClean="0"/>
              <a:t>up</a:t>
            </a:r>
            <a:r>
              <a:rPr lang="hr-HR" dirty="0" smtClean="0"/>
              <a:t> a </a:t>
            </a:r>
            <a:r>
              <a:rPr lang="hr-HR" dirty="0" err="1" smtClean="0"/>
              <a:t>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1985"/>
            <a:ext cx="10002838" cy="5227607"/>
          </a:xfrm>
        </p:spPr>
        <p:txBody>
          <a:bodyPr>
            <a:normAutofit/>
          </a:bodyPr>
          <a:lstStyle/>
          <a:p>
            <a:r>
              <a:rPr lang="hr-HR" sz="2800" dirty="0" err="1" smtClean="0"/>
              <a:t>When</a:t>
            </a:r>
            <a:r>
              <a:rPr lang="hr-HR" sz="2800" dirty="0" smtClean="0"/>
              <a:t> </a:t>
            </a:r>
            <a:r>
              <a:rPr lang="hr-HR" sz="2800" dirty="0" err="1" smtClean="0"/>
              <a:t>setting</a:t>
            </a:r>
            <a:r>
              <a:rPr lang="hr-HR" sz="2800" dirty="0" smtClean="0"/>
              <a:t> </a:t>
            </a:r>
            <a:r>
              <a:rPr lang="hr-HR" sz="2800" dirty="0" err="1" smtClean="0"/>
              <a:t>up</a:t>
            </a:r>
            <a:r>
              <a:rPr lang="hr-HR" sz="2800" dirty="0" smtClean="0"/>
              <a:t> a </a:t>
            </a:r>
            <a:r>
              <a:rPr lang="hr-HR" sz="2800" dirty="0" err="1" smtClean="0"/>
              <a:t>business</a:t>
            </a:r>
            <a:r>
              <a:rPr lang="hr-HR" sz="2800" dirty="0" smtClean="0"/>
              <a:t> </a:t>
            </a:r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information</a:t>
            </a:r>
            <a:r>
              <a:rPr lang="hr-HR" sz="2800" dirty="0" smtClean="0"/>
              <a:t> are </a:t>
            </a:r>
            <a:r>
              <a:rPr lang="hr-HR" sz="2800" dirty="0" err="1" smtClean="0"/>
              <a:t>relevant</a:t>
            </a:r>
            <a:r>
              <a:rPr lang="hr-HR" sz="2800" dirty="0" smtClean="0"/>
              <a:t> for </a:t>
            </a:r>
            <a:r>
              <a:rPr lang="hr-HR" sz="2800" dirty="0" err="1" smtClean="0"/>
              <a:t>selecting</a:t>
            </a:r>
            <a:r>
              <a:rPr lang="hr-HR" sz="2800" dirty="0" smtClean="0"/>
              <a:t> the most </a:t>
            </a:r>
            <a:r>
              <a:rPr lang="hr-HR" sz="2800" dirty="0" err="1" smtClean="0"/>
              <a:t>appropriate</a:t>
            </a:r>
            <a:r>
              <a:rPr lang="hr-HR" sz="2800" dirty="0" smtClean="0"/>
              <a:t> </a:t>
            </a:r>
            <a:r>
              <a:rPr lang="hr-HR" sz="2800" dirty="0" err="1" smtClean="0"/>
              <a:t>legal</a:t>
            </a:r>
            <a:r>
              <a:rPr lang="hr-HR" sz="2800" dirty="0" smtClean="0"/>
              <a:t> </a:t>
            </a:r>
            <a:r>
              <a:rPr lang="hr-HR" sz="2800" dirty="0" err="1" smtClean="0"/>
              <a:t>structure</a:t>
            </a:r>
            <a:r>
              <a:rPr lang="hr-HR" sz="2800" dirty="0" smtClean="0"/>
              <a:t>?</a:t>
            </a:r>
          </a:p>
          <a:p>
            <a:endParaRPr lang="hr-HR" sz="2800" dirty="0"/>
          </a:p>
          <a:p>
            <a:r>
              <a:rPr lang="hr-HR" sz="2800" dirty="0" err="1" smtClean="0"/>
              <a:t>Which</a:t>
            </a:r>
            <a:r>
              <a:rPr lang="hr-HR" sz="2800" dirty="0" smtClean="0"/>
              <a:t> </a:t>
            </a:r>
            <a:r>
              <a:rPr lang="hr-HR" sz="2800" dirty="0" err="1" smtClean="0"/>
              <a:t>characteristics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a </a:t>
            </a:r>
            <a:r>
              <a:rPr lang="hr-HR" sz="2800" dirty="0" err="1" smtClean="0"/>
              <a:t>business</a:t>
            </a:r>
            <a:r>
              <a:rPr lang="hr-HR" sz="2800" dirty="0" smtClean="0"/>
              <a:t> </a:t>
            </a:r>
            <a:r>
              <a:rPr lang="hr-HR" sz="2800" dirty="0" err="1" smtClean="0"/>
              <a:t>entity</a:t>
            </a:r>
            <a:r>
              <a:rPr lang="hr-HR" sz="2800" dirty="0" smtClean="0"/>
              <a:t> </a:t>
            </a:r>
            <a:r>
              <a:rPr lang="hr-HR" sz="2800" dirty="0" err="1" smtClean="0"/>
              <a:t>would</a:t>
            </a:r>
            <a:r>
              <a:rPr lang="hr-HR" sz="2800" dirty="0" smtClean="0"/>
              <a:t> </a:t>
            </a:r>
            <a:r>
              <a:rPr lang="hr-HR" sz="2800" dirty="0" err="1" smtClean="0"/>
              <a:t>interest</a:t>
            </a:r>
            <a:r>
              <a:rPr lang="hr-HR" sz="2800" dirty="0" smtClean="0"/>
              <a:t>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if</a:t>
            </a:r>
            <a:r>
              <a:rPr lang="hr-HR" sz="2800" dirty="0" smtClean="0"/>
              <a:t>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were</a:t>
            </a:r>
            <a:r>
              <a:rPr lang="hr-HR" sz="2800" dirty="0" smtClean="0"/>
              <a:t> </a:t>
            </a:r>
            <a:r>
              <a:rPr lang="hr-HR" sz="2800" dirty="0" err="1" smtClean="0"/>
              <a:t>setting</a:t>
            </a:r>
            <a:r>
              <a:rPr lang="hr-HR" sz="2800" dirty="0" smtClean="0"/>
              <a:t> </a:t>
            </a:r>
            <a:r>
              <a:rPr lang="hr-HR" sz="2800" dirty="0" err="1" smtClean="0"/>
              <a:t>up</a:t>
            </a:r>
            <a:r>
              <a:rPr lang="hr-HR" sz="2800" dirty="0" smtClean="0"/>
              <a:t> a </a:t>
            </a:r>
            <a:r>
              <a:rPr lang="hr-HR" sz="2800" dirty="0" err="1" smtClean="0"/>
              <a:t>business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your</a:t>
            </a:r>
            <a:r>
              <a:rPr lang="hr-HR" sz="2800" dirty="0" smtClean="0"/>
              <a:t> </a:t>
            </a:r>
            <a:r>
              <a:rPr lang="hr-HR" sz="2800" dirty="0" err="1" smtClean="0"/>
              <a:t>own</a:t>
            </a:r>
            <a:r>
              <a:rPr lang="hr-HR" sz="2800" dirty="0" smtClean="0"/>
              <a:t>?</a:t>
            </a:r>
          </a:p>
          <a:p>
            <a:endParaRPr lang="hr-HR" sz="2800" dirty="0"/>
          </a:p>
          <a:p>
            <a:r>
              <a:rPr lang="hr-HR" sz="2800" dirty="0" smtClean="0"/>
              <a:t>Do ex. II on p. 176.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44870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162787" cy="1186301"/>
          </a:xfrm>
        </p:spPr>
        <p:txBody>
          <a:bodyPr/>
          <a:lstStyle/>
          <a:p>
            <a:r>
              <a:rPr lang="hr-HR" sz="3600" dirty="0" err="1" smtClean="0"/>
              <a:t>Setting</a:t>
            </a:r>
            <a:r>
              <a:rPr lang="hr-HR" sz="3600" dirty="0" smtClean="0"/>
              <a:t> </a:t>
            </a:r>
            <a:r>
              <a:rPr lang="hr-HR" sz="3600" dirty="0" err="1" smtClean="0"/>
              <a:t>up</a:t>
            </a:r>
            <a:r>
              <a:rPr lang="hr-HR" sz="3600" dirty="0" smtClean="0"/>
              <a:t> a </a:t>
            </a:r>
            <a:r>
              <a:rPr lang="hr-HR" sz="3600" dirty="0"/>
              <a:t>B</a:t>
            </a:r>
            <a:r>
              <a:rPr lang="hr-HR" sz="3600" dirty="0" smtClean="0"/>
              <a:t>usiness </a:t>
            </a:r>
            <a:r>
              <a:rPr lang="hr-HR" sz="3600" dirty="0" err="1" smtClean="0"/>
              <a:t>in</a:t>
            </a:r>
            <a:r>
              <a:rPr lang="hr-HR" sz="3600" dirty="0" smtClean="0"/>
              <a:t> the UK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705586" cy="4572169"/>
          </a:xfrm>
        </p:spPr>
        <p:txBody>
          <a:bodyPr>
            <a:normAutofit/>
          </a:bodyPr>
          <a:lstStyle/>
          <a:p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the </a:t>
            </a:r>
            <a:r>
              <a:rPr lang="hr-HR" dirty="0" err="1" smtClean="0"/>
              <a:t>five</a:t>
            </a:r>
            <a:r>
              <a:rPr lang="hr-HR" dirty="0" smtClean="0"/>
              <a:t> major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entities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UK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decide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described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paragraph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r>
              <a:rPr lang="hr-HR" dirty="0" err="1" smtClean="0"/>
              <a:t>Join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groups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five</a:t>
            </a:r>
            <a:r>
              <a:rPr lang="hr-HR" dirty="0" smtClean="0"/>
              <a:t>. </a:t>
            </a:r>
          </a:p>
          <a:p>
            <a:pPr marL="0" indent="0">
              <a:buNone/>
            </a:pPr>
            <a:r>
              <a:rPr lang="hr-HR" dirty="0" err="1" smtClean="0"/>
              <a:t>Step</a:t>
            </a:r>
            <a:r>
              <a:rPr lang="hr-HR" dirty="0" smtClean="0"/>
              <a:t> 1: </a:t>
            </a:r>
            <a:r>
              <a:rPr lang="hr-HR" dirty="0" err="1" smtClean="0"/>
              <a:t>Each</a:t>
            </a:r>
            <a:r>
              <a:rPr lang="hr-HR" dirty="0" smtClean="0"/>
              <a:t> </a:t>
            </a:r>
            <a:r>
              <a:rPr lang="hr-HR" dirty="0" err="1" smtClean="0"/>
              <a:t>person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</a:t>
            </a:r>
            <a:r>
              <a:rPr lang="hr-HR" dirty="0" err="1" smtClean="0"/>
              <a:t>group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detail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one </a:t>
            </a:r>
            <a:r>
              <a:rPr lang="hr-HR" dirty="0" err="1" smtClean="0"/>
              <a:t>of</a:t>
            </a:r>
            <a:r>
              <a:rPr lang="hr-HR" dirty="0" smtClean="0"/>
              <a:t> the 5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entities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UK. Take notes </a:t>
            </a:r>
            <a:r>
              <a:rPr lang="hr-HR" dirty="0" err="1" smtClean="0"/>
              <a:t>in</a:t>
            </a:r>
            <a:r>
              <a:rPr lang="hr-HR" dirty="0" smtClean="0"/>
              <a:t> the table </a:t>
            </a:r>
            <a:r>
              <a:rPr lang="hr-HR" dirty="0" err="1" smtClean="0"/>
              <a:t>in</a:t>
            </a:r>
            <a:r>
              <a:rPr lang="hr-HR" dirty="0" smtClean="0"/>
              <a:t> ex. IV.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Step</a:t>
            </a:r>
            <a:r>
              <a:rPr lang="hr-HR" dirty="0" smtClean="0"/>
              <a:t> 2: </a:t>
            </a:r>
            <a:r>
              <a:rPr lang="hr-HR" dirty="0" err="1" smtClean="0"/>
              <a:t>Report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¨</a:t>
            </a:r>
            <a:r>
              <a:rPr lang="hr-HR" dirty="0" err="1" smtClean="0"/>
              <a:t>your</a:t>
            </a:r>
            <a:r>
              <a:rPr lang="hr-HR" dirty="0" smtClean="0"/>
              <a:t>¨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entity</a:t>
            </a:r>
            <a:r>
              <a:rPr lang="hr-HR" dirty="0" smtClean="0"/>
              <a:t> to the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four</a:t>
            </a:r>
            <a:r>
              <a:rPr lang="hr-HR" dirty="0" smtClean="0"/>
              <a:t> </a:t>
            </a:r>
            <a:r>
              <a:rPr lang="hr-HR" dirty="0" err="1" smtClean="0"/>
              <a:t>members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 </a:t>
            </a:r>
            <a:r>
              <a:rPr lang="hr-HR" dirty="0" err="1" smtClean="0"/>
              <a:t>group</a:t>
            </a:r>
            <a:r>
              <a:rPr lang="hr-HR" dirty="0" smtClean="0"/>
              <a:t>. </a:t>
            </a:r>
            <a:r>
              <a:rPr lang="hr-HR" dirty="0" err="1" smtClean="0"/>
              <a:t>Complete</a:t>
            </a:r>
            <a:r>
              <a:rPr lang="hr-HR" dirty="0" smtClean="0"/>
              <a:t> the table </a:t>
            </a:r>
            <a:r>
              <a:rPr lang="hr-HR" dirty="0" err="1" smtClean="0"/>
              <a:t>in</a:t>
            </a:r>
            <a:r>
              <a:rPr lang="hr-HR" dirty="0" smtClean="0"/>
              <a:t> ex. VI.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Do ex. 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3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exchange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= </a:t>
            </a:r>
            <a:r>
              <a:rPr lang="en-GB" dirty="0" smtClean="0"/>
              <a:t>an </a:t>
            </a:r>
            <a:r>
              <a:rPr lang="en-GB" dirty="0"/>
              <a:t>institution, organization, or association which hosts a market where stocks, bonds, options and futures, and commodities are traded</a:t>
            </a:r>
            <a:r>
              <a:rPr lang="en-GB" dirty="0" smtClean="0"/>
              <a:t>.</a:t>
            </a:r>
            <a:endParaRPr lang="hr-HR" dirty="0" smtClean="0"/>
          </a:p>
          <a:p>
            <a:pPr marL="0" indent="0">
              <a:buNone/>
            </a:pPr>
            <a:r>
              <a:rPr lang="hr-HR" b="1" dirty="0" smtClean="0"/>
              <a:t>= </a:t>
            </a:r>
            <a:r>
              <a:rPr lang="en-GB" dirty="0"/>
              <a:t>Buyers and sellers come together to trade during specific hours on business days. Exchanges impose rules and regulations on the firms and brokers that are involved with them. If a particular company is traded on an exchange, it is referred to as "listed</a:t>
            </a:r>
            <a:r>
              <a:rPr lang="en-GB" dirty="0" smtClean="0"/>
              <a:t>".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= </a:t>
            </a:r>
            <a:r>
              <a:rPr lang="en-GB" dirty="0"/>
              <a:t>Worldwide, there are over 100 securities exchanges where buyers and sellers meet to exchange goods and services in an organized, orderly fashion.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44657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Advantages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688333" cy="4195481"/>
          </a:xfrm>
        </p:spPr>
        <p:txBody>
          <a:bodyPr>
            <a:normAutofit/>
          </a:bodyPr>
          <a:lstStyle/>
          <a:p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feature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a </a:t>
            </a:r>
            <a:r>
              <a:rPr lang="hr-HR" sz="2800" dirty="0" err="1" smtClean="0"/>
              <a:t>particular</a:t>
            </a:r>
            <a:r>
              <a:rPr lang="hr-HR" sz="2800" dirty="0" smtClean="0"/>
              <a:t> </a:t>
            </a:r>
            <a:r>
              <a:rPr lang="hr-HR" sz="2800" dirty="0" err="1" smtClean="0"/>
              <a:t>entity</a:t>
            </a:r>
            <a:r>
              <a:rPr lang="hr-HR" sz="2800" dirty="0"/>
              <a:t> </a:t>
            </a:r>
            <a:r>
              <a:rPr lang="hr-HR" sz="2800" dirty="0" smtClean="0"/>
              <a:t>do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conider</a:t>
            </a:r>
            <a:r>
              <a:rPr lang="hr-HR" sz="2800" dirty="0" smtClean="0"/>
              <a:t> </a:t>
            </a:r>
            <a:r>
              <a:rPr lang="hr-HR" sz="2800" dirty="0" err="1" smtClean="0"/>
              <a:t>an</a:t>
            </a:r>
            <a:r>
              <a:rPr lang="hr-HR" sz="2800" dirty="0" smtClean="0"/>
              <a:t> </a:t>
            </a:r>
            <a:r>
              <a:rPr lang="hr-HR" sz="2800" dirty="0" err="1" smtClean="0"/>
              <a:t>advantage</a:t>
            </a:r>
            <a:r>
              <a:rPr lang="hr-HR" sz="2800" dirty="0" smtClean="0"/>
              <a:t>, </a:t>
            </a:r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about</a:t>
            </a:r>
            <a:r>
              <a:rPr lang="hr-HR" sz="2800" dirty="0" smtClean="0"/>
              <a:t> </a:t>
            </a:r>
            <a:r>
              <a:rPr lang="hr-HR" sz="2800" dirty="0" err="1" smtClean="0"/>
              <a:t>disadvantages</a:t>
            </a:r>
            <a:r>
              <a:rPr lang="hr-HR" sz="2800" dirty="0" smtClean="0"/>
              <a:t>?</a:t>
            </a:r>
          </a:p>
          <a:p>
            <a:endParaRPr lang="hr-HR" sz="2800" dirty="0" smtClean="0"/>
          </a:p>
          <a:p>
            <a:r>
              <a:rPr lang="hr-HR" sz="2800" dirty="0" err="1" smtClean="0"/>
              <a:t>Discuss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groups</a:t>
            </a:r>
            <a:r>
              <a:rPr lang="hr-HR" sz="2800" dirty="0" smtClean="0"/>
              <a:t> the </a:t>
            </a:r>
            <a:r>
              <a:rPr lang="hr-HR" sz="2800" dirty="0" err="1" smtClean="0"/>
              <a:t>advantages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disadvantages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each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the </a:t>
            </a:r>
            <a:r>
              <a:rPr lang="hr-HR" sz="2800" dirty="0" err="1" smtClean="0"/>
              <a:t>business</a:t>
            </a:r>
            <a:r>
              <a:rPr lang="hr-HR" sz="2800" dirty="0" smtClean="0"/>
              <a:t> </a:t>
            </a:r>
            <a:r>
              <a:rPr lang="hr-HR" sz="2800" dirty="0" err="1" smtClean="0"/>
              <a:t>structure</a:t>
            </a:r>
            <a:r>
              <a:rPr lang="hr-HR" sz="2800" dirty="0" smtClean="0"/>
              <a:t>. </a:t>
            </a:r>
            <a:r>
              <a:rPr lang="hr-HR" sz="2800" dirty="0" err="1" smtClean="0"/>
              <a:t>Complete</a:t>
            </a:r>
            <a:r>
              <a:rPr lang="hr-HR" sz="2800" dirty="0" smtClean="0"/>
              <a:t> the table </a:t>
            </a:r>
            <a:r>
              <a:rPr lang="hr-HR" sz="2800" dirty="0" err="1" smtClean="0"/>
              <a:t>in</a:t>
            </a:r>
            <a:r>
              <a:rPr lang="hr-HR" sz="2800" dirty="0" smtClean="0"/>
              <a:t> ex. VI.</a:t>
            </a:r>
          </a:p>
          <a:p>
            <a:endParaRPr lang="hr-HR" sz="2800" dirty="0"/>
          </a:p>
          <a:p>
            <a:r>
              <a:rPr lang="hr-HR" sz="2800" dirty="0" smtClean="0"/>
              <a:t>Do ex. VIII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990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 </a:t>
            </a: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75118"/>
            <a:ext cx="10404326" cy="4773282"/>
          </a:xfrm>
        </p:spPr>
        <p:txBody>
          <a:bodyPr>
            <a:normAutofit/>
          </a:bodyPr>
          <a:lstStyle/>
          <a:p>
            <a:r>
              <a:rPr lang="hr-HR" sz="2800" dirty="0" err="1" smtClean="0"/>
              <a:t>Read</a:t>
            </a:r>
            <a:r>
              <a:rPr lang="hr-HR" sz="2800" dirty="0" smtClean="0"/>
              <a:t> </a:t>
            </a:r>
            <a:r>
              <a:rPr lang="hr-HR" sz="2800" dirty="0" err="1" smtClean="0"/>
              <a:t>about</a:t>
            </a:r>
            <a:r>
              <a:rPr lang="hr-HR" sz="2800" dirty="0" smtClean="0"/>
              <a:t> the US </a:t>
            </a:r>
            <a:r>
              <a:rPr lang="hr-HR" sz="2800" dirty="0" err="1" smtClean="0"/>
              <a:t>business</a:t>
            </a:r>
            <a:r>
              <a:rPr lang="hr-HR" sz="2800" dirty="0" smtClean="0"/>
              <a:t> </a:t>
            </a:r>
            <a:r>
              <a:rPr lang="hr-HR" sz="2800" dirty="0" err="1" smtClean="0"/>
              <a:t>entities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do ex. IX,</a:t>
            </a:r>
            <a:endParaRPr lang="hr-HR" sz="2800" dirty="0"/>
          </a:p>
          <a:p>
            <a:r>
              <a:rPr lang="hr-HR" sz="2800" dirty="0" err="1" smtClean="0"/>
              <a:t>Which</a:t>
            </a:r>
            <a:r>
              <a:rPr lang="hr-HR" sz="2800" dirty="0" smtClean="0"/>
              <a:t> UK </a:t>
            </a:r>
            <a:r>
              <a:rPr lang="hr-HR" sz="2800" dirty="0" err="1" smtClean="0"/>
              <a:t>entity</a:t>
            </a:r>
            <a:r>
              <a:rPr lang="hr-HR" sz="2800" dirty="0" smtClean="0"/>
              <a:t> </a:t>
            </a:r>
            <a:r>
              <a:rPr lang="hr-HR" sz="2800" dirty="0" err="1" smtClean="0"/>
              <a:t>approximately</a:t>
            </a:r>
            <a:r>
              <a:rPr lang="hr-HR" sz="2800" dirty="0" smtClean="0"/>
              <a:t> </a:t>
            </a:r>
            <a:r>
              <a:rPr lang="hr-HR" sz="2800" dirty="0" err="1" smtClean="0"/>
              <a:t>corresponds</a:t>
            </a:r>
            <a:r>
              <a:rPr lang="hr-HR" sz="2800" dirty="0" smtClean="0"/>
              <a:t> to:</a:t>
            </a:r>
          </a:p>
          <a:p>
            <a:pPr marL="0" indent="0">
              <a:buNone/>
            </a:pPr>
            <a:endParaRPr lang="hr-HR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996788"/>
              </p:ext>
            </p:extLst>
          </p:nvPr>
        </p:nvGraphicFramePr>
        <p:xfrm>
          <a:off x="1199072" y="2696355"/>
          <a:ext cx="8960928" cy="391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0464">
                  <a:extLst>
                    <a:ext uri="{9D8B030D-6E8A-4147-A177-3AD203B41FA5}">
                      <a16:colId xmlns:a16="http://schemas.microsoft.com/office/drawing/2014/main" val="4191489959"/>
                    </a:ext>
                  </a:extLst>
                </a:gridCol>
                <a:gridCol w="4480464">
                  <a:extLst>
                    <a:ext uri="{9D8B030D-6E8A-4147-A177-3AD203B41FA5}">
                      <a16:colId xmlns:a16="http://schemas.microsoft.com/office/drawing/2014/main" val="3937218037"/>
                    </a:ext>
                  </a:extLst>
                </a:gridCol>
              </a:tblGrid>
              <a:tr h="581641">
                <a:tc>
                  <a:txBody>
                    <a:bodyPr/>
                    <a:lstStyle/>
                    <a:p>
                      <a:r>
                        <a:rPr lang="hr-HR" dirty="0" smtClean="0"/>
                        <a:t>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976688"/>
                  </a:ext>
                </a:extLst>
              </a:tr>
              <a:tr h="665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dirty="0" smtClean="0">
                          <a:solidFill>
                            <a:schemeClr val="bg1"/>
                          </a:solidFill>
                        </a:rPr>
                        <a:t>Sole </a:t>
                      </a:r>
                      <a:r>
                        <a:rPr lang="hr-HR" sz="2400" b="1" dirty="0" err="1" smtClean="0">
                          <a:solidFill>
                            <a:schemeClr val="bg1"/>
                          </a:solidFill>
                        </a:rPr>
                        <a:t>proprietorship</a:t>
                      </a:r>
                      <a:endParaRPr lang="hr-HR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703966"/>
                  </a:ext>
                </a:extLst>
              </a:tr>
              <a:tr h="665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dirty="0" smtClean="0">
                          <a:solidFill>
                            <a:schemeClr val="bg1"/>
                          </a:solidFill>
                        </a:rPr>
                        <a:t>General </a:t>
                      </a:r>
                      <a:r>
                        <a:rPr lang="hr-HR" sz="2400" b="1" dirty="0" err="1" smtClean="0">
                          <a:solidFill>
                            <a:schemeClr val="bg1"/>
                          </a:solidFill>
                        </a:rPr>
                        <a:t>partenership</a:t>
                      </a:r>
                      <a:endParaRPr lang="hr-HR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41792"/>
                  </a:ext>
                </a:extLst>
              </a:tr>
              <a:tr h="665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dirty="0" err="1" smtClean="0">
                          <a:solidFill>
                            <a:schemeClr val="bg1"/>
                          </a:solidFill>
                        </a:rPr>
                        <a:t>Limited</a:t>
                      </a:r>
                      <a:r>
                        <a:rPr lang="hr-HR" sz="2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r-HR" sz="2400" b="1" dirty="0" err="1" smtClean="0">
                          <a:solidFill>
                            <a:schemeClr val="bg1"/>
                          </a:solidFill>
                        </a:rPr>
                        <a:t>partnership</a:t>
                      </a:r>
                      <a:endParaRPr lang="hr-HR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016819"/>
                  </a:ext>
                </a:extLst>
              </a:tr>
              <a:tr h="665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dirty="0" smtClean="0">
                          <a:solidFill>
                            <a:schemeClr val="bg1"/>
                          </a:solidFill>
                        </a:rPr>
                        <a:t>S </a:t>
                      </a:r>
                      <a:r>
                        <a:rPr lang="hr-HR" sz="2400" b="1" dirty="0" err="1" smtClean="0">
                          <a:solidFill>
                            <a:schemeClr val="bg1"/>
                          </a:solidFill>
                        </a:rPr>
                        <a:t>corporation</a:t>
                      </a:r>
                      <a:endParaRPr lang="hr-HR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334395"/>
                  </a:ext>
                </a:extLst>
              </a:tr>
              <a:tr h="6657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dirty="0" smtClean="0">
                          <a:solidFill>
                            <a:schemeClr val="bg1"/>
                          </a:solidFill>
                        </a:rPr>
                        <a:t>C </a:t>
                      </a:r>
                      <a:r>
                        <a:rPr lang="hr-HR" sz="2400" b="1" dirty="0" err="1" smtClean="0">
                          <a:solidFill>
                            <a:schemeClr val="bg1"/>
                          </a:solidFill>
                        </a:rPr>
                        <a:t>corporation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190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577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UK – USA – Croatian </a:t>
            </a:r>
            <a:br>
              <a:rPr lang="hr-HR" dirty="0" smtClean="0"/>
            </a:br>
            <a:r>
              <a:rPr lang="hr-HR" dirty="0" err="1" smtClean="0"/>
              <a:t>business</a:t>
            </a:r>
            <a:r>
              <a:rPr lang="hr-HR" dirty="0" smtClean="0"/>
              <a:t> </a:t>
            </a:r>
            <a:r>
              <a:rPr lang="hr-HR" dirty="0" err="1" smtClean="0"/>
              <a:t>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800" dirty="0" smtClean="0"/>
          </a:p>
          <a:p>
            <a:r>
              <a:rPr lang="hr-HR" sz="2800" dirty="0" err="1" smtClean="0"/>
              <a:t>Study</a:t>
            </a:r>
            <a:r>
              <a:rPr lang="hr-HR" sz="2800" dirty="0" smtClean="0"/>
              <a:t> the Croatian Companies </a:t>
            </a:r>
            <a:r>
              <a:rPr lang="hr-HR" sz="2800" dirty="0" err="1" smtClean="0"/>
              <a:t>Act</a:t>
            </a:r>
            <a:r>
              <a:rPr lang="hr-HR" sz="2800" dirty="0" smtClean="0"/>
              <a:t> </a:t>
            </a:r>
            <a:r>
              <a:rPr lang="hr-HR" sz="2800" dirty="0" smtClean="0"/>
              <a:t>1993 (as </a:t>
            </a:r>
            <a:r>
              <a:rPr lang="hr-HR" sz="2800" dirty="0" err="1" smtClean="0"/>
              <a:t>amended</a:t>
            </a:r>
            <a:r>
              <a:rPr lang="hr-HR" sz="2800" dirty="0" smtClean="0"/>
              <a:t> 2015)</a:t>
            </a:r>
            <a:r>
              <a:rPr lang="hr-HR" sz="2800" dirty="0" smtClean="0"/>
              <a:t> </a:t>
            </a:r>
            <a:r>
              <a:rPr lang="hr-HR" sz="2800" dirty="0" smtClean="0"/>
              <a:t>and </a:t>
            </a:r>
            <a:r>
              <a:rPr lang="hr-HR" sz="2800" dirty="0" err="1" smtClean="0"/>
              <a:t>find</a:t>
            </a:r>
            <a:r>
              <a:rPr lang="hr-HR" sz="2800" dirty="0" smtClean="0"/>
              <a:t> the </a:t>
            </a:r>
            <a:r>
              <a:rPr lang="hr-HR" sz="2800" dirty="0" err="1" smtClean="0"/>
              <a:t>approximate</a:t>
            </a:r>
            <a:r>
              <a:rPr lang="hr-HR" sz="2800" dirty="0" smtClean="0"/>
              <a:t> </a:t>
            </a:r>
            <a:r>
              <a:rPr lang="hr-HR" sz="2800" dirty="0" err="1" smtClean="0"/>
              <a:t>equivalents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the </a:t>
            </a:r>
            <a:r>
              <a:rPr lang="hr-HR" sz="2800" dirty="0" err="1" smtClean="0"/>
              <a:t>five</a:t>
            </a:r>
            <a:r>
              <a:rPr lang="hr-HR" sz="2800" dirty="0" smtClean="0"/>
              <a:t> UK and USA </a:t>
            </a:r>
            <a:r>
              <a:rPr lang="hr-HR" sz="2800" dirty="0" err="1" smtClean="0"/>
              <a:t>business</a:t>
            </a:r>
            <a:r>
              <a:rPr lang="hr-HR" sz="2800" dirty="0" smtClean="0"/>
              <a:t> </a:t>
            </a:r>
            <a:r>
              <a:rPr lang="hr-HR" sz="2800" dirty="0" err="1" smtClean="0"/>
              <a:t>entities</a:t>
            </a:r>
            <a:r>
              <a:rPr lang="hr-HR" sz="2800" dirty="0" smtClean="0"/>
              <a:t>.</a:t>
            </a:r>
          </a:p>
          <a:p>
            <a:endParaRPr lang="hr-HR" sz="2800" dirty="0" smtClean="0"/>
          </a:p>
          <a:p>
            <a:r>
              <a:rPr lang="hr-HR" sz="2800" dirty="0" err="1" smtClean="0"/>
              <a:t>Fill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the table </a:t>
            </a:r>
            <a:r>
              <a:rPr lang="hr-HR" sz="2800" dirty="0" err="1" smtClean="0"/>
              <a:t>in</a:t>
            </a:r>
            <a:r>
              <a:rPr lang="hr-HR" sz="2800" dirty="0" smtClean="0"/>
              <a:t> ex. X.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9380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 </a:t>
            </a:r>
            <a:r>
              <a:rPr lang="hr-HR" dirty="0" err="1" smtClean="0"/>
              <a:t>Partnership</a:t>
            </a:r>
            <a:r>
              <a:rPr lang="hr-HR" dirty="0" smtClean="0"/>
              <a:t> </a:t>
            </a:r>
            <a:r>
              <a:rPr lang="hr-HR" dirty="0" err="1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08030"/>
            <a:ext cx="9386409" cy="4540369"/>
          </a:xfrm>
        </p:spPr>
        <p:txBody>
          <a:bodyPr>
            <a:normAutofit/>
          </a:bodyPr>
          <a:lstStyle/>
          <a:p>
            <a:r>
              <a:rPr lang="hr-HR" sz="2400" dirty="0" err="1" smtClean="0"/>
              <a:t>What</a:t>
            </a:r>
            <a:r>
              <a:rPr lang="hr-HR" sz="2400" dirty="0" smtClean="0"/>
              <a:t> are the </a:t>
            </a:r>
            <a:r>
              <a:rPr lang="hr-HR" sz="2400" dirty="0" err="1" smtClean="0"/>
              <a:t>advantages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disadvantages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an</a:t>
            </a:r>
            <a:r>
              <a:rPr lang="hr-HR" sz="2400" dirty="0" smtClean="0"/>
              <a:t>/a </a:t>
            </a:r>
            <a:r>
              <a:rPr lang="hr-HR" sz="2400" dirty="0" err="1" smtClean="0"/>
              <a:t>oral</a:t>
            </a:r>
            <a:r>
              <a:rPr lang="hr-HR" sz="2400" dirty="0" smtClean="0"/>
              <a:t>/</a:t>
            </a:r>
            <a:r>
              <a:rPr lang="hr-HR" sz="2400" dirty="0" err="1" smtClean="0"/>
              <a:t>written</a:t>
            </a:r>
            <a:r>
              <a:rPr lang="hr-HR" sz="2400" dirty="0" smtClean="0"/>
              <a:t> </a:t>
            </a:r>
            <a:r>
              <a:rPr lang="hr-HR" sz="2400" dirty="0" err="1" smtClean="0"/>
              <a:t>partnership</a:t>
            </a:r>
            <a:r>
              <a:rPr lang="hr-HR" sz="2400" dirty="0" smtClean="0"/>
              <a:t> </a:t>
            </a:r>
            <a:r>
              <a:rPr lang="hr-HR" sz="2400" dirty="0" err="1" smtClean="0"/>
              <a:t>agreement</a:t>
            </a:r>
            <a:r>
              <a:rPr lang="hr-HR" sz="2400" dirty="0" smtClean="0"/>
              <a:t>? </a:t>
            </a:r>
            <a:r>
              <a:rPr lang="hr-HR" sz="2400" dirty="0" err="1" smtClean="0"/>
              <a:t>Which</a:t>
            </a:r>
            <a:r>
              <a:rPr lang="hr-HR" sz="2400" dirty="0" smtClean="0"/>
              <a:t> one </a:t>
            </a:r>
            <a:r>
              <a:rPr lang="hr-HR" sz="2400" dirty="0" err="1" smtClean="0"/>
              <a:t>would</a:t>
            </a:r>
            <a:r>
              <a:rPr lang="hr-HR" sz="2400" dirty="0" smtClean="0"/>
              <a:t> </a:t>
            </a:r>
            <a:r>
              <a:rPr lang="hr-HR" sz="2400" dirty="0" err="1" smtClean="0"/>
              <a:t>you</a:t>
            </a:r>
            <a:r>
              <a:rPr lang="hr-HR" sz="2400" dirty="0" smtClean="0"/>
              <a:t> </a:t>
            </a:r>
            <a:r>
              <a:rPr lang="hr-HR" sz="2400" dirty="0" err="1" smtClean="0"/>
              <a:t>personally</a:t>
            </a:r>
            <a:r>
              <a:rPr lang="hr-HR" sz="2400" dirty="0" smtClean="0"/>
              <a:t>, as </a:t>
            </a:r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dirty="0" err="1" smtClean="0"/>
              <a:t>enterpreneur</a:t>
            </a:r>
            <a:r>
              <a:rPr lang="hr-HR" sz="2400" dirty="0" smtClean="0"/>
              <a:t>, </a:t>
            </a:r>
            <a:r>
              <a:rPr lang="hr-HR" sz="2400" dirty="0" err="1" smtClean="0"/>
              <a:t>opt</a:t>
            </a:r>
            <a:r>
              <a:rPr lang="hr-HR" sz="2400" dirty="0" smtClean="0"/>
              <a:t> for?</a:t>
            </a:r>
          </a:p>
          <a:p>
            <a:endParaRPr lang="hr-HR" sz="2400" dirty="0"/>
          </a:p>
          <a:p>
            <a:r>
              <a:rPr lang="hr-HR" sz="2400" dirty="0" err="1" smtClean="0"/>
              <a:t>Read</a:t>
            </a:r>
            <a:r>
              <a:rPr lang="hr-HR" sz="2400" dirty="0" smtClean="0"/>
              <a:t> the </a:t>
            </a:r>
            <a:r>
              <a:rPr lang="hr-HR" sz="2400" dirty="0" err="1" smtClean="0"/>
              <a:t>sample</a:t>
            </a:r>
            <a:r>
              <a:rPr lang="hr-HR" sz="2400" dirty="0" smtClean="0"/>
              <a:t> </a:t>
            </a:r>
            <a:r>
              <a:rPr lang="hr-HR" sz="2400" dirty="0" err="1" smtClean="0"/>
              <a:t>partnership</a:t>
            </a:r>
            <a:r>
              <a:rPr lang="hr-HR" sz="2400" dirty="0" smtClean="0"/>
              <a:t> </a:t>
            </a:r>
            <a:r>
              <a:rPr lang="hr-HR" sz="2400" dirty="0" err="1" smtClean="0"/>
              <a:t>agreement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your</a:t>
            </a:r>
            <a:r>
              <a:rPr lang="hr-HR" sz="2400" dirty="0" smtClean="0"/>
              <a:t> </a:t>
            </a:r>
            <a:r>
              <a:rPr lang="hr-HR" sz="2400" dirty="0" err="1" smtClean="0"/>
              <a:t>coursebook</a:t>
            </a:r>
            <a:r>
              <a:rPr lang="hr-HR" sz="2400" dirty="0" smtClean="0"/>
              <a:t> on p. 184. </a:t>
            </a:r>
            <a:r>
              <a:rPr lang="hr-HR" sz="2400" dirty="0" err="1" smtClean="0"/>
              <a:t>Decide</a:t>
            </a:r>
            <a:r>
              <a:rPr lang="hr-HR" sz="2400" dirty="0" smtClean="0"/>
              <a:t> </a:t>
            </a:r>
            <a:r>
              <a:rPr lang="hr-HR" sz="2400" dirty="0" err="1" smtClean="0"/>
              <a:t>whether</a:t>
            </a:r>
            <a:r>
              <a:rPr lang="hr-HR" sz="2400" dirty="0" smtClean="0"/>
              <a:t> </a:t>
            </a:r>
            <a:r>
              <a:rPr lang="hr-HR" sz="2400" dirty="0" err="1" smtClean="0"/>
              <a:t>it</a:t>
            </a:r>
            <a:r>
              <a:rPr lang="hr-HR" sz="2400" dirty="0" smtClean="0"/>
              <a:t> </a:t>
            </a:r>
            <a:r>
              <a:rPr lang="hr-HR" sz="2400" dirty="0" err="1" smtClean="0"/>
              <a:t>sets</a:t>
            </a:r>
            <a:r>
              <a:rPr lang="hr-HR" sz="2400" dirty="0" smtClean="0"/>
              <a:t> </a:t>
            </a:r>
            <a:r>
              <a:rPr lang="hr-HR" sz="2400" dirty="0" err="1" smtClean="0"/>
              <a:t>up</a:t>
            </a:r>
            <a:r>
              <a:rPr lang="hr-HR" sz="2400" dirty="0" smtClean="0"/>
              <a:t> </a:t>
            </a:r>
            <a:r>
              <a:rPr lang="hr-HR" sz="2400" dirty="0" err="1" smtClean="0"/>
              <a:t>an</a:t>
            </a:r>
            <a:r>
              <a:rPr lang="hr-HR" sz="2400" dirty="0" smtClean="0"/>
              <a:t> American </a:t>
            </a:r>
            <a:r>
              <a:rPr lang="hr-HR" sz="2400" dirty="0" err="1" smtClean="0"/>
              <a:t>equivalent</a:t>
            </a:r>
            <a:r>
              <a:rPr lang="hr-HR" sz="2400" dirty="0" smtClean="0"/>
              <a:t> for a British ¨</a:t>
            </a:r>
            <a:r>
              <a:rPr lang="hr-HR" sz="2400" dirty="0" err="1" smtClean="0"/>
              <a:t>ordinary</a:t>
            </a:r>
            <a:r>
              <a:rPr lang="hr-HR" sz="2400" dirty="0" smtClean="0"/>
              <a:t>¨ </a:t>
            </a:r>
            <a:r>
              <a:rPr lang="hr-HR" sz="2400" dirty="0" err="1" smtClean="0"/>
              <a:t>or</a:t>
            </a:r>
            <a:r>
              <a:rPr lang="hr-HR" sz="2400" dirty="0" smtClean="0"/>
              <a:t> </a:t>
            </a:r>
            <a:r>
              <a:rPr lang="hr-HR" sz="2400" dirty="0" err="1" smtClean="0"/>
              <a:t>limited</a:t>
            </a:r>
            <a:r>
              <a:rPr lang="hr-HR" sz="2400" dirty="0" smtClean="0"/>
              <a:t> </a:t>
            </a:r>
            <a:r>
              <a:rPr lang="hr-HR" sz="2400" dirty="0" err="1" smtClean="0"/>
              <a:t>liability</a:t>
            </a:r>
            <a:r>
              <a:rPr lang="hr-HR" sz="2400" dirty="0" smtClean="0"/>
              <a:t> </a:t>
            </a:r>
            <a:r>
              <a:rPr lang="hr-HR" sz="2400" dirty="0" err="1" smtClean="0"/>
              <a:t>partnership</a:t>
            </a:r>
            <a:r>
              <a:rPr lang="hr-HR" sz="2400" dirty="0" smtClean="0"/>
              <a:t>.</a:t>
            </a:r>
          </a:p>
          <a:p>
            <a:endParaRPr lang="hr-HR" sz="2400" dirty="0"/>
          </a:p>
          <a:p>
            <a:r>
              <a:rPr lang="hr-HR" sz="2400" dirty="0" smtClean="0"/>
              <a:t>Do ex. III </a:t>
            </a:r>
            <a:r>
              <a:rPr lang="hr-HR" sz="2400" dirty="0" err="1" smtClean="0"/>
              <a:t>and</a:t>
            </a:r>
            <a:r>
              <a:rPr lang="hr-HR" sz="2400" dirty="0" smtClean="0"/>
              <a:t> IV.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312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err="1" smtClean="0"/>
              <a:t>Read</a:t>
            </a:r>
            <a:r>
              <a:rPr lang="hr-HR" sz="2400" dirty="0" smtClean="0"/>
              <a:t> the </a:t>
            </a:r>
            <a:r>
              <a:rPr lang="hr-HR" sz="2400" dirty="0" err="1" smtClean="0"/>
              <a:t>text</a:t>
            </a:r>
            <a:r>
              <a:rPr lang="hr-HR" sz="2400" dirty="0" smtClean="0"/>
              <a:t> </a:t>
            </a:r>
            <a:r>
              <a:rPr lang="hr-HR" sz="2400" dirty="0" err="1" smtClean="0"/>
              <a:t>once</a:t>
            </a:r>
            <a:r>
              <a:rPr lang="hr-HR" sz="2400" dirty="0" smtClean="0"/>
              <a:t> </a:t>
            </a:r>
            <a:r>
              <a:rPr lang="hr-HR" sz="2400" dirty="0" err="1" smtClean="0"/>
              <a:t>againa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find</a:t>
            </a:r>
            <a:r>
              <a:rPr lang="hr-HR" sz="2400" dirty="0" smtClean="0"/>
              <a:t> the English </a:t>
            </a:r>
            <a:r>
              <a:rPr lang="hr-HR" sz="2400" dirty="0" err="1" smtClean="0"/>
              <a:t>equivalents</a:t>
            </a:r>
            <a:r>
              <a:rPr lang="hr-HR" sz="2400" dirty="0" smtClean="0"/>
              <a:t> for the </a:t>
            </a:r>
            <a:r>
              <a:rPr lang="hr-HR" sz="2400" dirty="0" err="1" smtClean="0"/>
              <a:t>following</a:t>
            </a:r>
            <a:r>
              <a:rPr lang="hr-HR" sz="2400" dirty="0" smtClean="0"/>
              <a:t> Croatian </a:t>
            </a:r>
            <a:r>
              <a:rPr lang="hr-HR" sz="2400" dirty="0" err="1" smtClean="0"/>
              <a:t>expressions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terms</a:t>
            </a:r>
            <a:r>
              <a:rPr lang="hr-HR" sz="2400" dirty="0" smtClean="0"/>
              <a:t>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23359"/>
            <a:ext cx="8946541" cy="5745192"/>
          </a:xfrm>
        </p:spPr>
        <p:txBody>
          <a:bodyPr>
            <a:normAutofit fontScale="70000" lnSpcReduction="20000"/>
          </a:bodyPr>
          <a:lstStyle/>
          <a:p>
            <a:r>
              <a:rPr lang="hr-HR" dirty="0"/>
              <a:t>p</a:t>
            </a:r>
            <a:r>
              <a:rPr lang="hr-HR" dirty="0" smtClean="0"/>
              <a:t>oslovni subjekt koji je upisan u sudski registar </a:t>
            </a:r>
            <a:r>
              <a:rPr lang="hr-HR" dirty="0"/>
              <a:t>kao pravna osoba </a:t>
            </a:r>
            <a:endParaRPr lang="hr-HR" dirty="0" smtClean="0"/>
          </a:p>
          <a:p>
            <a:r>
              <a:rPr lang="hr-HR" dirty="0"/>
              <a:t>f</a:t>
            </a:r>
            <a:r>
              <a:rPr lang="hr-HR" dirty="0" smtClean="0"/>
              <a:t>izička osoba / pravna osoba</a:t>
            </a:r>
          </a:p>
          <a:p>
            <a:r>
              <a:rPr lang="hr-HR" dirty="0" smtClean="0"/>
              <a:t>ispuniti godišnju poreznu prijavu</a:t>
            </a:r>
          </a:p>
          <a:p>
            <a:r>
              <a:rPr lang="hr-HR" dirty="0"/>
              <a:t>v</a:t>
            </a:r>
            <a:r>
              <a:rPr lang="hr-HR" dirty="0" smtClean="0"/>
              <a:t>oditi poslovne knjige</a:t>
            </a:r>
          </a:p>
          <a:p>
            <a:r>
              <a:rPr lang="hr-HR" dirty="0"/>
              <a:t>č</a:t>
            </a:r>
            <a:r>
              <a:rPr lang="hr-HR" dirty="0" smtClean="0"/>
              <a:t>lan društva</a:t>
            </a:r>
          </a:p>
          <a:p>
            <a:r>
              <a:rPr lang="hr-HR" dirty="0" smtClean="0"/>
              <a:t>upravljati poduzećem i dijeliti obveze i dobit</a:t>
            </a:r>
          </a:p>
          <a:p>
            <a:r>
              <a:rPr lang="hr-HR" dirty="0"/>
              <a:t>b</a:t>
            </a:r>
            <a:r>
              <a:rPr lang="hr-HR" dirty="0" smtClean="0"/>
              <a:t>iti neograničeno pravno odgovoran za dugove i obveze</a:t>
            </a:r>
          </a:p>
          <a:p>
            <a:r>
              <a:rPr lang="hr-HR" dirty="0"/>
              <a:t>p</a:t>
            </a:r>
            <a:r>
              <a:rPr lang="hr-HR" dirty="0" smtClean="0"/>
              <a:t>latiti porez na dohodak na svoj udio u dobiti društva</a:t>
            </a:r>
          </a:p>
          <a:p>
            <a:r>
              <a:rPr lang="hr-HR" dirty="0"/>
              <a:t>s</a:t>
            </a:r>
            <a:r>
              <a:rPr lang="hr-HR" dirty="0" smtClean="0"/>
              <a:t>astaviti ugovor o partnerstvu (društveni ugovor)</a:t>
            </a:r>
          </a:p>
          <a:p>
            <a:r>
              <a:rPr lang="hr-HR" dirty="0"/>
              <a:t>r</a:t>
            </a:r>
            <a:r>
              <a:rPr lang="hr-HR" dirty="0" smtClean="0"/>
              <a:t>egistrirati se za plaćanje poreza na dodanu vrijednost  (PDV)</a:t>
            </a:r>
          </a:p>
          <a:p>
            <a:r>
              <a:rPr lang="hr-HR" dirty="0"/>
              <a:t>o</a:t>
            </a:r>
            <a:r>
              <a:rPr lang="hr-HR" dirty="0" smtClean="0"/>
              <a:t>graničena osobna odgovornost komanditora</a:t>
            </a:r>
          </a:p>
          <a:p>
            <a:r>
              <a:rPr lang="hr-HR" dirty="0" smtClean="0"/>
              <a:t>osobna neograničena pravna odgovornost komplementara </a:t>
            </a:r>
          </a:p>
          <a:p>
            <a:r>
              <a:rPr lang="hr-HR" dirty="0"/>
              <a:t>o</a:t>
            </a:r>
            <a:r>
              <a:rPr lang="hr-HR" dirty="0" smtClean="0"/>
              <a:t>graničena odgovornost dioničara</a:t>
            </a:r>
          </a:p>
          <a:p>
            <a:r>
              <a:rPr lang="hr-HR" dirty="0" smtClean="0"/>
              <a:t>Uprava/Upravni odbor </a:t>
            </a:r>
          </a:p>
          <a:p>
            <a:r>
              <a:rPr lang="hr-HR" dirty="0"/>
              <a:t>g</a:t>
            </a:r>
            <a:r>
              <a:rPr lang="hr-HR" dirty="0" smtClean="0"/>
              <a:t>odišnja glavna skupština dioničara</a:t>
            </a:r>
          </a:p>
          <a:p>
            <a:r>
              <a:rPr lang="hr-HR" dirty="0"/>
              <a:t>p</a:t>
            </a:r>
            <a:r>
              <a:rPr lang="hr-HR" dirty="0" smtClean="0"/>
              <a:t>redati godišnje financijsko izvješće</a:t>
            </a:r>
          </a:p>
          <a:p>
            <a:r>
              <a:rPr lang="hr-HR" dirty="0"/>
              <a:t>n</a:t>
            </a:r>
            <a:r>
              <a:rPr lang="hr-HR" dirty="0" smtClean="0"/>
              <a:t>ajniži nominalni iznos temeljnog kapitala</a:t>
            </a:r>
          </a:p>
          <a:p>
            <a:r>
              <a:rPr lang="hr-HR" dirty="0"/>
              <a:t>p</a:t>
            </a:r>
            <a:r>
              <a:rPr lang="hr-HR" dirty="0" smtClean="0"/>
              <a:t>ovećati kapital javnom ponudom dionica na burzi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54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1370</TotalTime>
  <Words>736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Unit 18 Company Law   Snježana Husinec, PhD shusinec@pravo.hr</vt:lpstr>
      <vt:lpstr>Setting up a business</vt:lpstr>
      <vt:lpstr>Setting up a Business in the UK</vt:lpstr>
      <vt:lpstr>What is an exchange market?</vt:lpstr>
      <vt:lpstr>Advantages and disadvantages</vt:lpstr>
      <vt:lpstr>US business entities</vt:lpstr>
      <vt:lpstr>UK – USA – Croatian  business entities</vt:lpstr>
      <vt:lpstr>A Partnership Agreement</vt:lpstr>
      <vt:lpstr>Read the text once againa and find the English equivalents for the following Croatian expressions and terms:</vt:lpstr>
      <vt:lpstr>Key to the vocabulary exercise:</vt:lpstr>
      <vt:lpstr>Types of business entities</vt:lpstr>
    </vt:vector>
  </TitlesOfParts>
  <Company>Pravni fakultet u Zagrebu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15 The Law of Torts</dc:title>
  <dc:creator>Snježana Husinec</dc:creator>
  <cp:lastModifiedBy>Admin</cp:lastModifiedBy>
  <cp:revision>102</cp:revision>
  <dcterms:created xsi:type="dcterms:W3CDTF">2017-10-26T11:56:39Z</dcterms:created>
  <dcterms:modified xsi:type="dcterms:W3CDTF">2019-01-02T13:53:56Z</dcterms:modified>
</cp:coreProperties>
</file>