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60" r:id="rId3"/>
    <p:sldId id="277" r:id="rId4"/>
    <p:sldId id="279" r:id="rId5"/>
    <p:sldId id="283" r:id="rId6"/>
    <p:sldId id="284" r:id="rId7"/>
    <p:sldId id="285" r:id="rId8"/>
    <p:sldId id="280" r:id="rId9"/>
    <p:sldId id="281" r:id="rId10"/>
    <p:sldId id="286" r:id="rId11"/>
    <p:sldId id="287" r:id="rId12"/>
    <p:sldId id="293" r:id="rId13"/>
    <p:sldId id="288" r:id="rId14"/>
    <p:sldId id="289" r:id="rId15"/>
    <p:sldId id="290" r:id="rId16"/>
    <p:sldId id="291" r:id="rId17"/>
    <p:sldId id="29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04" autoAdjust="0"/>
  </p:normalViewPr>
  <p:slideViewPr>
    <p:cSldViewPr snapToGrid="0">
      <p:cViewPr varScale="1">
        <p:scale>
          <a:sx n="83" d="100"/>
          <a:sy n="83" d="100"/>
        </p:scale>
        <p:origin x="595" y="82"/>
      </p:cViewPr>
      <p:guideLst/>
    </p:cSldViewPr>
  </p:slideViewPr>
  <p:outlineViewPr>
    <p:cViewPr>
      <p:scale>
        <a:sx n="33" d="100"/>
        <a:sy n="33" d="100"/>
      </p:scale>
      <p:origin x="0" y="-117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4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5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85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732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28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780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19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27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4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8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9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6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3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82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2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5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84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4994564"/>
          </a:xfrm>
        </p:spPr>
        <p:txBody>
          <a:bodyPr/>
          <a:lstStyle/>
          <a:p>
            <a:pPr algn="ctr"/>
            <a:r>
              <a:rPr lang="hr-HR" dirty="0" err="1" smtClean="0"/>
              <a:t>Unit</a:t>
            </a:r>
            <a:r>
              <a:rPr lang="hr-HR" dirty="0" smtClean="0"/>
              <a:t> 19</a:t>
            </a:r>
            <a:br>
              <a:rPr lang="hr-HR" dirty="0" smtClean="0"/>
            </a:br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sz="1600" dirty="0" smtClean="0"/>
              <a:t>Snježana Husinec, </a:t>
            </a:r>
            <a:r>
              <a:rPr lang="hr-HR" sz="1600" dirty="0" err="1" smtClean="0"/>
              <a:t>PhD</a:t>
            </a:r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dirty="0" smtClean="0"/>
              <a:t>shusinec@pravo.hr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End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68084"/>
            <a:ext cx="8946541" cy="4980316"/>
          </a:xfrm>
        </p:spPr>
        <p:txBody>
          <a:bodyPr>
            <a:normAutofit lnSpcReduction="10000"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understand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the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dirty="0"/>
          </a:p>
          <a:p>
            <a:pPr marL="457200" indent="-457200">
              <a:buAutoNum type="arabicPeriod"/>
            </a:pPr>
            <a:r>
              <a:rPr lang="hr-HR" b="1" dirty="0" err="1" smtClean="0">
                <a:solidFill>
                  <a:srgbClr val="FFC000"/>
                </a:solidFill>
              </a:rPr>
              <a:t>Reduncancy</a:t>
            </a:r>
            <a:endParaRPr lang="hr-HR" b="1" dirty="0" smtClean="0">
              <a:solidFill>
                <a:srgbClr val="FFC000"/>
              </a:solidFill>
            </a:endParaRPr>
          </a:p>
          <a:p>
            <a:pPr marL="457200" indent="-457200">
              <a:buAutoNum type="arabicPeriod"/>
            </a:pPr>
            <a:r>
              <a:rPr lang="hr-HR" b="1" dirty="0" smtClean="0">
                <a:solidFill>
                  <a:srgbClr val="FFC000"/>
                </a:solidFill>
              </a:rPr>
              <a:t>Summary </a:t>
            </a:r>
            <a:r>
              <a:rPr lang="hr-HR" b="1" dirty="0" err="1" smtClean="0">
                <a:solidFill>
                  <a:srgbClr val="FFC000"/>
                </a:solidFill>
              </a:rPr>
              <a:t>dismissal</a:t>
            </a:r>
            <a:endParaRPr lang="hr-HR" b="1" dirty="0" smtClean="0">
              <a:solidFill>
                <a:srgbClr val="FFC000"/>
              </a:solidFill>
            </a:endParaRPr>
          </a:p>
          <a:p>
            <a:pPr marL="457200" indent="-457200">
              <a:buAutoNum type="arabicPeriod"/>
            </a:pPr>
            <a:r>
              <a:rPr lang="hr-HR" b="1" dirty="0" err="1" smtClean="0">
                <a:solidFill>
                  <a:srgbClr val="FFC000"/>
                </a:solidFill>
              </a:rPr>
              <a:t>Unfair</a:t>
            </a:r>
            <a:r>
              <a:rPr lang="hr-HR" b="1" dirty="0" smtClean="0">
                <a:solidFill>
                  <a:srgbClr val="FFC000"/>
                </a:solidFill>
              </a:rPr>
              <a:t> / </a:t>
            </a:r>
            <a:r>
              <a:rPr lang="hr-HR" b="1" dirty="0" err="1" smtClean="0">
                <a:solidFill>
                  <a:srgbClr val="FFC000"/>
                </a:solidFill>
              </a:rPr>
              <a:t>wrongful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dismissal</a:t>
            </a:r>
            <a:endParaRPr lang="hr-HR" b="1" dirty="0" smtClean="0">
              <a:solidFill>
                <a:srgbClr val="FFC000"/>
              </a:solidFill>
            </a:endParaRPr>
          </a:p>
          <a:p>
            <a:pPr marL="457200" indent="-457200">
              <a:buAutoNum type="arabicPeriod"/>
            </a:pPr>
            <a:r>
              <a:rPr lang="hr-HR" b="1" dirty="0" err="1" smtClean="0">
                <a:solidFill>
                  <a:srgbClr val="FFC000"/>
                </a:solidFill>
              </a:rPr>
              <a:t>Constructive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dismissal</a:t>
            </a:r>
            <a:endParaRPr lang="hr-HR" b="1" dirty="0" smtClean="0">
              <a:solidFill>
                <a:srgbClr val="FFC000"/>
              </a:solidFill>
            </a:endParaRPr>
          </a:p>
          <a:p>
            <a:pPr marL="457200" indent="-457200">
              <a:buAutoNum type="arabicPeriod"/>
            </a:pPr>
            <a:r>
              <a:rPr lang="hr-HR" b="1" dirty="0" err="1" smtClean="0">
                <a:solidFill>
                  <a:srgbClr val="FFC000"/>
                </a:solidFill>
              </a:rPr>
              <a:t>Resignation</a:t>
            </a:r>
            <a:endParaRPr lang="hr-HR" b="1" dirty="0" smtClean="0">
              <a:solidFill>
                <a:srgbClr val="FFC000"/>
              </a:solidFill>
            </a:endParaRPr>
          </a:p>
          <a:p>
            <a:pPr marL="457200" indent="-457200"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Do ex. V on p. 191. </a:t>
            </a:r>
            <a:r>
              <a:rPr lang="hr-HR" dirty="0" err="1" smtClean="0"/>
              <a:t>Consult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 on p.189.</a:t>
            </a:r>
          </a:p>
          <a:p>
            <a:pPr marL="0" indent="0">
              <a:buNone/>
            </a:pPr>
            <a:r>
              <a:rPr lang="hr-HR" dirty="0" err="1" smtClean="0"/>
              <a:t>Match</a:t>
            </a:r>
            <a:r>
              <a:rPr lang="hr-HR" dirty="0" smtClean="0"/>
              <a:t> the </a:t>
            </a:r>
            <a:r>
              <a:rPr lang="hr-HR" dirty="0" err="1" smtClean="0"/>
              <a:t>above</a:t>
            </a:r>
            <a:r>
              <a:rPr lang="hr-HR" dirty="0" smtClean="0"/>
              <a:t> English </a:t>
            </a:r>
            <a:r>
              <a:rPr lang="hr-HR" dirty="0" err="1" smtClean="0"/>
              <a:t>terms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/>
              <a:t>C</a:t>
            </a:r>
            <a:r>
              <a:rPr lang="hr-HR" dirty="0" smtClean="0"/>
              <a:t>roatian </a:t>
            </a:r>
            <a:r>
              <a:rPr lang="hr-HR" dirty="0" err="1" smtClean="0"/>
              <a:t>equivalents</a:t>
            </a:r>
            <a:r>
              <a:rPr lang="hr-HR" dirty="0" smtClean="0"/>
              <a:t>: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92D050"/>
                </a:solidFill>
              </a:rPr>
              <a:t>o</a:t>
            </a:r>
            <a:r>
              <a:rPr lang="hr-HR" b="1" dirty="0" smtClean="0">
                <a:solidFill>
                  <a:srgbClr val="92D050"/>
                </a:solidFill>
              </a:rPr>
              <a:t>tkaz; napuštanje radnog mjesta zbog prisile; izvanredni otkaz; protupravno otpuštanje; otpuštanje zbog viška radne snage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8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>
                <a:solidFill>
                  <a:srgbClr val="FFC000"/>
                </a:solidFill>
              </a:rPr>
              <a:t>Employment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disputes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07698"/>
            <a:ext cx="10568229" cy="5650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 smtClean="0"/>
              <a:t>I </a:t>
            </a:r>
            <a:r>
              <a:rPr lang="hr-HR" i="1" dirty="0" err="1" smtClean="0"/>
              <a:t>Discuss</a:t>
            </a:r>
            <a:r>
              <a:rPr lang="hr-HR" i="1" dirty="0" smtClean="0"/>
              <a:t> the </a:t>
            </a:r>
            <a:r>
              <a:rPr lang="hr-HR" i="1" dirty="0" err="1" smtClean="0"/>
              <a:t>following</a:t>
            </a:r>
            <a:r>
              <a:rPr lang="hr-HR" i="1" dirty="0" smtClean="0"/>
              <a:t> </a:t>
            </a:r>
            <a:r>
              <a:rPr lang="hr-HR" i="1" dirty="0" err="1" smtClean="0"/>
              <a:t>questions</a:t>
            </a:r>
            <a:r>
              <a:rPr lang="hr-HR" i="1" dirty="0" smtClean="0"/>
              <a:t> </a:t>
            </a:r>
            <a:r>
              <a:rPr lang="hr-HR" i="1" dirty="0" err="1" smtClean="0"/>
              <a:t>with</a:t>
            </a:r>
            <a:r>
              <a:rPr lang="hr-HR" i="1" dirty="0" smtClean="0"/>
              <a:t> a partner?</a:t>
            </a:r>
          </a:p>
          <a:p>
            <a:r>
              <a:rPr lang="hr-HR" dirty="0" err="1" smtClean="0">
                <a:solidFill>
                  <a:srgbClr val="92D050"/>
                </a:solidFill>
              </a:rPr>
              <a:t>What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might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cause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an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employment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dispute</a:t>
            </a:r>
            <a:r>
              <a:rPr lang="hr-HR" dirty="0" smtClean="0">
                <a:solidFill>
                  <a:srgbClr val="92D050"/>
                </a:solidFill>
              </a:rPr>
              <a:t>?</a:t>
            </a:r>
          </a:p>
          <a:p>
            <a:r>
              <a:rPr lang="hr-HR" dirty="0" smtClean="0">
                <a:solidFill>
                  <a:srgbClr val="92D050"/>
                </a:solidFill>
              </a:rPr>
              <a:t>How </a:t>
            </a:r>
            <a:r>
              <a:rPr lang="hr-HR" dirty="0" err="1" smtClean="0">
                <a:solidFill>
                  <a:srgbClr val="92D050"/>
                </a:solidFill>
              </a:rPr>
              <a:t>can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it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be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resolved</a:t>
            </a:r>
            <a:r>
              <a:rPr lang="hr-HR" dirty="0" smtClean="0">
                <a:solidFill>
                  <a:srgbClr val="92D050"/>
                </a:solidFill>
              </a:rPr>
              <a:t>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i="1" dirty="0" smtClean="0"/>
              <a:t>II </a:t>
            </a:r>
            <a:r>
              <a:rPr lang="hr-HR" i="1" dirty="0" err="1" smtClean="0"/>
              <a:t>Read</a:t>
            </a:r>
            <a:r>
              <a:rPr lang="hr-HR" i="1" dirty="0" smtClean="0"/>
              <a:t> the </a:t>
            </a:r>
            <a:r>
              <a:rPr lang="hr-HR" i="1" dirty="0" err="1" smtClean="0"/>
              <a:t>section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the </a:t>
            </a:r>
            <a:r>
              <a:rPr lang="hr-HR" i="1" dirty="0" err="1" smtClean="0"/>
              <a:t>text</a:t>
            </a:r>
            <a:r>
              <a:rPr lang="hr-HR" i="1" dirty="0" smtClean="0"/>
              <a:t> </a:t>
            </a:r>
            <a:r>
              <a:rPr lang="hr-HR" i="1" dirty="0" err="1" smtClean="0"/>
              <a:t>entitled</a:t>
            </a:r>
            <a:r>
              <a:rPr lang="hr-HR" i="1" dirty="0" smtClean="0"/>
              <a:t> ¨</a:t>
            </a:r>
            <a:r>
              <a:rPr lang="hr-HR" i="1" dirty="0" err="1" smtClean="0"/>
              <a:t>Employment</a:t>
            </a:r>
            <a:r>
              <a:rPr lang="hr-HR" i="1" dirty="0" smtClean="0"/>
              <a:t> </a:t>
            </a:r>
            <a:r>
              <a:rPr lang="hr-HR" i="1" dirty="0" err="1" smtClean="0"/>
              <a:t>disputes</a:t>
            </a:r>
            <a:r>
              <a:rPr lang="hr-HR" i="1" dirty="0" smtClean="0"/>
              <a:t>¨ </a:t>
            </a:r>
            <a:r>
              <a:rPr lang="hr-HR" i="1" dirty="0" err="1" smtClean="0"/>
              <a:t>and</a:t>
            </a:r>
            <a:r>
              <a:rPr lang="hr-HR" i="1" dirty="0" smtClean="0"/>
              <a:t> put the </a:t>
            </a:r>
            <a:r>
              <a:rPr lang="hr-HR" i="1" dirty="0" err="1" smtClean="0"/>
              <a:t>steps</a:t>
            </a:r>
            <a:r>
              <a:rPr lang="hr-HR" i="1" dirty="0" smtClean="0"/>
              <a:t> </a:t>
            </a:r>
            <a:r>
              <a:rPr lang="hr-HR" i="1" dirty="0" err="1" smtClean="0"/>
              <a:t>in</a:t>
            </a:r>
            <a:r>
              <a:rPr lang="hr-HR" i="1" dirty="0" smtClean="0"/>
              <a:t> the </a:t>
            </a:r>
            <a:r>
              <a:rPr lang="hr-HR" i="1" dirty="0" err="1" smtClean="0"/>
              <a:t>employment</a:t>
            </a:r>
            <a:r>
              <a:rPr lang="hr-HR" i="1" dirty="0" smtClean="0"/>
              <a:t> </a:t>
            </a:r>
            <a:r>
              <a:rPr lang="hr-HR" i="1" dirty="0" err="1" smtClean="0"/>
              <a:t>dispute</a:t>
            </a:r>
            <a:r>
              <a:rPr lang="hr-HR" i="1" dirty="0" smtClean="0"/>
              <a:t> </a:t>
            </a:r>
            <a:r>
              <a:rPr lang="hr-HR" i="1" dirty="0" err="1" smtClean="0"/>
              <a:t>resolution</a:t>
            </a:r>
            <a:r>
              <a:rPr lang="hr-HR" i="1" dirty="0" smtClean="0"/>
              <a:t> </a:t>
            </a:r>
            <a:r>
              <a:rPr lang="hr-HR" i="1" dirty="0" err="1" smtClean="0"/>
              <a:t>in</a:t>
            </a:r>
            <a:r>
              <a:rPr lang="hr-HR" i="1" dirty="0" smtClean="0"/>
              <a:t> the </a:t>
            </a:r>
            <a:r>
              <a:rPr lang="hr-HR" i="1" dirty="0" err="1" smtClean="0"/>
              <a:t>right</a:t>
            </a:r>
            <a:r>
              <a:rPr lang="hr-HR" i="1" dirty="0" smtClean="0"/>
              <a:t> </a:t>
            </a:r>
            <a:r>
              <a:rPr lang="hr-HR" i="1" dirty="0" err="1" smtClean="0"/>
              <a:t>order</a:t>
            </a:r>
            <a:r>
              <a:rPr lang="hr-HR" i="1" dirty="0" smtClean="0"/>
              <a:t>: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1. </a:t>
            </a:r>
            <a:r>
              <a:rPr lang="hr-HR" dirty="0" err="1">
                <a:solidFill>
                  <a:srgbClr val="FFC000"/>
                </a:solidFill>
              </a:rPr>
              <a:t>An</a:t>
            </a:r>
            <a:r>
              <a:rPr lang="hr-HR" dirty="0">
                <a:solidFill>
                  <a:srgbClr val="FFC000"/>
                </a:solidFill>
              </a:rPr>
              <a:t> alternative </a:t>
            </a:r>
            <a:r>
              <a:rPr lang="hr-HR" dirty="0" err="1">
                <a:solidFill>
                  <a:srgbClr val="FFC000"/>
                </a:solidFill>
              </a:rPr>
              <a:t>dispute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resolution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smtClean="0">
                <a:solidFill>
                  <a:srgbClr val="FFC000"/>
                </a:solidFill>
              </a:rPr>
              <a:t>procedure (ADR)</a:t>
            </a:r>
            <a:endParaRPr lang="hr-HR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2. </a:t>
            </a:r>
            <a:r>
              <a:rPr lang="hr-HR" dirty="0" err="1">
                <a:solidFill>
                  <a:srgbClr val="FFC000"/>
                </a:solidFill>
              </a:rPr>
              <a:t>An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appeal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heard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by</a:t>
            </a:r>
            <a:r>
              <a:rPr lang="hr-HR" dirty="0">
                <a:solidFill>
                  <a:srgbClr val="FFC000"/>
                </a:solidFill>
              </a:rPr>
              <a:t> the Court </a:t>
            </a:r>
            <a:r>
              <a:rPr lang="hr-HR" dirty="0" err="1">
                <a:solidFill>
                  <a:srgbClr val="FFC000"/>
                </a:solidFill>
              </a:rPr>
              <a:t>of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Appeal</a:t>
            </a:r>
            <a:endParaRPr lang="hr-HR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3. </a:t>
            </a:r>
            <a:r>
              <a:rPr lang="hr-HR" dirty="0" err="1">
                <a:solidFill>
                  <a:srgbClr val="FFC000"/>
                </a:solidFill>
              </a:rPr>
              <a:t>An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informal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discussion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in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good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faith</a:t>
            </a:r>
            <a:endParaRPr lang="hr-HR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4. A </a:t>
            </a:r>
            <a:r>
              <a:rPr lang="hr-HR" dirty="0" err="1" smtClean="0">
                <a:solidFill>
                  <a:srgbClr val="FFC000"/>
                </a:solidFill>
              </a:rPr>
              <a:t>lawsuit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before</a:t>
            </a:r>
            <a:r>
              <a:rPr lang="hr-HR" dirty="0" smtClean="0">
                <a:solidFill>
                  <a:srgbClr val="FFC000"/>
                </a:solidFill>
              </a:rPr>
              <a:t> a </a:t>
            </a:r>
            <a:r>
              <a:rPr lang="hr-HR" dirty="0" err="1" smtClean="0">
                <a:solidFill>
                  <a:srgbClr val="FFC000"/>
                </a:solidFill>
              </a:rPr>
              <a:t>county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court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or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an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employment</a:t>
            </a:r>
            <a:r>
              <a:rPr lang="hr-HR" dirty="0" smtClean="0">
                <a:solidFill>
                  <a:srgbClr val="FFC000"/>
                </a:solidFill>
              </a:rPr>
              <a:t> tribunal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5. </a:t>
            </a:r>
            <a:r>
              <a:rPr lang="hr-HR" dirty="0" err="1" smtClean="0">
                <a:solidFill>
                  <a:srgbClr val="FFC000"/>
                </a:solidFill>
              </a:rPr>
              <a:t>An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appeal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heard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by</a:t>
            </a:r>
            <a:r>
              <a:rPr lang="hr-HR" dirty="0" smtClean="0">
                <a:solidFill>
                  <a:srgbClr val="FFC000"/>
                </a:solidFill>
              </a:rPr>
              <a:t> the </a:t>
            </a:r>
            <a:r>
              <a:rPr lang="hr-HR" dirty="0" err="1" smtClean="0">
                <a:solidFill>
                  <a:srgbClr val="FFC000"/>
                </a:solidFill>
              </a:rPr>
              <a:t>Enployment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Appeals</a:t>
            </a:r>
            <a:r>
              <a:rPr lang="hr-HR" dirty="0" smtClean="0">
                <a:solidFill>
                  <a:srgbClr val="FFC000"/>
                </a:solidFill>
              </a:rPr>
              <a:t> Tribunal (EAT)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6. </a:t>
            </a:r>
            <a:r>
              <a:rPr lang="hr-HR" dirty="0">
                <a:solidFill>
                  <a:srgbClr val="FFC000"/>
                </a:solidFill>
              </a:rPr>
              <a:t>A </a:t>
            </a:r>
            <a:r>
              <a:rPr lang="hr-HR" dirty="0" err="1">
                <a:solidFill>
                  <a:srgbClr val="FFC000"/>
                </a:solidFill>
              </a:rPr>
              <a:t>formal</a:t>
            </a:r>
            <a:r>
              <a:rPr lang="hr-HR" dirty="0">
                <a:solidFill>
                  <a:srgbClr val="FFC000"/>
                </a:solidFill>
              </a:rPr>
              <a:t> procedure for </a:t>
            </a:r>
            <a:r>
              <a:rPr lang="hr-HR" dirty="0" err="1">
                <a:solidFill>
                  <a:srgbClr val="FFC000"/>
                </a:solidFill>
              </a:rPr>
              <a:t>handling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grievances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and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err="1">
                <a:solidFill>
                  <a:srgbClr val="FFC000"/>
                </a:solidFill>
              </a:rPr>
              <a:t>disciplinary</a:t>
            </a:r>
            <a:r>
              <a:rPr lang="hr-HR" dirty="0">
                <a:solidFill>
                  <a:srgbClr val="FFC000"/>
                </a:solidFill>
              </a:rPr>
              <a:t> procedure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9723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21939" cy="1400530"/>
          </a:xfrm>
        </p:spPr>
        <p:txBody>
          <a:bodyPr/>
          <a:lstStyle/>
          <a:p>
            <a:r>
              <a:rPr lang="hr-HR" dirty="0" smtClean="0"/>
              <a:t>Alternative </a:t>
            </a:r>
            <a:r>
              <a:rPr lang="hr-HR" dirty="0" err="1" smtClean="0"/>
              <a:t>Dispute</a:t>
            </a:r>
            <a:r>
              <a:rPr lang="hr-HR" dirty="0" smtClean="0"/>
              <a:t> </a:t>
            </a:r>
            <a:r>
              <a:rPr lang="hr-HR" dirty="0" err="1" smtClean="0"/>
              <a:t>Resolution</a:t>
            </a:r>
            <a:r>
              <a:rPr lang="hr-HR" dirty="0" smtClean="0"/>
              <a:t> (ADR)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= </a:t>
            </a:r>
            <a:r>
              <a:rPr lang="hr-HR" dirty="0" err="1" smtClean="0"/>
              <a:t>all</a:t>
            </a:r>
            <a:r>
              <a:rPr lang="hr-HR" dirty="0" smtClean="0"/>
              <a:t> the </a:t>
            </a:r>
            <a:r>
              <a:rPr lang="hr-HR" dirty="0" err="1" smtClean="0"/>
              <a:t>ways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resolving</a:t>
            </a:r>
            <a:r>
              <a:rPr lang="hr-HR" dirty="0" smtClean="0"/>
              <a:t> a </a:t>
            </a:r>
            <a:r>
              <a:rPr lang="hr-HR" dirty="0" err="1" smtClean="0"/>
              <a:t>complaint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do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involve</a:t>
            </a:r>
            <a:r>
              <a:rPr lang="hr-HR" dirty="0" smtClean="0"/>
              <a:t> </a:t>
            </a:r>
            <a:r>
              <a:rPr lang="hr-HR" dirty="0" err="1" smtClean="0"/>
              <a:t>going</a:t>
            </a:r>
            <a:r>
              <a:rPr lang="hr-HR" dirty="0" smtClean="0"/>
              <a:t> to </a:t>
            </a:r>
            <a:r>
              <a:rPr lang="hr-HR" dirty="0" err="1" smtClean="0"/>
              <a:t>court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ADR = </a:t>
            </a:r>
            <a:r>
              <a:rPr lang="hr-HR" dirty="0" err="1"/>
              <a:t>quicker</a:t>
            </a:r>
            <a:r>
              <a:rPr lang="hr-HR" dirty="0"/>
              <a:t>, </a:t>
            </a:r>
            <a:r>
              <a:rPr lang="hr-HR" dirty="0" err="1"/>
              <a:t>simpler</a:t>
            </a:r>
            <a:r>
              <a:rPr lang="hr-HR" dirty="0"/>
              <a:t> and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going</a:t>
            </a:r>
            <a:r>
              <a:rPr lang="hr-HR" dirty="0"/>
              <a:t> to </a:t>
            </a:r>
            <a:r>
              <a:rPr lang="hr-HR" dirty="0" err="1"/>
              <a:t>court</a:t>
            </a:r>
            <a:endParaRPr lang="en-US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= a </a:t>
            </a:r>
            <a:r>
              <a:rPr lang="hr-HR" dirty="0" err="1" smtClean="0"/>
              <a:t>neutral</a:t>
            </a:r>
            <a:r>
              <a:rPr lang="hr-HR" dirty="0" smtClean="0"/>
              <a:t> </a:t>
            </a:r>
            <a:r>
              <a:rPr lang="hr-HR" dirty="0" err="1" smtClean="0"/>
              <a:t>third</a:t>
            </a:r>
            <a:r>
              <a:rPr lang="hr-HR" dirty="0" smtClean="0"/>
              <a:t> party </a:t>
            </a:r>
            <a:r>
              <a:rPr lang="hr-HR" dirty="0" err="1" smtClean="0"/>
              <a:t>acts</a:t>
            </a:r>
            <a:r>
              <a:rPr lang="hr-HR" dirty="0" smtClean="0"/>
              <a:t> as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intermediary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the </a:t>
            </a:r>
            <a:r>
              <a:rPr lang="hr-HR" dirty="0" err="1" smtClean="0"/>
              <a:t>parties</a:t>
            </a:r>
            <a:r>
              <a:rPr lang="hr-HR" dirty="0" smtClean="0"/>
              <a:t> = ADR </a:t>
            </a:r>
            <a:r>
              <a:rPr lang="hr-HR" dirty="0" err="1"/>
              <a:t>entity</a:t>
            </a:r>
            <a:r>
              <a:rPr lang="hr-HR" dirty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ADR </a:t>
            </a:r>
            <a:r>
              <a:rPr lang="hr-HR" dirty="0" err="1" smtClean="0"/>
              <a:t>entity</a:t>
            </a:r>
            <a:r>
              <a:rPr lang="hr-HR" dirty="0" smtClean="0"/>
              <a:t> =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suggest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impose</a:t>
            </a:r>
            <a:r>
              <a:rPr lang="hr-HR" dirty="0" smtClean="0"/>
              <a:t> a </a:t>
            </a:r>
            <a:r>
              <a:rPr lang="hr-HR" dirty="0" err="1" smtClean="0"/>
              <a:t>solution</a:t>
            </a:r>
            <a:r>
              <a:rPr lang="hr-HR" dirty="0" smtClean="0"/>
              <a:t>,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simply</a:t>
            </a:r>
            <a:r>
              <a:rPr lang="hr-HR" dirty="0" smtClean="0"/>
              <a:t> </a:t>
            </a:r>
            <a:r>
              <a:rPr lang="hr-HR" dirty="0" err="1" smtClean="0"/>
              <a:t>bring</a:t>
            </a:r>
            <a:r>
              <a:rPr lang="hr-HR" dirty="0" smtClean="0"/>
              <a:t> the </a:t>
            </a:r>
            <a:r>
              <a:rPr lang="hr-HR" dirty="0" err="1" smtClean="0"/>
              <a:t>two</a:t>
            </a:r>
            <a:r>
              <a:rPr lang="hr-HR" dirty="0"/>
              <a:t> </a:t>
            </a:r>
            <a:r>
              <a:rPr lang="hr-HR" dirty="0" err="1" smtClean="0"/>
              <a:t>parties</a:t>
            </a:r>
            <a:r>
              <a:rPr lang="hr-HR" dirty="0" smtClean="0"/>
              <a:t> </a:t>
            </a:r>
            <a:r>
              <a:rPr lang="hr-HR" dirty="0" err="1" smtClean="0"/>
              <a:t>together</a:t>
            </a:r>
            <a:r>
              <a:rPr lang="hr-HR" dirty="0" smtClean="0"/>
              <a:t> to </a:t>
            </a:r>
            <a:r>
              <a:rPr lang="hr-HR" dirty="0" err="1" smtClean="0"/>
              <a:t>discuss</a:t>
            </a:r>
            <a:r>
              <a:rPr lang="hr-HR" dirty="0" smtClean="0"/>
              <a:t> how to </a:t>
            </a:r>
            <a:r>
              <a:rPr lang="hr-HR" dirty="0" err="1" smtClean="0"/>
              <a:t>find</a:t>
            </a:r>
            <a:r>
              <a:rPr lang="hr-HR" dirty="0" smtClean="0"/>
              <a:t> a </a:t>
            </a:r>
            <a:r>
              <a:rPr lang="hr-HR" dirty="0" err="1" smtClean="0"/>
              <a:t>solution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477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disputes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400" dirty="0"/>
              <a:t>III </a:t>
            </a:r>
            <a:r>
              <a:rPr lang="hr-HR" sz="2400" dirty="0" err="1"/>
              <a:t>Find</a:t>
            </a:r>
            <a:r>
              <a:rPr lang="hr-HR" sz="2400" dirty="0"/>
              <a:t> the </a:t>
            </a:r>
            <a:r>
              <a:rPr lang="hr-HR" sz="2400" dirty="0" err="1"/>
              <a:t>answers</a:t>
            </a:r>
            <a:r>
              <a:rPr lang="hr-HR" sz="2400" dirty="0"/>
              <a:t> to the </a:t>
            </a:r>
            <a:r>
              <a:rPr lang="hr-HR" sz="2400" dirty="0" err="1"/>
              <a:t>following</a:t>
            </a:r>
            <a:r>
              <a:rPr lang="hr-HR" sz="2400" dirty="0"/>
              <a:t> </a:t>
            </a:r>
            <a:r>
              <a:rPr lang="hr-HR" sz="2400" dirty="0" err="1"/>
              <a:t>questions</a:t>
            </a:r>
            <a:r>
              <a:rPr lang="hr-HR" sz="2400" dirty="0"/>
              <a:t>.</a:t>
            </a:r>
          </a:p>
          <a:p>
            <a:pPr marL="457200" indent="-457200">
              <a:buAutoNum type="arabicPeriod"/>
            </a:pPr>
            <a:r>
              <a:rPr lang="hr-HR" sz="2400" dirty="0" err="1">
                <a:solidFill>
                  <a:srgbClr val="FFFF00"/>
                </a:solidFill>
              </a:rPr>
              <a:t>What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is</a:t>
            </a:r>
            <a:r>
              <a:rPr lang="hr-HR" sz="2400" dirty="0">
                <a:solidFill>
                  <a:srgbClr val="FFFF00"/>
                </a:solidFill>
              </a:rPr>
              <a:t> the </a:t>
            </a:r>
            <a:r>
              <a:rPr lang="hr-HR" sz="2400" dirty="0" err="1">
                <a:solidFill>
                  <a:srgbClr val="FFFF00"/>
                </a:solidFill>
              </a:rPr>
              <a:t>difference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between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internal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and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external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methods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of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employment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dispute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resolution</a:t>
            </a:r>
            <a:r>
              <a:rPr lang="hr-HR" sz="2400" dirty="0">
                <a:solidFill>
                  <a:srgbClr val="FFFF00"/>
                </a:solidFill>
              </a:rPr>
              <a:t>?</a:t>
            </a:r>
          </a:p>
          <a:p>
            <a:pPr marL="457200" indent="-457200">
              <a:buAutoNum type="arabicPeriod"/>
            </a:pPr>
            <a:r>
              <a:rPr lang="hr-HR" sz="2400" dirty="0" err="1">
                <a:solidFill>
                  <a:srgbClr val="FFFF00"/>
                </a:solidFill>
              </a:rPr>
              <a:t>What</a:t>
            </a:r>
            <a:r>
              <a:rPr lang="hr-HR" sz="2400" dirty="0">
                <a:solidFill>
                  <a:srgbClr val="FFFF00"/>
                </a:solidFill>
              </a:rPr>
              <a:t> are the </a:t>
            </a:r>
            <a:r>
              <a:rPr lang="hr-HR" sz="2400" dirty="0" err="1">
                <a:solidFill>
                  <a:srgbClr val="FFFF00"/>
                </a:solidFill>
              </a:rPr>
              <a:t>judicial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instances</a:t>
            </a:r>
            <a:r>
              <a:rPr lang="hr-HR" sz="2400" dirty="0">
                <a:solidFill>
                  <a:srgbClr val="FFFF00"/>
                </a:solidFill>
              </a:rPr>
              <a:t> for the </a:t>
            </a:r>
            <a:r>
              <a:rPr lang="hr-HR" sz="2400" dirty="0" err="1">
                <a:solidFill>
                  <a:srgbClr val="FFFF00"/>
                </a:solidFill>
              </a:rPr>
              <a:t>resolution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of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employment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disputes</a:t>
            </a:r>
            <a:r>
              <a:rPr lang="hr-HR" sz="2400" dirty="0">
                <a:solidFill>
                  <a:srgbClr val="FFFF00"/>
                </a:solidFill>
              </a:rPr>
              <a:t>?</a:t>
            </a:r>
          </a:p>
          <a:p>
            <a:pPr marL="457200" indent="-457200">
              <a:buAutoNum type="arabicPeriod"/>
            </a:pPr>
            <a:r>
              <a:rPr lang="hr-HR" sz="2400" dirty="0" err="1">
                <a:solidFill>
                  <a:srgbClr val="FFFF00"/>
                </a:solidFill>
              </a:rPr>
              <a:t>What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>
                <a:solidFill>
                  <a:srgbClr val="FFFF00"/>
                </a:solidFill>
              </a:rPr>
              <a:t>legal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remedies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>
                <a:solidFill>
                  <a:srgbClr val="FFFF00"/>
                </a:solidFill>
              </a:rPr>
              <a:t>are </a:t>
            </a:r>
            <a:r>
              <a:rPr lang="hr-HR" sz="2400" dirty="0" err="1">
                <a:solidFill>
                  <a:srgbClr val="FFFF00"/>
                </a:solidFill>
              </a:rPr>
              <a:t>available</a:t>
            </a:r>
            <a:r>
              <a:rPr lang="hr-HR" sz="2400" dirty="0" smtClean="0">
                <a:solidFill>
                  <a:srgbClr val="FFFF00"/>
                </a:solidFill>
              </a:rPr>
              <a:t>?</a:t>
            </a:r>
          </a:p>
          <a:p>
            <a:pPr marL="457200" indent="-457200">
              <a:buAutoNum type="arabicPeriod"/>
            </a:pPr>
            <a:endParaRPr lang="hr-HR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400" dirty="0" smtClean="0"/>
              <a:t>Do ex. IV </a:t>
            </a:r>
            <a:r>
              <a:rPr lang="hr-HR" sz="2400" dirty="0" err="1" smtClean="0"/>
              <a:t>and</a:t>
            </a:r>
            <a:r>
              <a:rPr lang="hr-HR" sz="2400" dirty="0" smtClean="0"/>
              <a:t> VI.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35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-77638"/>
            <a:ext cx="9404723" cy="1475117"/>
          </a:xfrm>
        </p:spPr>
        <p:txBody>
          <a:bodyPr/>
          <a:lstStyle/>
          <a:p>
            <a:r>
              <a:rPr lang="hr-HR" sz="4000" dirty="0" err="1" smtClean="0"/>
              <a:t>Vocalubary</a:t>
            </a:r>
            <a:r>
              <a:rPr lang="hr-HR" sz="4000" dirty="0" smtClean="0"/>
              <a:t> </a:t>
            </a:r>
            <a:r>
              <a:rPr lang="hr-HR" sz="4000" dirty="0" err="1" smtClean="0"/>
              <a:t>practice</a:t>
            </a:r>
            <a:r>
              <a:rPr lang="hr-HR" sz="4000" dirty="0" smtClean="0"/>
              <a:t> </a:t>
            </a:r>
            <a:br>
              <a:rPr lang="hr-HR" sz="4000" dirty="0" smtClean="0"/>
            </a:br>
            <a:r>
              <a:rPr lang="hr-HR" sz="2000" dirty="0" smtClean="0"/>
              <a:t>– </a:t>
            </a:r>
            <a:r>
              <a:rPr lang="hr-HR" sz="2000" dirty="0" err="1" smtClean="0"/>
              <a:t>Find</a:t>
            </a:r>
            <a:r>
              <a:rPr lang="hr-HR" sz="2000" dirty="0" smtClean="0"/>
              <a:t> the Croatian </a:t>
            </a:r>
            <a:r>
              <a:rPr lang="hr-HR" sz="2000" dirty="0" err="1" smtClean="0"/>
              <a:t>equivalents</a:t>
            </a:r>
            <a:r>
              <a:rPr lang="hr-HR" sz="2000" dirty="0" smtClean="0"/>
              <a:t> for the </a:t>
            </a:r>
            <a:r>
              <a:rPr lang="hr-HR" sz="2000" dirty="0" err="1" smtClean="0"/>
              <a:t>following</a:t>
            </a:r>
            <a:r>
              <a:rPr lang="hr-HR" sz="2000" dirty="0" smtClean="0"/>
              <a:t> English </a:t>
            </a:r>
            <a:r>
              <a:rPr lang="hr-HR" sz="2000" dirty="0" err="1" smtClean="0"/>
              <a:t>terms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expressions</a:t>
            </a:r>
            <a:r>
              <a:rPr lang="hr-HR" sz="2000" dirty="0" smtClean="0"/>
              <a:t>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343" y="1397479"/>
            <a:ext cx="10722633" cy="565892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hr-HR" dirty="0" err="1" smtClean="0"/>
              <a:t>Comprehensive</a:t>
            </a:r>
            <a:r>
              <a:rPr lang="hr-HR" dirty="0" smtClean="0"/>
              <a:t> </a:t>
            </a:r>
            <a:r>
              <a:rPr lang="hr-HR" dirty="0" err="1" smtClean="0"/>
              <a:t>labour</a:t>
            </a:r>
            <a:r>
              <a:rPr lang="hr-HR" dirty="0" smtClean="0"/>
              <a:t> </a:t>
            </a:r>
            <a:r>
              <a:rPr lang="hr-HR" dirty="0" err="1" smtClean="0"/>
              <a:t>codes</a:t>
            </a:r>
            <a:endParaRPr lang="hr-HR" dirty="0" smtClean="0"/>
          </a:p>
          <a:p>
            <a:pPr marL="457200" indent="-457200">
              <a:buAutoNum type="arabicPeriod"/>
            </a:pPr>
            <a:r>
              <a:rPr lang="hr-HR" dirty="0" smtClean="0"/>
              <a:t>The </a:t>
            </a:r>
            <a:r>
              <a:rPr lang="hr-HR" dirty="0" err="1" smtClean="0"/>
              <a:t>right</a:t>
            </a:r>
            <a:r>
              <a:rPr lang="hr-HR" dirty="0" smtClean="0"/>
              <a:t> to </a:t>
            </a:r>
            <a:r>
              <a:rPr lang="hr-HR" dirty="0" err="1" smtClean="0"/>
              <a:t>equal</a:t>
            </a:r>
            <a:r>
              <a:rPr lang="hr-HR" dirty="0" smtClean="0"/>
              <a:t> </a:t>
            </a:r>
            <a:r>
              <a:rPr lang="hr-HR" dirty="0" err="1" smtClean="0"/>
              <a:t>pay</a:t>
            </a:r>
            <a:r>
              <a:rPr lang="hr-HR" dirty="0" smtClean="0"/>
              <a:t> for </a:t>
            </a:r>
            <a:r>
              <a:rPr lang="hr-HR" dirty="0" err="1" smtClean="0"/>
              <a:t>like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endParaRPr lang="hr-HR" dirty="0" smtClean="0"/>
          </a:p>
          <a:p>
            <a:pPr marL="457200" indent="-457200">
              <a:buAutoNum type="arabicPeriod"/>
            </a:pPr>
            <a:r>
              <a:rPr lang="hr-HR" dirty="0" smtClean="0"/>
              <a:t>The </a:t>
            </a:r>
            <a:r>
              <a:rPr lang="hr-HR" dirty="0" err="1" smtClean="0"/>
              <a:t>right</a:t>
            </a:r>
            <a:r>
              <a:rPr lang="hr-HR" dirty="0" smtClean="0"/>
              <a:t> to </a:t>
            </a:r>
            <a:r>
              <a:rPr lang="hr-HR" dirty="0" err="1" smtClean="0"/>
              <a:t>sick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parental</a:t>
            </a:r>
            <a:r>
              <a:rPr lang="hr-HR" dirty="0" smtClean="0"/>
              <a:t> </a:t>
            </a:r>
            <a:r>
              <a:rPr lang="hr-HR" dirty="0" err="1" smtClean="0"/>
              <a:t>leave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smtClean="0"/>
              <a:t>To provide minimum </a:t>
            </a:r>
            <a:r>
              <a:rPr lang="hr-HR" dirty="0" err="1" smtClean="0"/>
              <a:t>statutory</a:t>
            </a:r>
            <a:r>
              <a:rPr lang="hr-HR" dirty="0" smtClean="0"/>
              <a:t> </a:t>
            </a:r>
            <a:r>
              <a:rPr lang="hr-HR" dirty="0" err="1" smtClean="0"/>
              <a:t>protection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termination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Negotiations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the </a:t>
            </a:r>
            <a:r>
              <a:rPr lang="hr-HR" dirty="0" err="1" smtClean="0"/>
              <a:t>employer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the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union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particulars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employment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Remuneration</a:t>
            </a:r>
            <a:r>
              <a:rPr lang="hr-HR" dirty="0" smtClean="0"/>
              <a:t> 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Holiday</a:t>
            </a:r>
            <a:r>
              <a:rPr lang="hr-HR" dirty="0" smtClean="0"/>
              <a:t> </a:t>
            </a:r>
            <a:r>
              <a:rPr lang="hr-HR" dirty="0" err="1" smtClean="0"/>
              <a:t>entitlement</a:t>
            </a:r>
            <a:r>
              <a:rPr lang="hr-HR" dirty="0" smtClean="0"/>
              <a:t> 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Pension</a:t>
            </a:r>
            <a:r>
              <a:rPr lang="hr-HR" dirty="0" smtClean="0"/>
              <a:t> </a:t>
            </a:r>
            <a:r>
              <a:rPr lang="hr-HR" dirty="0" err="1" smtClean="0"/>
              <a:t>schemes</a:t>
            </a:r>
            <a:r>
              <a:rPr lang="hr-HR" dirty="0" smtClean="0"/>
              <a:t> 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Termination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employment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err="1" smtClean="0"/>
              <a:t>Expiration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 </a:t>
            </a:r>
            <a:r>
              <a:rPr lang="hr-HR" dirty="0" err="1" smtClean="0"/>
              <a:t>fixed-term</a:t>
            </a:r>
            <a:r>
              <a:rPr lang="hr-HR" dirty="0" smtClean="0"/>
              <a:t> </a:t>
            </a:r>
            <a:r>
              <a:rPr lang="hr-HR" dirty="0" err="1" smtClean="0"/>
              <a:t>contract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smtClean="0"/>
              <a:t>To make a </a:t>
            </a:r>
            <a:r>
              <a:rPr lang="hr-HR" dirty="0" err="1" smtClean="0"/>
              <a:t>redundancy</a:t>
            </a:r>
            <a:r>
              <a:rPr lang="hr-HR" dirty="0" smtClean="0"/>
              <a:t> </a:t>
            </a:r>
            <a:r>
              <a:rPr lang="hr-HR" dirty="0" err="1" smtClean="0"/>
              <a:t>payment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smtClean="0"/>
              <a:t>To </a:t>
            </a:r>
            <a:r>
              <a:rPr lang="hr-HR" dirty="0" err="1" smtClean="0"/>
              <a:t>dismiss</a:t>
            </a:r>
            <a:r>
              <a:rPr lang="hr-HR" dirty="0" smtClean="0"/>
              <a:t> </a:t>
            </a:r>
            <a:r>
              <a:rPr lang="hr-HR" dirty="0" err="1" smtClean="0"/>
              <a:t>summarily</a:t>
            </a:r>
            <a:endParaRPr lang="hr-HR" dirty="0" smtClean="0"/>
          </a:p>
          <a:p>
            <a:pPr marL="457200" indent="-457200">
              <a:buFont typeface="Wingdings 3" charset="2"/>
              <a:buAutoNum type="arabicPeriod"/>
            </a:pPr>
            <a:r>
              <a:rPr lang="hr-HR" dirty="0" smtClean="0"/>
              <a:t>Alternative </a:t>
            </a:r>
            <a:r>
              <a:rPr lang="hr-HR" dirty="0" err="1" smtClean="0"/>
              <a:t>dispute</a:t>
            </a:r>
            <a:r>
              <a:rPr lang="hr-HR" dirty="0" smtClean="0"/>
              <a:t> </a:t>
            </a:r>
            <a:r>
              <a:rPr lang="hr-HR" dirty="0" err="1" smtClean="0"/>
              <a:t>resolution</a:t>
            </a:r>
            <a:r>
              <a:rPr lang="hr-HR" dirty="0" smtClean="0"/>
              <a:t> (ADR)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hr-HR" dirty="0" smtClean="0"/>
              <a:t>To </a:t>
            </a:r>
            <a:r>
              <a:rPr lang="hr-HR" dirty="0" err="1" smtClean="0"/>
              <a:t>bring</a:t>
            </a:r>
            <a:r>
              <a:rPr lang="hr-HR" dirty="0" smtClean="0"/>
              <a:t> a </a:t>
            </a:r>
            <a:r>
              <a:rPr lang="hr-HR" dirty="0" err="1" smtClean="0"/>
              <a:t>claim</a:t>
            </a:r>
            <a:r>
              <a:rPr lang="hr-HR" dirty="0" smtClean="0"/>
              <a:t> </a:t>
            </a:r>
            <a:r>
              <a:rPr lang="hr-HR" dirty="0" err="1" smtClean="0"/>
              <a:t>before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employment</a:t>
            </a:r>
            <a:r>
              <a:rPr lang="hr-HR" dirty="0" smtClean="0"/>
              <a:t> tribunal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4664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r>
              <a:rPr lang="hr-HR" dirty="0" smtClean="0"/>
              <a:t> - </a:t>
            </a:r>
            <a:r>
              <a:rPr lang="hr-HR" dirty="0" err="1" smtClean="0"/>
              <a:t>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4347"/>
            <a:ext cx="8946541" cy="55726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1. opširni zakoni o radu</a:t>
            </a:r>
          </a:p>
          <a:p>
            <a:pPr marL="0" indent="0">
              <a:buNone/>
            </a:pPr>
            <a:r>
              <a:rPr lang="hr-HR" dirty="0" smtClean="0"/>
              <a:t>2. pravo na jednaku plaću za jednaki posao</a:t>
            </a:r>
          </a:p>
          <a:p>
            <a:pPr marL="0" indent="0">
              <a:buNone/>
            </a:pPr>
            <a:r>
              <a:rPr lang="hr-HR" dirty="0" smtClean="0"/>
              <a:t>3. pravo na bolovanje i </a:t>
            </a:r>
            <a:r>
              <a:rPr lang="hr-HR" dirty="0" err="1" smtClean="0"/>
              <a:t>porodiljni</a:t>
            </a:r>
            <a:r>
              <a:rPr lang="hr-HR" dirty="0" smtClean="0"/>
              <a:t> dopust</a:t>
            </a:r>
          </a:p>
          <a:p>
            <a:pPr marL="0" indent="0">
              <a:buNone/>
            </a:pPr>
            <a:r>
              <a:rPr lang="hr-HR" dirty="0" smtClean="0"/>
              <a:t>4. </a:t>
            </a:r>
            <a:r>
              <a:rPr lang="hr-HR" dirty="0"/>
              <a:t>o</a:t>
            </a:r>
            <a:r>
              <a:rPr lang="hr-HR" dirty="0" smtClean="0"/>
              <a:t>sigurati minimalnu zakonsku zaštitu</a:t>
            </a:r>
          </a:p>
          <a:p>
            <a:pPr marL="0" indent="0">
              <a:buNone/>
            </a:pPr>
            <a:r>
              <a:rPr lang="hr-HR" dirty="0" smtClean="0"/>
              <a:t>5. raskid ugovora o radu</a:t>
            </a:r>
          </a:p>
          <a:p>
            <a:pPr marL="0" indent="0">
              <a:buNone/>
            </a:pPr>
            <a:r>
              <a:rPr lang="hr-HR" dirty="0" smtClean="0"/>
              <a:t>6. pregovori između poslodavca i sindikata</a:t>
            </a:r>
          </a:p>
          <a:p>
            <a:pPr marL="0" indent="0">
              <a:buNone/>
            </a:pPr>
            <a:r>
              <a:rPr lang="hr-HR" dirty="0" smtClean="0"/>
              <a:t>7. podaci o zaposlenju</a:t>
            </a:r>
          </a:p>
          <a:p>
            <a:pPr marL="0" indent="0">
              <a:buNone/>
            </a:pPr>
            <a:r>
              <a:rPr lang="hr-HR" dirty="0" smtClean="0"/>
              <a:t>8. naknada za rad</a:t>
            </a:r>
          </a:p>
          <a:p>
            <a:pPr marL="0" indent="0">
              <a:buNone/>
            </a:pPr>
            <a:r>
              <a:rPr lang="hr-HR" dirty="0" smtClean="0"/>
              <a:t>9. pravo na godišnji odmor</a:t>
            </a:r>
          </a:p>
          <a:p>
            <a:pPr marL="0" indent="0">
              <a:buNone/>
            </a:pPr>
            <a:r>
              <a:rPr lang="hr-HR" dirty="0" smtClean="0"/>
              <a:t>10. mirovinski fond</a:t>
            </a:r>
          </a:p>
          <a:p>
            <a:pPr marL="0" indent="0">
              <a:buNone/>
            </a:pPr>
            <a:r>
              <a:rPr lang="hr-HR" dirty="0" smtClean="0"/>
              <a:t>11. raskid / prestanak radnog odnosa</a:t>
            </a:r>
          </a:p>
          <a:p>
            <a:pPr marL="0" indent="0">
              <a:buNone/>
            </a:pPr>
            <a:r>
              <a:rPr lang="hr-HR" dirty="0" smtClean="0"/>
              <a:t>12. istek ugovora na određeno vrijeme</a:t>
            </a:r>
          </a:p>
          <a:p>
            <a:pPr marL="0" indent="0">
              <a:buNone/>
            </a:pPr>
            <a:r>
              <a:rPr lang="hr-HR" dirty="0" smtClean="0"/>
              <a:t>13. dati otpremninu u slučaju otpuštanja zbog viška radne snage</a:t>
            </a:r>
          </a:p>
          <a:p>
            <a:pPr marL="0" indent="0">
              <a:buNone/>
            </a:pPr>
            <a:r>
              <a:rPr lang="hr-HR" dirty="0" smtClean="0"/>
              <a:t>14. dati izvanredni otkaz ugovora o radu</a:t>
            </a:r>
          </a:p>
          <a:p>
            <a:pPr marL="0" indent="0">
              <a:buNone/>
            </a:pPr>
            <a:r>
              <a:rPr lang="hr-HR" dirty="0" smtClean="0"/>
              <a:t>16. alternativno rješavanje spora</a:t>
            </a:r>
          </a:p>
          <a:p>
            <a:pPr marL="0" indent="0">
              <a:buNone/>
            </a:pPr>
            <a:r>
              <a:rPr lang="hr-HR" dirty="0" smtClean="0"/>
              <a:t>15. podići tužbu pred sudom za radne sporove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647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Discrimination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</a:t>
            </a:r>
            <a:r>
              <a:rPr lang="hr-HR" dirty="0" err="1"/>
              <a:t>W</a:t>
            </a:r>
            <a:r>
              <a:rPr lang="hr-HR" dirty="0" err="1" smtClean="0"/>
              <a:t>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How </a:t>
            </a:r>
            <a:r>
              <a:rPr lang="hr-HR" dirty="0" err="1" smtClean="0"/>
              <a:t>would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define</a:t>
            </a:r>
            <a:r>
              <a:rPr lang="hr-HR" dirty="0" smtClean="0"/>
              <a:t> </a:t>
            </a:r>
            <a:r>
              <a:rPr lang="hr-HR" dirty="0" err="1" smtClean="0"/>
              <a:t>discirmination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give</a:t>
            </a:r>
            <a:r>
              <a:rPr lang="hr-HR" dirty="0" smtClean="0"/>
              <a:t> some </a:t>
            </a:r>
            <a:r>
              <a:rPr lang="hr-HR" dirty="0" err="1" smtClean="0"/>
              <a:t>examples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discriminatory</a:t>
            </a:r>
            <a:r>
              <a:rPr lang="hr-HR" dirty="0" smtClean="0"/>
              <a:t> </a:t>
            </a:r>
            <a:r>
              <a:rPr lang="hr-HR" dirty="0" err="1" smtClean="0"/>
              <a:t>behaviour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environment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important</a:t>
            </a:r>
            <a:r>
              <a:rPr lang="hr-HR" dirty="0" smtClean="0"/>
              <a:t> for a </a:t>
            </a:r>
            <a:r>
              <a:rPr lang="hr-HR" dirty="0" err="1" smtClean="0"/>
              <a:t>country</a:t>
            </a:r>
            <a:r>
              <a:rPr lang="hr-HR" dirty="0" smtClean="0"/>
              <a:t> to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anti-discrimination</a:t>
            </a:r>
            <a:r>
              <a:rPr lang="hr-HR" dirty="0" smtClean="0"/>
              <a:t> </a:t>
            </a:r>
            <a:r>
              <a:rPr lang="hr-HR" dirty="0" err="1" smtClean="0"/>
              <a:t>laws</a:t>
            </a:r>
            <a:r>
              <a:rPr lang="hr-HR" dirty="0" smtClean="0"/>
              <a:t>?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>
                <a:solidFill>
                  <a:srgbClr val="FFC000"/>
                </a:solidFill>
              </a:rPr>
              <a:t>DISCRIMINATION = </a:t>
            </a:r>
            <a:r>
              <a:rPr lang="en-GB" dirty="0">
                <a:solidFill>
                  <a:srgbClr val="FFC000"/>
                </a:solidFill>
              </a:rPr>
              <a:t>the unjust or prejudicial treatment of different </a:t>
            </a:r>
            <a:endParaRPr lang="hr-HR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smtClean="0">
                <a:solidFill>
                  <a:srgbClr val="FFC000"/>
                </a:solidFill>
              </a:rPr>
              <a:t>                                </a:t>
            </a:r>
            <a:r>
              <a:rPr lang="en-GB" dirty="0" smtClean="0">
                <a:solidFill>
                  <a:srgbClr val="FFC000"/>
                </a:solidFill>
              </a:rPr>
              <a:t>categories </a:t>
            </a:r>
            <a:r>
              <a:rPr lang="en-GB" dirty="0">
                <a:solidFill>
                  <a:srgbClr val="FFC000"/>
                </a:solidFill>
              </a:rPr>
              <a:t>of people, especially on the grounds of </a:t>
            </a:r>
            <a:endParaRPr lang="hr-HR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 smtClean="0">
                <a:solidFill>
                  <a:srgbClr val="FFC000"/>
                </a:solidFill>
              </a:rPr>
              <a:t>                                </a:t>
            </a:r>
            <a:r>
              <a:rPr lang="en-GB" dirty="0" smtClean="0">
                <a:solidFill>
                  <a:srgbClr val="FFC000"/>
                </a:solidFill>
              </a:rPr>
              <a:t>race</a:t>
            </a:r>
            <a:r>
              <a:rPr lang="en-GB" dirty="0">
                <a:solidFill>
                  <a:srgbClr val="FFC000"/>
                </a:solidFill>
              </a:rPr>
              <a:t>, age, </a:t>
            </a:r>
            <a:r>
              <a:rPr lang="en-GB" dirty="0" smtClean="0">
                <a:solidFill>
                  <a:srgbClr val="FFC000"/>
                </a:solidFill>
              </a:rPr>
              <a:t>se</a:t>
            </a:r>
            <a:r>
              <a:rPr lang="hr-HR" dirty="0" smtClean="0">
                <a:solidFill>
                  <a:srgbClr val="FFC000"/>
                </a:solidFill>
              </a:rPr>
              <a:t>x, </a:t>
            </a:r>
            <a:r>
              <a:rPr lang="hr-HR" dirty="0" err="1" smtClean="0">
                <a:solidFill>
                  <a:srgbClr val="FFC000"/>
                </a:solidFill>
              </a:rPr>
              <a:t>or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disability</a:t>
            </a:r>
            <a:r>
              <a:rPr lang="en-GB" dirty="0" smtClean="0">
                <a:solidFill>
                  <a:srgbClr val="FFC000"/>
                </a:solidFill>
              </a:rPr>
              <a:t>.</a:t>
            </a:r>
            <a:endParaRPr lang="hr-HR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12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Discrimination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</a:t>
            </a:r>
            <a:r>
              <a:rPr lang="hr-HR" dirty="0" err="1" smtClean="0"/>
              <a:t>Workplace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0" y="1328468"/>
            <a:ext cx="10558732" cy="5348377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unequal</a:t>
            </a:r>
            <a:r>
              <a:rPr lang="hr-HR" dirty="0" smtClean="0"/>
              <a:t> </a:t>
            </a:r>
            <a:r>
              <a:rPr lang="hr-HR" dirty="0" err="1" smtClean="0"/>
              <a:t>treatment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employees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sometimes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justified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lead</a:t>
            </a:r>
            <a:r>
              <a:rPr lang="hr-HR" dirty="0" smtClean="0"/>
              <a:t> to </a:t>
            </a:r>
            <a:r>
              <a:rPr lang="hr-HR" dirty="0" err="1" smtClean="0"/>
              <a:t>such</a:t>
            </a:r>
            <a:r>
              <a:rPr lang="hr-HR" dirty="0" smtClean="0"/>
              <a:t> </a:t>
            </a:r>
            <a:r>
              <a:rPr lang="hr-HR" dirty="0" err="1" smtClean="0"/>
              <a:t>treatment</a:t>
            </a:r>
            <a:r>
              <a:rPr lang="hr-HR" dirty="0" smtClean="0"/>
              <a:t>?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i="1" dirty="0" err="1" smtClean="0"/>
              <a:t>Read</a:t>
            </a:r>
            <a:r>
              <a:rPr lang="hr-HR" i="1" dirty="0" smtClean="0"/>
              <a:t> the </a:t>
            </a:r>
            <a:r>
              <a:rPr lang="hr-HR" i="1" dirty="0" err="1" smtClean="0"/>
              <a:t>text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do ex. II.</a:t>
            </a:r>
          </a:p>
          <a:p>
            <a:r>
              <a:rPr lang="hr-HR" i="1" dirty="0" err="1" smtClean="0">
                <a:solidFill>
                  <a:srgbClr val="92D050"/>
                </a:solidFill>
              </a:rPr>
              <a:t>What</a:t>
            </a:r>
            <a:r>
              <a:rPr lang="hr-HR" i="1" dirty="0" smtClean="0">
                <a:solidFill>
                  <a:srgbClr val="92D050"/>
                </a:solidFill>
              </a:rPr>
              <a:t> </a:t>
            </a:r>
            <a:r>
              <a:rPr lang="hr-HR" i="1" dirty="0" err="1" smtClean="0">
                <a:solidFill>
                  <a:srgbClr val="92D050"/>
                </a:solidFill>
              </a:rPr>
              <a:t>is</a:t>
            </a:r>
            <a:r>
              <a:rPr lang="hr-HR" i="1" dirty="0" smtClean="0">
                <a:solidFill>
                  <a:srgbClr val="92D050"/>
                </a:solidFill>
              </a:rPr>
              <a:t> </a:t>
            </a:r>
            <a:r>
              <a:rPr lang="hr-HR" dirty="0" smtClean="0">
                <a:solidFill>
                  <a:srgbClr val="92D050"/>
                </a:solidFill>
              </a:rPr>
              <a:t>a </a:t>
            </a:r>
            <a:r>
              <a:rPr lang="hr-HR" dirty="0" err="1" smtClean="0">
                <a:solidFill>
                  <a:srgbClr val="92D050"/>
                </a:solidFill>
              </a:rPr>
              <a:t>protected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characteristic</a:t>
            </a:r>
            <a:r>
              <a:rPr lang="hr-HR" dirty="0" smtClean="0">
                <a:solidFill>
                  <a:srgbClr val="92D050"/>
                </a:solidFill>
              </a:rPr>
              <a:t>?</a:t>
            </a:r>
          </a:p>
          <a:p>
            <a:r>
              <a:rPr lang="hr-HR" dirty="0" err="1" smtClean="0">
                <a:solidFill>
                  <a:srgbClr val="92D050"/>
                </a:solidFill>
              </a:rPr>
              <a:t>What</a:t>
            </a:r>
            <a:r>
              <a:rPr lang="hr-HR" dirty="0" smtClean="0">
                <a:solidFill>
                  <a:srgbClr val="92D050"/>
                </a:solidFill>
              </a:rPr>
              <a:t> do the </a:t>
            </a:r>
            <a:r>
              <a:rPr lang="hr-HR" dirty="0" err="1" smtClean="0">
                <a:solidFill>
                  <a:srgbClr val="92D050"/>
                </a:solidFill>
              </a:rPr>
              <a:t>following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types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of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prohibited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conduct</a:t>
            </a:r>
            <a:r>
              <a:rPr lang="hr-HR" dirty="0" smtClean="0">
                <a:solidFill>
                  <a:srgbClr val="92D050"/>
                </a:solidFill>
              </a:rPr>
              <a:t> </a:t>
            </a:r>
            <a:r>
              <a:rPr lang="hr-HR" dirty="0" err="1" smtClean="0">
                <a:solidFill>
                  <a:srgbClr val="92D050"/>
                </a:solidFill>
              </a:rPr>
              <a:t>stand</a:t>
            </a:r>
            <a:r>
              <a:rPr lang="hr-HR" dirty="0" smtClean="0">
                <a:solidFill>
                  <a:srgbClr val="92D050"/>
                </a:solidFill>
              </a:rPr>
              <a:t> for?</a:t>
            </a: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d</a:t>
            </a:r>
            <a:r>
              <a:rPr lang="hr-HR" dirty="0" err="1" smtClean="0">
                <a:solidFill>
                  <a:srgbClr val="FFC000"/>
                </a:solidFill>
              </a:rPr>
              <a:t>irect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discrimination</a:t>
            </a:r>
            <a:endParaRPr lang="hr-HR" dirty="0" smtClean="0">
              <a:solidFill>
                <a:srgbClr val="FFC000"/>
              </a:solidFill>
            </a:endParaRP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i</a:t>
            </a:r>
            <a:r>
              <a:rPr lang="hr-HR" dirty="0" err="1" smtClean="0">
                <a:solidFill>
                  <a:srgbClr val="FFC000"/>
                </a:solidFill>
              </a:rPr>
              <a:t>ndirect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discrimination</a:t>
            </a:r>
            <a:endParaRPr lang="hr-HR" dirty="0" smtClean="0">
              <a:solidFill>
                <a:srgbClr val="FFC000"/>
              </a:solidFill>
            </a:endParaRP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p</a:t>
            </a:r>
            <a:r>
              <a:rPr lang="hr-HR" dirty="0" err="1" smtClean="0">
                <a:solidFill>
                  <a:srgbClr val="FFC000"/>
                </a:solidFill>
              </a:rPr>
              <a:t>erceptive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discrimination</a:t>
            </a:r>
            <a:endParaRPr lang="hr-HR" dirty="0" smtClean="0">
              <a:solidFill>
                <a:srgbClr val="FFC000"/>
              </a:solidFill>
            </a:endParaRP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a</a:t>
            </a:r>
            <a:r>
              <a:rPr lang="hr-HR" dirty="0" err="1" smtClean="0">
                <a:solidFill>
                  <a:srgbClr val="FFC000"/>
                </a:solidFill>
              </a:rPr>
              <a:t>ssociative</a:t>
            </a:r>
            <a:r>
              <a:rPr lang="hr-HR" dirty="0" smtClean="0">
                <a:solidFill>
                  <a:srgbClr val="FFC000"/>
                </a:solidFill>
              </a:rPr>
              <a:t> </a:t>
            </a:r>
            <a:r>
              <a:rPr lang="hr-HR" dirty="0" err="1" smtClean="0">
                <a:solidFill>
                  <a:srgbClr val="FFC000"/>
                </a:solidFill>
              </a:rPr>
              <a:t>discrimination</a:t>
            </a:r>
            <a:endParaRPr lang="hr-HR" dirty="0" smtClean="0">
              <a:solidFill>
                <a:srgbClr val="FFC000"/>
              </a:solidFill>
            </a:endParaRP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h</a:t>
            </a:r>
            <a:r>
              <a:rPr lang="hr-HR" dirty="0" err="1" smtClean="0">
                <a:solidFill>
                  <a:srgbClr val="FFC000"/>
                </a:solidFill>
              </a:rPr>
              <a:t>arrasment</a:t>
            </a:r>
            <a:endParaRPr lang="hr-HR" dirty="0" smtClean="0">
              <a:solidFill>
                <a:srgbClr val="FFC000"/>
              </a:solidFill>
            </a:endParaRPr>
          </a:p>
          <a:p>
            <a:pPr marL="457200" indent="-457200">
              <a:buAutoNum type="alphaLcParenR"/>
            </a:pPr>
            <a:r>
              <a:rPr lang="hr-HR" dirty="0" err="1">
                <a:solidFill>
                  <a:srgbClr val="FFC000"/>
                </a:solidFill>
              </a:rPr>
              <a:t>v</a:t>
            </a:r>
            <a:r>
              <a:rPr lang="hr-HR" smtClean="0">
                <a:solidFill>
                  <a:srgbClr val="FFC000"/>
                </a:solidFill>
              </a:rPr>
              <a:t>ictimisation</a:t>
            </a:r>
            <a:endParaRPr lang="hr-HR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i="1" dirty="0" smtClean="0"/>
              <a:t>Do ex. III.</a:t>
            </a:r>
          </a:p>
        </p:txBody>
      </p:sp>
    </p:spTree>
    <p:extLst>
      <p:ext uri="{BB962C8B-B14F-4D97-AF65-F5344CB8AC3E}">
        <p14:creationId xmlns:p14="http://schemas.microsoft.com/office/powerpoint/2010/main" val="341645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985"/>
            <a:ext cx="10002838" cy="5227607"/>
          </a:xfrm>
        </p:spPr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dirty="0" err="1" smtClean="0"/>
              <a:t>What</a:t>
            </a:r>
            <a:r>
              <a:rPr lang="hr-HR" sz="2800" dirty="0" smtClean="0"/>
              <a:t> do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think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</a:t>
            </a:r>
            <a:r>
              <a:rPr lang="hr-HR" sz="2800" dirty="0" err="1" smtClean="0"/>
              <a:t>regulates</a:t>
            </a:r>
            <a:r>
              <a:rPr lang="hr-HR" sz="2800" dirty="0" smtClean="0"/>
              <a:t>?</a:t>
            </a:r>
          </a:p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</a:t>
            </a:r>
            <a:r>
              <a:rPr lang="hr-HR" sz="2800" dirty="0" err="1" smtClean="0"/>
              <a:t>its</a:t>
            </a:r>
            <a:r>
              <a:rPr lang="hr-HR" sz="2800" dirty="0" smtClean="0"/>
              <a:t> </a:t>
            </a:r>
            <a:r>
              <a:rPr lang="hr-HR" sz="2800" dirty="0" err="1" smtClean="0"/>
              <a:t>main</a:t>
            </a:r>
            <a:r>
              <a:rPr lang="hr-HR" sz="2800" dirty="0" smtClean="0"/>
              <a:t> </a:t>
            </a:r>
            <a:r>
              <a:rPr lang="hr-HR" sz="2800" dirty="0" err="1" smtClean="0"/>
              <a:t>aim</a:t>
            </a:r>
            <a:r>
              <a:rPr lang="hr-HR" sz="2800" dirty="0" smtClean="0"/>
              <a:t>?</a:t>
            </a:r>
          </a:p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kind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dangers</a:t>
            </a:r>
            <a:r>
              <a:rPr lang="hr-HR" sz="2800" dirty="0" smtClean="0"/>
              <a:t> </a:t>
            </a:r>
            <a:r>
              <a:rPr lang="hr-HR" sz="2800" dirty="0" err="1" smtClean="0"/>
              <a:t>could</a:t>
            </a:r>
            <a:r>
              <a:rPr lang="hr-HR" sz="2800" dirty="0" smtClean="0"/>
              <a:t> </a:t>
            </a:r>
            <a:r>
              <a:rPr lang="hr-HR" sz="2800" dirty="0" err="1" smtClean="0"/>
              <a:t>employees</a:t>
            </a:r>
            <a:r>
              <a:rPr lang="hr-HR" sz="2800" dirty="0" smtClean="0"/>
              <a:t> </a:t>
            </a:r>
            <a:r>
              <a:rPr lang="hr-HR" sz="2800" dirty="0" err="1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exposed</a:t>
            </a:r>
            <a:r>
              <a:rPr lang="hr-HR" sz="2800" dirty="0" smtClean="0"/>
              <a:t> to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hr-HR" sz="2800" dirty="0" err="1" smtClean="0"/>
              <a:t>an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 </a:t>
            </a:r>
            <a:r>
              <a:rPr lang="hr-HR" sz="2800" dirty="0" err="1" smtClean="0"/>
              <a:t>relationship</a:t>
            </a:r>
            <a:r>
              <a:rPr lang="hr-HR" sz="2800" dirty="0" smtClean="0"/>
              <a:t>?</a:t>
            </a:r>
          </a:p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the </a:t>
            </a:r>
            <a:r>
              <a:rPr lang="hr-HR" sz="2800" dirty="0" err="1" smtClean="0"/>
              <a:t>difference</a:t>
            </a:r>
            <a:r>
              <a:rPr lang="hr-HR" sz="2800" dirty="0" smtClean="0"/>
              <a:t> </a:t>
            </a:r>
            <a:r>
              <a:rPr lang="hr-HR" sz="2800" dirty="0" err="1" smtClean="0"/>
              <a:t>between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 and </a:t>
            </a:r>
            <a:r>
              <a:rPr lang="hr-HR" sz="2800" dirty="0" err="1" smtClean="0"/>
              <a:t>Labour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870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62787" cy="1186301"/>
          </a:xfrm>
        </p:spPr>
        <p:txBody>
          <a:bodyPr/>
          <a:lstStyle/>
          <a:p>
            <a:r>
              <a:rPr lang="hr-HR" sz="3600" dirty="0" err="1" smtClean="0"/>
              <a:t>Employment</a:t>
            </a:r>
            <a:r>
              <a:rPr lang="hr-HR" sz="3600" dirty="0" smtClean="0"/>
              <a:t> </a:t>
            </a:r>
            <a:r>
              <a:rPr lang="hr-HR" sz="3600" dirty="0" err="1" smtClean="0"/>
              <a:t>law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9238"/>
            <a:ext cx="9705586" cy="51758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b="1" dirty="0" smtClean="0">
                <a:solidFill>
                  <a:srgbClr val="FFC000"/>
                </a:solidFill>
              </a:rPr>
              <a:t>EMPLOYMENT LAW </a:t>
            </a:r>
            <a:r>
              <a:rPr lang="hr-HR" sz="2400" dirty="0" err="1" smtClean="0"/>
              <a:t>regulates</a:t>
            </a:r>
            <a:r>
              <a:rPr lang="hr-HR" sz="2400" dirty="0" smtClean="0"/>
              <a:t> the </a:t>
            </a:r>
            <a:r>
              <a:rPr lang="hr-HR" sz="2400" dirty="0" err="1" smtClean="0"/>
              <a:t>rights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obligations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employers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and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employees</a:t>
            </a:r>
            <a:r>
              <a:rPr lang="hr-HR" sz="2400" dirty="0" smtClean="0"/>
              <a:t>:</a:t>
            </a:r>
          </a:p>
          <a:p>
            <a:pPr marL="457200" indent="-457200">
              <a:buAutoNum type="alphaLcParenR"/>
            </a:pPr>
            <a:r>
              <a:rPr lang="hr-HR" sz="2400" dirty="0" err="1" smtClean="0"/>
              <a:t>During</a:t>
            </a:r>
            <a:r>
              <a:rPr lang="hr-HR" sz="2400" dirty="0" smtClean="0"/>
              <a:t> the </a:t>
            </a:r>
            <a:r>
              <a:rPr lang="hr-HR" sz="2400" dirty="0" err="1" smtClean="0"/>
              <a:t>recruitment</a:t>
            </a:r>
            <a:r>
              <a:rPr lang="hr-HR" sz="2400" dirty="0" smtClean="0"/>
              <a:t> (</a:t>
            </a:r>
            <a:r>
              <a:rPr lang="hr-HR" sz="2400" dirty="0" err="1" smtClean="0"/>
              <a:t>eg</a:t>
            </a:r>
            <a:r>
              <a:rPr lang="hr-HR" sz="2400" dirty="0" smtClean="0"/>
              <a:t>. </a:t>
            </a:r>
            <a:r>
              <a:rPr lang="hr-HR" sz="2400" dirty="0" err="1"/>
              <a:t>d</a:t>
            </a:r>
            <a:r>
              <a:rPr lang="hr-HR" sz="2400" dirty="0" err="1" smtClean="0"/>
              <a:t>rawing</a:t>
            </a:r>
            <a:r>
              <a:rPr lang="hr-HR" sz="2400" dirty="0" smtClean="0"/>
              <a:t> </a:t>
            </a:r>
            <a:r>
              <a:rPr lang="hr-HR" sz="2400" dirty="0" err="1" smtClean="0"/>
              <a:t>up</a:t>
            </a:r>
            <a:r>
              <a:rPr lang="hr-HR" sz="2400" dirty="0" smtClean="0"/>
              <a:t> </a:t>
            </a:r>
            <a:r>
              <a:rPr lang="hr-HR" sz="2400" dirty="0" err="1"/>
              <a:t>e</a:t>
            </a:r>
            <a:r>
              <a:rPr lang="hr-HR" sz="2400" dirty="0" err="1" smtClean="0"/>
              <a:t>mployment</a:t>
            </a:r>
            <a:r>
              <a:rPr lang="hr-HR" sz="2400" dirty="0" smtClean="0"/>
              <a:t> </a:t>
            </a:r>
            <a:r>
              <a:rPr lang="hr-HR" sz="2400" dirty="0" err="1" smtClean="0"/>
              <a:t>contracts</a:t>
            </a:r>
            <a:r>
              <a:rPr lang="hr-HR" sz="2400" dirty="0" smtClean="0"/>
              <a:t>)</a:t>
            </a:r>
          </a:p>
          <a:p>
            <a:pPr marL="457200" indent="-457200">
              <a:buAutoNum type="alphaLcParenR"/>
            </a:pPr>
            <a:r>
              <a:rPr lang="hr-HR" sz="2400" dirty="0" err="1" smtClean="0"/>
              <a:t>During</a:t>
            </a:r>
            <a:r>
              <a:rPr lang="hr-HR" sz="2400" dirty="0" smtClean="0"/>
              <a:t> </a:t>
            </a:r>
            <a:r>
              <a:rPr lang="hr-HR" sz="2400" dirty="0" err="1" smtClean="0"/>
              <a:t>employment</a:t>
            </a:r>
            <a:r>
              <a:rPr lang="hr-HR" sz="2400" dirty="0" smtClean="0"/>
              <a:t> (</a:t>
            </a:r>
            <a:r>
              <a:rPr lang="hr-HR" sz="2400" dirty="0" err="1" smtClean="0"/>
              <a:t>eg</a:t>
            </a:r>
            <a:r>
              <a:rPr lang="hr-HR" sz="2400" dirty="0" smtClean="0"/>
              <a:t>. </a:t>
            </a:r>
            <a:r>
              <a:rPr lang="hr-HR" sz="2400" dirty="0" err="1"/>
              <a:t>r</a:t>
            </a:r>
            <a:r>
              <a:rPr lang="hr-HR" sz="2400" dirty="0" err="1" smtClean="0"/>
              <a:t>esolving</a:t>
            </a:r>
            <a:r>
              <a:rPr lang="hr-HR" sz="2400" dirty="0" smtClean="0"/>
              <a:t> </a:t>
            </a:r>
            <a:r>
              <a:rPr lang="hr-HR" sz="2400" dirty="0" err="1" smtClean="0"/>
              <a:t>disputes</a:t>
            </a:r>
            <a:r>
              <a:rPr lang="hr-HR" sz="2400" dirty="0" smtClean="0"/>
              <a:t>)</a:t>
            </a:r>
          </a:p>
          <a:p>
            <a:pPr marL="457200" indent="-457200">
              <a:buAutoNum type="alphaLcParenR"/>
            </a:pPr>
            <a:r>
              <a:rPr lang="hr-HR" sz="2400" dirty="0" smtClean="0"/>
              <a:t>At the </a:t>
            </a:r>
            <a:r>
              <a:rPr lang="hr-HR" sz="2400" dirty="0" err="1" smtClean="0"/>
              <a:t>end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employment</a:t>
            </a:r>
            <a:r>
              <a:rPr lang="hr-HR" sz="2400" dirty="0" smtClean="0"/>
              <a:t> (</a:t>
            </a:r>
            <a:r>
              <a:rPr lang="hr-HR" sz="2400" dirty="0" err="1" smtClean="0"/>
              <a:t>eg</a:t>
            </a:r>
            <a:r>
              <a:rPr lang="hr-HR" sz="2400" dirty="0" smtClean="0"/>
              <a:t>. </a:t>
            </a:r>
            <a:r>
              <a:rPr lang="hr-HR" sz="2400" dirty="0" err="1"/>
              <a:t>d</a:t>
            </a:r>
            <a:r>
              <a:rPr lang="hr-HR" sz="2400" dirty="0" err="1" smtClean="0"/>
              <a:t>ismissing</a:t>
            </a:r>
            <a:r>
              <a:rPr lang="hr-HR" sz="2400" dirty="0" smtClean="0"/>
              <a:t> </a:t>
            </a:r>
            <a:r>
              <a:rPr lang="hr-HR" sz="2400" dirty="0" err="1" smtClean="0"/>
              <a:t>employees</a:t>
            </a:r>
            <a:r>
              <a:rPr lang="hr-HR" sz="2400" dirty="0" smtClean="0"/>
              <a:t>)</a:t>
            </a:r>
          </a:p>
          <a:p>
            <a:pPr marL="457200" indent="-457200">
              <a:buAutoNum type="alphaLcParenR"/>
            </a:pPr>
            <a:endParaRPr lang="hr-HR" sz="2400" dirty="0"/>
          </a:p>
          <a:p>
            <a:pPr marL="0" indent="0">
              <a:buNone/>
            </a:pPr>
            <a:r>
              <a:rPr lang="hr-HR" sz="2400" b="1" dirty="0" smtClean="0">
                <a:solidFill>
                  <a:srgbClr val="00B050"/>
                </a:solidFill>
              </a:rPr>
              <a:t>LABOUR LAW </a:t>
            </a:r>
            <a:r>
              <a:rPr lang="hr-HR" sz="2400" dirty="0" err="1" smtClean="0"/>
              <a:t>deals</a:t>
            </a:r>
            <a:r>
              <a:rPr lang="hr-HR" sz="2400" dirty="0" smtClean="0"/>
              <a:t> </a:t>
            </a:r>
            <a:r>
              <a:rPr lang="hr-HR" sz="2400" dirty="0" err="1" smtClean="0"/>
              <a:t>with</a:t>
            </a:r>
            <a:r>
              <a:rPr lang="hr-HR" sz="2400" dirty="0" smtClean="0"/>
              <a:t> </a:t>
            </a:r>
            <a:r>
              <a:rPr lang="hr-HR" sz="2400" dirty="0" err="1" smtClean="0"/>
              <a:t>relations</a:t>
            </a:r>
            <a:r>
              <a:rPr lang="hr-HR" sz="2400" dirty="0" smtClean="0"/>
              <a:t> </a:t>
            </a:r>
            <a:r>
              <a:rPr lang="hr-HR" sz="2400" dirty="0" err="1" smtClean="0"/>
              <a:t>between</a:t>
            </a:r>
            <a:r>
              <a:rPr lang="hr-HR" sz="2400" dirty="0" smtClean="0"/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employers</a:t>
            </a:r>
            <a:r>
              <a:rPr lang="hr-HR" sz="2400" dirty="0" smtClean="0">
                <a:solidFill>
                  <a:srgbClr val="FFFF00"/>
                </a:solidFill>
              </a:rPr>
              <a:t> and </a:t>
            </a:r>
            <a:r>
              <a:rPr lang="hr-HR" sz="2400" dirty="0" err="1" smtClean="0">
                <a:solidFill>
                  <a:srgbClr val="FFFF00"/>
                </a:solidFill>
              </a:rPr>
              <a:t>trade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unions</a:t>
            </a:r>
            <a:r>
              <a:rPr lang="hr-HR" sz="24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hr-HR" sz="2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hr-HR" sz="2400" dirty="0" err="1" smtClean="0">
                <a:solidFill>
                  <a:srgbClr val="FFFF00"/>
                </a:solidFill>
              </a:rPr>
              <a:t>What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employee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rights</a:t>
            </a:r>
            <a:r>
              <a:rPr lang="hr-HR" sz="2400" dirty="0">
                <a:solidFill>
                  <a:srgbClr val="FFFF00"/>
                </a:solidFill>
              </a:rPr>
              <a:t> </a:t>
            </a:r>
            <a:r>
              <a:rPr lang="hr-HR" sz="2400" dirty="0" smtClean="0">
                <a:solidFill>
                  <a:srgbClr val="FFFF00"/>
                </a:solidFill>
              </a:rPr>
              <a:t>do </a:t>
            </a:r>
            <a:r>
              <a:rPr lang="hr-HR" sz="2400" dirty="0" err="1" smtClean="0">
                <a:solidFill>
                  <a:srgbClr val="FFFF00"/>
                </a:solidFill>
              </a:rPr>
              <a:t>you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think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should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be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guaranteed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by</a:t>
            </a:r>
            <a:r>
              <a:rPr lang="hr-HR" sz="2400" dirty="0" smtClean="0">
                <a:solidFill>
                  <a:srgbClr val="FFFF00"/>
                </a:solidFill>
              </a:rPr>
              <a:t> </a:t>
            </a:r>
            <a:r>
              <a:rPr lang="hr-HR" sz="2400" dirty="0" err="1" smtClean="0">
                <a:solidFill>
                  <a:srgbClr val="FFFF00"/>
                </a:solidFill>
              </a:rPr>
              <a:t>law</a:t>
            </a:r>
            <a:r>
              <a:rPr lang="hr-HR" sz="2400" dirty="0" smtClean="0">
                <a:solidFill>
                  <a:srgbClr val="FFFF00"/>
                </a:solidFill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3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Forms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33909"/>
            <a:ext cx="10205918" cy="4848045"/>
          </a:xfrm>
        </p:spPr>
        <p:txBody>
          <a:bodyPr>
            <a:normAutofit fontScale="92500" lnSpcReduction="10000"/>
          </a:bodyPr>
          <a:lstStyle/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forms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think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Full</a:t>
            </a:r>
            <a:r>
              <a:rPr lang="hr-HR" sz="2800" dirty="0" smtClean="0">
                <a:solidFill>
                  <a:srgbClr val="FFC000"/>
                </a:solidFill>
              </a:rPr>
              <a:t>-time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Part</a:t>
            </a:r>
            <a:r>
              <a:rPr lang="hr-HR" sz="2800" dirty="0" smtClean="0">
                <a:solidFill>
                  <a:srgbClr val="FFC000"/>
                </a:solidFill>
              </a:rPr>
              <a:t>-time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Casual</a:t>
            </a:r>
            <a:r>
              <a:rPr lang="hr-HR" sz="2800" dirty="0" smtClean="0">
                <a:solidFill>
                  <a:srgbClr val="FFC000"/>
                </a:solidFill>
              </a:rPr>
              <a:t>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Fixed</a:t>
            </a:r>
            <a:r>
              <a:rPr lang="hr-HR" sz="2800" dirty="0" smtClean="0">
                <a:solidFill>
                  <a:srgbClr val="FFC000"/>
                </a:solidFill>
              </a:rPr>
              <a:t> </a:t>
            </a:r>
            <a:r>
              <a:rPr lang="hr-HR" sz="2800" dirty="0" err="1" smtClean="0">
                <a:solidFill>
                  <a:srgbClr val="FFC000"/>
                </a:solidFill>
              </a:rPr>
              <a:t>term</a:t>
            </a:r>
            <a:r>
              <a:rPr lang="hr-HR" sz="2800" dirty="0">
                <a:solidFill>
                  <a:srgbClr val="FFC000"/>
                </a:solidFill>
              </a:rPr>
              <a:t>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r>
              <a:rPr lang="hr-HR" sz="2800" dirty="0" smtClean="0">
                <a:solidFill>
                  <a:srgbClr val="FFC000"/>
                </a:solidFill>
              </a:rPr>
              <a:t> </a:t>
            </a: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Temporary</a:t>
            </a:r>
            <a:r>
              <a:rPr lang="hr-HR" sz="2800" dirty="0" smtClean="0">
                <a:solidFill>
                  <a:srgbClr val="FFC000"/>
                </a:solidFill>
              </a:rPr>
              <a:t>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smtClean="0">
                <a:solidFill>
                  <a:srgbClr val="FFC000"/>
                </a:solidFill>
              </a:rPr>
              <a:t>Agency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Apprenticeship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hr-HR" sz="2800" dirty="0" err="1" smtClean="0">
                <a:solidFill>
                  <a:srgbClr val="FFC000"/>
                </a:solidFill>
              </a:rPr>
              <a:t>Seasonal</a:t>
            </a:r>
            <a:r>
              <a:rPr lang="hr-HR" sz="2800" dirty="0" smtClean="0">
                <a:solidFill>
                  <a:srgbClr val="FFC000"/>
                </a:solidFill>
              </a:rPr>
              <a:t> </a:t>
            </a:r>
            <a:r>
              <a:rPr lang="hr-HR" sz="2800" dirty="0" err="1" smtClean="0">
                <a:solidFill>
                  <a:srgbClr val="FFC000"/>
                </a:solidFill>
              </a:rPr>
              <a:t>employment</a:t>
            </a:r>
            <a:endParaRPr lang="hr-HR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hr-HR" sz="2800" dirty="0" smtClean="0"/>
          </a:p>
        </p:txBody>
      </p:sp>
    </p:spTree>
    <p:extLst>
      <p:ext uri="{BB962C8B-B14F-4D97-AF65-F5344CB8AC3E}">
        <p14:creationId xmlns:p14="http://schemas.microsoft.com/office/powerpoint/2010/main" val="104990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C000"/>
                </a:solidFill>
              </a:rPr>
              <a:t>Legal </a:t>
            </a:r>
            <a:r>
              <a:rPr lang="hr-HR" b="1" dirty="0" err="1" smtClean="0">
                <a:solidFill>
                  <a:srgbClr val="FFC000"/>
                </a:solidFill>
              </a:rPr>
              <a:t>Regulation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of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Employment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9238"/>
            <a:ext cx="10102401" cy="5175849"/>
          </a:xfrm>
        </p:spPr>
        <p:txBody>
          <a:bodyPr>
            <a:normAutofit fontScale="92500"/>
          </a:bodyPr>
          <a:lstStyle/>
          <a:p>
            <a:r>
              <a:rPr lang="hr-HR" sz="2400" dirty="0" err="1" smtClean="0"/>
              <a:t>Read</a:t>
            </a:r>
            <a:r>
              <a:rPr lang="hr-HR" sz="2400" dirty="0" smtClean="0"/>
              <a:t> the </a:t>
            </a:r>
            <a:r>
              <a:rPr lang="hr-HR" sz="2400" dirty="0" err="1" smtClean="0"/>
              <a:t>introductory</a:t>
            </a:r>
            <a:r>
              <a:rPr lang="hr-HR" sz="2400" dirty="0" smtClean="0"/>
              <a:t> </a:t>
            </a:r>
            <a:r>
              <a:rPr lang="hr-HR" sz="2400" dirty="0" err="1" smtClean="0"/>
              <a:t>paragraph</a:t>
            </a:r>
            <a:r>
              <a:rPr lang="hr-HR" sz="2400" dirty="0" smtClean="0"/>
              <a:t> to the </a:t>
            </a:r>
            <a:r>
              <a:rPr lang="hr-HR" sz="2400" dirty="0" err="1" smtClean="0"/>
              <a:t>text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find</a:t>
            </a:r>
            <a:r>
              <a:rPr lang="hr-HR" sz="2400" dirty="0" smtClean="0"/>
              <a:t> the </a:t>
            </a:r>
            <a:r>
              <a:rPr lang="hr-HR" sz="2400" dirty="0" err="1" smtClean="0"/>
              <a:t>sources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employment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Britain</a:t>
            </a:r>
            <a:r>
              <a:rPr lang="hr-HR" sz="2400" dirty="0" smtClean="0"/>
              <a:t> </a:t>
            </a:r>
            <a:r>
              <a:rPr lang="hr-HR" sz="2400" dirty="0" err="1" smtClean="0"/>
              <a:t>mentioned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it</a:t>
            </a:r>
            <a:r>
              <a:rPr lang="hr-HR" sz="2400" dirty="0" smtClean="0"/>
              <a:t>.</a:t>
            </a:r>
            <a:endParaRPr lang="hr-HR" sz="2400" dirty="0"/>
          </a:p>
          <a:p>
            <a:pPr marL="457200" indent="-457200">
              <a:buAutoNum type="arabicPeriod"/>
            </a:pPr>
            <a:r>
              <a:rPr lang="hr-HR" sz="2400" dirty="0" smtClean="0"/>
              <a:t>___________________________________</a:t>
            </a:r>
          </a:p>
          <a:p>
            <a:pPr marL="457200" indent="-457200">
              <a:buAutoNum type="arabicPeriod"/>
            </a:pPr>
            <a:r>
              <a:rPr lang="hr-HR" sz="2400" dirty="0" smtClean="0"/>
              <a:t>___________________________________</a:t>
            </a:r>
          </a:p>
          <a:p>
            <a:pPr marL="457200" indent="-457200">
              <a:buAutoNum type="arabicPeriod"/>
            </a:pPr>
            <a:r>
              <a:rPr lang="hr-HR" sz="2400" dirty="0" smtClean="0"/>
              <a:t>___________________________________</a:t>
            </a:r>
          </a:p>
          <a:p>
            <a:pPr marL="457200" indent="-457200">
              <a:buAutoNum type="arabicPeriod"/>
            </a:pPr>
            <a:r>
              <a:rPr lang="hr-HR" sz="2400" dirty="0" smtClean="0"/>
              <a:t>___________________________________</a:t>
            </a:r>
          </a:p>
          <a:p>
            <a:pPr marL="457200" indent="-457200">
              <a:buAutoNum type="arabicPeriod"/>
            </a:pPr>
            <a:endParaRPr lang="hr-HR" sz="2400" dirty="0"/>
          </a:p>
          <a:p>
            <a:pPr marL="0" indent="0">
              <a:buNone/>
            </a:pPr>
            <a:r>
              <a:rPr lang="hr-HR" sz="2400" dirty="0" err="1" smtClean="0"/>
              <a:t>What</a:t>
            </a:r>
            <a:r>
              <a:rPr lang="hr-HR" sz="2400" dirty="0" smtClean="0"/>
              <a:t> </a:t>
            </a:r>
            <a:r>
              <a:rPr lang="hr-HR" sz="2400" dirty="0" err="1" smtClean="0"/>
              <a:t>statutory</a:t>
            </a:r>
            <a:r>
              <a:rPr lang="hr-HR" sz="2400" dirty="0" smtClean="0"/>
              <a:t> </a:t>
            </a:r>
            <a:r>
              <a:rPr lang="hr-HR" sz="2400" dirty="0" err="1" smtClean="0"/>
              <a:t>rights</a:t>
            </a:r>
            <a:r>
              <a:rPr lang="hr-HR" sz="2400" dirty="0" smtClean="0"/>
              <a:t> are </a:t>
            </a:r>
            <a:r>
              <a:rPr lang="hr-HR" sz="2400" dirty="0" err="1" smtClean="0"/>
              <a:t>guaranteed</a:t>
            </a:r>
            <a:r>
              <a:rPr lang="hr-HR" sz="2400" dirty="0" smtClean="0"/>
              <a:t> to British </a:t>
            </a:r>
            <a:r>
              <a:rPr lang="hr-HR" sz="2400" dirty="0" err="1" smtClean="0"/>
              <a:t>workers</a:t>
            </a:r>
            <a:r>
              <a:rPr lang="hr-HR" sz="2400" dirty="0" smtClean="0"/>
              <a:t>?</a:t>
            </a:r>
          </a:p>
          <a:p>
            <a:pPr marL="0" indent="0">
              <a:buNone/>
            </a:pPr>
            <a:r>
              <a:rPr lang="hr-HR" sz="2400" dirty="0" smtClean="0"/>
              <a:t>a) ______________________________  b) _____________________________</a:t>
            </a:r>
          </a:p>
          <a:p>
            <a:pPr marL="0" indent="0">
              <a:buNone/>
            </a:pPr>
            <a:r>
              <a:rPr lang="hr-HR" sz="2400" dirty="0" smtClean="0"/>
              <a:t>c) ______________________________  d) ______________________________</a:t>
            </a:r>
          </a:p>
          <a:p>
            <a:pPr marL="0" indent="0">
              <a:buNone/>
            </a:pPr>
            <a:r>
              <a:rPr lang="hr-HR" sz="2400" dirty="0" smtClean="0"/>
              <a:t>e) ______________________________</a:t>
            </a:r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4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AGENCY WORK </a:t>
            </a:r>
            <a:br>
              <a:rPr lang="hr-HR" dirty="0" smtClean="0"/>
            </a:br>
            <a:r>
              <a:rPr lang="hr-HR" dirty="0" smtClean="0"/>
              <a:t>Who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agency</a:t>
            </a:r>
            <a:r>
              <a:rPr lang="hr-HR" dirty="0" smtClean="0"/>
              <a:t> </a:t>
            </a:r>
            <a:r>
              <a:rPr lang="hr-HR" dirty="0" err="1" smtClean="0"/>
              <a:t>worker</a:t>
            </a:r>
            <a:r>
              <a:rPr lang="hr-H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b="1" dirty="0" smtClean="0">
                <a:solidFill>
                  <a:srgbClr val="00B050"/>
                </a:solidFill>
              </a:rPr>
              <a:t>AGENCY WORKER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hr-HR" sz="2400" dirty="0" err="1" smtClean="0"/>
              <a:t>holds</a:t>
            </a:r>
            <a:r>
              <a:rPr lang="en-GB" sz="2400" dirty="0" smtClean="0"/>
              <a:t> </a:t>
            </a:r>
            <a:r>
              <a:rPr lang="en-GB" sz="2400" dirty="0"/>
              <a:t>a contract with an </a:t>
            </a:r>
            <a:r>
              <a:rPr lang="en-GB" sz="2400" dirty="0" smtClean="0"/>
              <a:t>agency</a:t>
            </a:r>
            <a:r>
              <a:rPr lang="hr-HR" sz="2400" dirty="0" smtClean="0"/>
              <a:t>, but </a:t>
            </a:r>
            <a:r>
              <a:rPr lang="en-GB" sz="2400" dirty="0" smtClean="0"/>
              <a:t>work</a:t>
            </a:r>
            <a:r>
              <a:rPr lang="hr-HR" sz="2400" dirty="0" smtClean="0"/>
              <a:t>s</a:t>
            </a:r>
            <a:r>
              <a:rPr lang="en-GB" sz="2400" dirty="0" smtClean="0"/>
              <a:t> </a:t>
            </a:r>
            <a:r>
              <a:rPr lang="en-GB" sz="2400" dirty="0"/>
              <a:t>temporarily for an </a:t>
            </a:r>
            <a:r>
              <a:rPr lang="en-GB" sz="2400" dirty="0" smtClean="0"/>
              <a:t>employer</a:t>
            </a:r>
            <a:r>
              <a:rPr lang="hr-HR" sz="2400" dirty="0" smtClean="0"/>
              <a:t> (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en-GB" sz="2400" dirty="0" smtClean="0"/>
              <a:t>also </a:t>
            </a:r>
            <a:r>
              <a:rPr lang="en-GB" sz="2400" dirty="0"/>
              <a:t>be called a </a:t>
            </a:r>
            <a:r>
              <a:rPr lang="en-GB" sz="2400" dirty="0" smtClean="0"/>
              <a:t>temp</a:t>
            </a:r>
            <a:r>
              <a:rPr lang="hr-HR" sz="2400" dirty="0" smtClean="0"/>
              <a:t>)</a:t>
            </a:r>
            <a:r>
              <a:rPr lang="en-GB" sz="2400" dirty="0" smtClean="0"/>
              <a:t>.</a:t>
            </a:r>
            <a:r>
              <a:rPr lang="hr-HR" sz="2400" dirty="0"/>
              <a:t> </a:t>
            </a:r>
            <a:r>
              <a:rPr lang="hr-HR" sz="2400" dirty="0" err="1" smtClean="0"/>
              <a:t>His</a:t>
            </a:r>
            <a:r>
              <a:rPr lang="hr-HR" sz="2400" dirty="0" smtClean="0"/>
              <a:t> </a:t>
            </a:r>
            <a:r>
              <a:rPr lang="hr-HR" sz="2400" dirty="0" err="1" smtClean="0"/>
              <a:t>work</a:t>
            </a:r>
            <a:r>
              <a:rPr lang="hr-HR" sz="2400" dirty="0" smtClean="0"/>
              <a:t> </a:t>
            </a:r>
            <a:r>
              <a:rPr lang="en-GB" sz="2400" dirty="0" smtClean="0"/>
              <a:t>is </a:t>
            </a:r>
            <a:r>
              <a:rPr lang="en-GB" sz="2400" dirty="0"/>
              <a:t>controlled by the </a:t>
            </a:r>
            <a:r>
              <a:rPr lang="en-GB" sz="2400" dirty="0" smtClean="0"/>
              <a:t>employer</a:t>
            </a:r>
            <a:r>
              <a:rPr lang="hr-HR" sz="2400" dirty="0" smtClean="0"/>
              <a:t>.</a:t>
            </a:r>
            <a:endParaRPr lang="en-GB" sz="2400" dirty="0"/>
          </a:p>
          <a:p>
            <a:pPr marL="0" indent="0">
              <a:buNone/>
            </a:pPr>
            <a:r>
              <a:rPr lang="en-GB" sz="2400" b="1" dirty="0">
                <a:solidFill>
                  <a:srgbClr val="FFC000"/>
                </a:solidFill>
              </a:rPr>
              <a:t>The </a:t>
            </a:r>
            <a:r>
              <a:rPr lang="en-GB" sz="2400" b="1" dirty="0" smtClean="0">
                <a:solidFill>
                  <a:srgbClr val="FFC000"/>
                </a:solidFill>
              </a:rPr>
              <a:t>agency </a:t>
            </a:r>
            <a:r>
              <a:rPr lang="en-GB" sz="2400" b="1" dirty="0">
                <a:solidFill>
                  <a:srgbClr val="FFC000"/>
                </a:solidFill>
              </a:rPr>
              <a:t>is responsible for </a:t>
            </a:r>
            <a:endParaRPr lang="hr-HR" sz="2400" b="1" dirty="0" smtClean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en-GB" sz="2400" dirty="0" smtClean="0"/>
              <a:t>paying </a:t>
            </a:r>
            <a:r>
              <a:rPr lang="en-GB" sz="2400" dirty="0"/>
              <a:t>the workers they send to a </a:t>
            </a:r>
            <a:r>
              <a:rPr lang="en-GB" sz="2400" dirty="0" smtClean="0"/>
              <a:t>company</a:t>
            </a:r>
            <a:r>
              <a:rPr lang="hr-HR" sz="2400" dirty="0" smtClean="0"/>
              <a:t> (t</a:t>
            </a:r>
            <a:r>
              <a:rPr lang="en-GB" sz="2400" dirty="0" smtClean="0"/>
              <a:t>hey </a:t>
            </a:r>
            <a:r>
              <a:rPr lang="en-GB" sz="2400" dirty="0"/>
              <a:t>charge the company a set amount per hour from which they take a </a:t>
            </a:r>
            <a:r>
              <a:rPr lang="en-GB" sz="2400" dirty="0" smtClean="0"/>
              <a:t>percentage</a:t>
            </a:r>
            <a:r>
              <a:rPr lang="hr-HR" sz="2400" dirty="0" smtClean="0"/>
              <a:t>)</a:t>
            </a:r>
            <a:r>
              <a:rPr lang="en-GB" sz="2400" dirty="0" smtClean="0"/>
              <a:t> </a:t>
            </a:r>
            <a:endParaRPr lang="hr-HR" sz="2400" dirty="0" smtClean="0"/>
          </a:p>
          <a:p>
            <a:pPr>
              <a:buFontTx/>
              <a:buChar char="-"/>
            </a:pPr>
            <a:r>
              <a:rPr lang="en-GB" sz="2400" dirty="0" smtClean="0"/>
              <a:t>collecting </a:t>
            </a:r>
            <a:r>
              <a:rPr lang="en-GB" sz="2400" dirty="0"/>
              <a:t>taxes from the temporary worker’s </a:t>
            </a:r>
            <a:r>
              <a:rPr lang="en-GB" sz="2400" dirty="0" smtClean="0"/>
              <a:t>pay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5937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>
                <a:solidFill>
                  <a:srgbClr val="FFC000"/>
                </a:solidFill>
              </a:rPr>
              <a:t>Employment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contract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44128"/>
            <a:ext cx="8946541" cy="4704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i="1" dirty="0" err="1" smtClean="0"/>
              <a:t>Discuss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following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questions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with</a:t>
            </a:r>
            <a:r>
              <a:rPr lang="hr-HR" sz="2400" i="1" dirty="0" smtClean="0"/>
              <a:t> a partner:</a:t>
            </a:r>
          </a:p>
          <a:p>
            <a:pPr marL="0" indent="0">
              <a:buNone/>
            </a:pPr>
            <a:endParaRPr lang="hr-HR" sz="2400" dirty="0" smtClean="0"/>
          </a:p>
          <a:p>
            <a:r>
              <a:rPr lang="hr-HR" sz="2400" dirty="0" err="1" smtClean="0">
                <a:solidFill>
                  <a:srgbClr val="FFC000"/>
                </a:solidFill>
              </a:rPr>
              <a:t>What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should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an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employment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contract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regulate</a:t>
            </a:r>
            <a:r>
              <a:rPr lang="hr-HR" sz="2400" dirty="0" smtClean="0">
                <a:solidFill>
                  <a:srgbClr val="FFC000"/>
                </a:solidFill>
              </a:rPr>
              <a:t>?</a:t>
            </a:r>
          </a:p>
          <a:p>
            <a:r>
              <a:rPr lang="hr-HR" sz="2400" dirty="0" err="1" smtClean="0">
                <a:solidFill>
                  <a:srgbClr val="FFC000"/>
                </a:solidFill>
              </a:rPr>
              <a:t>Why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is</a:t>
            </a:r>
            <a:r>
              <a:rPr lang="hr-HR" sz="2400" dirty="0" smtClean="0">
                <a:solidFill>
                  <a:srgbClr val="FFC000"/>
                </a:solidFill>
              </a:rPr>
              <a:t> the </a:t>
            </a:r>
            <a:r>
              <a:rPr lang="hr-HR" sz="2400" dirty="0" err="1" smtClean="0">
                <a:solidFill>
                  <a:srgbClr val="FFC000"/>
                </a:solidFill>
              </a:rPr>
              <a:t>statutory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protection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of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employees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necessary</a:t>
            </a:r>
            <a:r>
              <a:rPr lang="hr-HR" sz="2400" dirty="0" smtClean="0">
                <a:solidFill>
                  <a:srgbClr val="FFC000"/>
                </a:solidFill>
              </a:rPr>
              <a:t>? </a:t>
            </a:r>
            <a:r>
              <a:rPr lang="hr-HR" sz="2400" dirty="0" err="1" smtClean="0">
                <a:solidFill>
                  <a:srgbClr val="FFC000"/>
                </a:solidFill>
              </a:rPr>
              <a:t>What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should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it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include</a:t>
            </a:r>
            <a:r>
              <a:rPr lang="hr-HR" sz="2400" dirty="0" smtClean="0">
                <a:solidFill>
                  <a:srgbClr val="FFC000"/>
                </a:solidFill>
              </a:rPr>
              <a:t>?</a:t>
            </a:r>
          </a:p>
          <a:p>
            <a:r>
              <a:rPr lang="hr-HR" sz="2400" dirty="0" smtClean="0">
                <a:solidFill>
                  <a:srgbClr val="FFC000"/>
                </a:solidFill>
              </a:rPr>
              <a:t>Who/</a:t>
            </a:r>
            <a:r>
              <a:rPr lang="hr-HR" sz="2400" dirty="0" err="1" smtClean="0">
                <a:solidFill>
                  <a:srgbClr val="FFC000"/>
                </a:solidFill>
              </a:rPr>
              <a:t>What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smtClean="0">
                <a:solidFill>
                  <a:srgbClr val="FFC000"/>
                </a:solidFill>
              </a:rPr>
              <a:t>are </a:t>
            </a:r>
            <a:r>
              <a:rPr lang="hr-HR" sz="2400" dirty="0" smtClean="0">
                <a:solidFill>
                  <a:srgbClr val="FFC000"/>
                </a:solidFill>
              </a:rPr>
              <a:t>the </a:t>
            </a:r>
            <a:r>
              <a:rPr lang="hr-HR" sz="2400" dirty="0" err="1" smtClean="0">
                <a:solidFill>
                  <a:srgbClr val="FFC000"/>
                </a:solidFill>
              </a:rPr>
              <a:t>contents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of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an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employment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contract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determined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by</a:t>
            </a:r>
            <a:r>
              <a:rPr lang="hr-HR" sz="2400" dirty="0" smtClean="0">
                <a:solidFill>
                  <a:srgbClr val="FFC000"/>
                </a:solidFill>
              </a:rPr>
              <a:t>?</a:t>
            </a:r>
          </a:p>
          <a:p>
            <a:r>
              <a:rPr lang="hr-HR" sz="2400" dirty="0" err="1" smtClean="0">
                <a:solidFill>
                  <a:srgbClr val="FFC000"/>
                </a:solidFill>
              </a:rPr>
              <a:t>Which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conditions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of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employment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should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it</a:t>
            </a:r>
            <a:r>
              <a:rPr lang="hr-HR" sz="2400" dirty="0" smtClean="0">
                <a:solidFill>
                  <a:srgbClr val="FFC000"/>
                </a:solidFill>
              </a:rPr>
              <a:t> </a:t>
            </a:r>
            <a:r>
              <a:rPr lang="hr-HR" sz="2400" dirty="0" err="1" smtClean="0">
                <a:solidFill>
                  <a:srgbClr val="FFC000"/>
                </a:solidFill>
              </a:rPr>
              <a:t>include</a:t>
            </a:r>
            <a:r>
              <a:rPr lang="hr-HR" sz="2400" dirty="0" smtClean="0">
                <a:solidFill>
                  <a:srgbClr val="FFC000"/>
                </a:solidFill>
              </a:rPr>
              <a:t>?</a:t>
            </a:r>
          </a:p>
          <a:p>
            <a:endParaRPr lang="hr-HR" sz="2400" dirty="0"/>
          </a:p>
          <a:p>
            <a:pPr marL="0" indent="0">
              <a:buNone/>
            </a:pPr>
            <a:r>
              <a:rPr lang="hr-HR" sz="2400" i="1" dirty="0" err="1" smtClean="0"/>
              <a:t>Check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your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answers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in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section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of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text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entitled</a:t>
            </a:r>
            <a:r>
              <a:rPr lang="hr-HR" sz="2400" i="1" dirty="0" smtClean="0"/>
              <a:t> ¨</a:t>
            </a:r>
            <a:r>
              <a:rPr lang="hr-HR" sz="2400" i="1" dirty="0" err="1" smtClean="0"/>
              <a:t>Employment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contract</a:t>
            </a:r>
            <a:r>
              <a:rPr lang="hr-HR" sz="2400" i="1" dirty="0" smtClean="0"/>
              <a:t>¨.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45520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Employment</a:t>
            </a:r>
            <a:r>
              <a:rPr lang="hr-HR" dirty="0" smtClean="0"/>
              <a:t> </a:t>
            </a:r>
            <a:r>
              <a:rPr lang="hr-HR" dirty="0" err="1" smtClean="0"/>
              <a:t>particulars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87" y="1302589"/>
            <a:ext cx="11887200" cy="585733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An employer must give employees a ‘written statement of employment particulars’ if their employment contract lasts at least a month or more. This isn’t an employment </a:t>
            </a:r>
            <a:r>
              <a:rPr lang="en-GB" dirty="0" smtClean="0">
                <a:solidFill>
                  <a:srgbClr val="FFC000"/>
                </a:solidFill>
              </a:rPr>
              <a:t>contract</a:t>
            </a:r>
            <a:r>
              <a:rPr lang="hr-HR" dirty="0" smtClean="0">
                <a:solidFill>
                  <a:srgbClr val="FFC000"/>
                </a:solidFill>
              </a:rPr>
              <a:t>,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>
                <a:solidFill>
                  <a:srgbClr val="FFC000"/>
                </a:solidFill>
              </a:rPr>
              <a:t>but will </a:t>
            </a:r>
            <a:r>
              <a:rPr lang="en-GB" dirty="0" smtClean="0">
                <a:solidFill>
                  <a:srgbClr val="FFC000"/>
                </a:solidFill>
              </a:rPr>
              <a:t>include </a:t>
            </a:r>
            <a:r>
              <a:rPr lang="en-GB" dirty="0">
                <a:solidFill>
                  <a:srgbClr val="FFC000"/>
                </a:solidFill>
              </a:rPr>
              <a:t>the main conditions of employment</a:t>
            </a:r>
            <a:r>
              <a:rPr lang="en-GB" dirty="0" smtClean="0">
                <a:solidFill>
                  <a:srgbClr val="FFC000"/>
                </a:solidFill>
              </a:rPr>
              <a:t>.</a:t>
            </a:r>
            <a:endParaRPr lang="hr-HR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hr-HR" sz="800" dirty="0" smtClean="0"/>
          </a:p>
          <a:p>
            <a:r>
              <a:rPr lang="hr-HR" dirty="0">
                <a:solidFill>
                  <a:srgbClr val="00B0F0"/>
                </a:solidFill>
              </a:rPr>
              <a:t>T</a:t>
            </a:r>
            <a:r>
              <a:rPr lang="en-GB" dirty="0" smtClean="0">
                <a:solidFill>
                  <a:srgbClr val="00B0F0"/>
                </a:solidFill>
              </a:rPr>
              <a:t>he</a:t>
            </a:r>
            <a:r>
              <a:rPr lang="hr-HR" dirty="0" smtClean="0">
                <a:solidFill>
                  <a:srgbClr val="00B0F0"/>
                </a:solidFill>
              </a:rPr>
              <a:t> </a:t>
            </a:r>
            <a:r>
              <a:rPr lang="hr-HR" dirty="0" err="1" smtClean="0">
                <a:solidFill>
                  <a:srgbClr val="00B0F0"/>
                </a:solidFill>
              </a:rPr>
              <a:t>document</a:t>
            </a:r>
            <a:r>
              <a:rPr lang="hr-HR" dirty="0" smtClean="0">
                <a:solidFill>
                  <a:srgbClr val="00B0F0"/>
                </a:solidFill>
              </a:rPr>
              <a:t> </a:t>
            </a:r>
            <a:r>
              <a:rPr lang="hr-HR" dirty="0" err="1" smtClean="0">
                <a:solidFill>
                  <a:srgbClr val="00B0F0"/>
                </a:solidFill>
              </a:rPr>
              <a:t>usually</a:t>
            </a:r>
            <a:r>
              <a:rPr lang="hr-HR" dirty="0" smtClean="0">
                <a:solidFill>
                  <a:srgbClr val="00B0F0"/>
                </a:solidFill>
              </a:rPr>
              <a:t> </a:t>
            </a:r>
            <a:r>
              <a:rPr lang="hr-HR" dirty="0" err="1" smtClean="0">
                <a:solidFill>
                  <a:srgbClr val="00B0F0"/>
                </a:solidFill>
              </a:rPr>
              <a:t>called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>
                <a:solidFill>
                  <a:srgbClr val="00B0F0"/>
                </a:solidFill>
              </a:rPr>
              <a:t>'principal statement' </a:t>
            </a:r>
            <a:r>
              <a:rPr lang="en-GB" dirty="0" smtClean="0">
                <a:solidFill>
                  <a:srgbClr val="00B0F0"/>
                </a:solidFill>
              </a:rPr>
              <a:t>must </a:t>
            </a:r>
            <a:r>
              <a:rPr lang="hr-HR" dirty="0" err="1" smtClean="0">
                <a:solidFill>
                  <a:srgbClr val="00B0F0"/>
                </a:solidFill>
              </a:rPr>
              <a:t>contain</a:t>
            </a:r>
            <a:r>
              <a:rPr lang="hr-HR" dirty="0" smtClean="0">
                <a:solidFill>
                  <a:srgbClr val="00B0F0"/>
                </a:solidFill>
              </a:rPr>
              <a:t> the </a:t>
            </a:r>
            <a:r>
              <a:rPr lang="hr-HR" dirty="0" err="1" smtClean="0">
                <a:solidFill>
                  <a:srgbClr val="00B0F0"/>
                </a:solidFill>
              </a:rPr>
              <a:t>following</a:t>
            </a:r>
            <a:r>
              <a:rPr lang="hr-HR" dirty="0" smtClean="0">
                <a:solidFill>
                  <a:srgbClr val="00B0F0"/>
                </a:solidFill>
              </a:rPr>
              <a:t> </a:t>
            </a:r>
            <a:r>
              <a:rPr lang="hr-HR" dirty="0" err="1" smtClean="0">
                <a:solidFill>
                  <a:srgbClr val="00B0F0"/>
                </a:solidFill>
              </a:rPr>
              <a:t>information</a:t>
            </a:r>
            <a:r>
              <a:rPr lang="hr-HR" dirty="0" smtClean="0">
                <a:solidFill>
                  <a:srgbClr val="00B0F0"/>
                </a:solidFill>
              </a:rPr>
              <a:t>:</a:t>
            </a:r>
            <a:endParaRPr lang="en-GB" dirty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hr-HR" dirty="0" err="1" smtClean="0"/>
              <a:t>employee’s</a:t>
            </a:r>
            <a:r>
              <a:rPr lang="hr-HR" dirty="0" smtClean="0"/>
              <a:t> </a:t>
            </a:r>
            <a:r>
              <a:rPr lang="en-GB" dirty="0" smtClean="0"/>
              <a:t>name </a:t>
            </a:r>
            <a:r>
              <a:rPr lang="en-GB" dirty="0"/>
              <a:t>and </a:t>
            </a:r>
            <a:r>
              <a:rPr lang="hr-HR" dirty="0" smtClean="0"/>
              <a:t>the </a:t>
            </a:r>
            <a:r>
              <a:rPr lang="en-GB" dirty="0" smtClean="0"/>
              <a:t>employer's name</a:t>
            </a:r>
            <a:r>
              <a:rPr lang="hr-HR" dirty="0" smtClean="0"/>
              <a:t>; </a:t>
            </a:r>
            <a:r>
              <a:rPr lang="hr-HR" dirty="0" smtClean="0">
                <a:solidFill>
                  <a:schemeClr val="accent1"/>
                </a:solidFill>
              </a:rPr>
              <a:t>-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/>
              <a:t>job title or a brief job </a:t>
            </a:r>
            <a:r>
              <a:rPr lang="en-GB" dirty="0" smtClean="0"/>
              <a:t>description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err="1"/>
              <a:t>c</a:t>
            </a:r>
            <a:r>
              <a:rPr lang="hr-HR" dirty="0" err="1" smtClean="0"/>
              <a:t>ommencement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en-GB" dirty="0" smtClean="0"/>
              <a:t> employment</a:t>
            </a:r>
            <a:r>
              <a:rPr lang="hr-HR" dirty="0" smtClean="0"/>
              <a:t>;                     </a:t>
            </a:r>
            <a:r>
              <a:rPr lang="hr-HR" dirty="0" smtClean="0">
                <a:solidFill>
                  <a:srgbClr val="00B0F0"/>
                </a:solidFill>
              </a:rPr>
              <a:t>- </a:t>
            </a:r>
            <a:r>
              <a:rPr lang="hr-HR" dirty="0" err="1"/>
              <a:t>remuneration</a:t>
            </a:r>
            <a:r>
              <a:rPr lang="hr-HR" dirty="0"/>
              <a:t> </a:t>
            </a:r>
            <a:r>
              <a:rPr lang="hr-HR" dirty="0" err="1"/>
              <a:t>details</a:t>
            </a:r>
            <a:r>
              <a:rPr lang="hr-HR" dirty="0"/>
              <a:t> (</a:t>
            </a:r>
            <a:r>
              <a:rPr lang="en-GB" dirty="0"/>
              <a:t>pay rate and </a:t>
            </a:r>
            <a:r>
              <a:rPr lang="hr-HR" dirty="0" err="1" smtClean="0"/>
              <a:t>working</a:t>
            </a:r>
            <a:endParaRPr lang="hr-HR" dirty="0" smtClean="0"/>
          </a:p>
          <a:p>
            <a:pPr>
              <a:buFontTx/>
              <a:buChar char="-"/>
            </a:pPr>
            <a:r>
              <a:rPr lang="en-GB" dirty="0"/>
              <a:t>holiday entitlement</a:t>
            </a:r>
            <a:r>
              <a:rPr lang="hr-HR" dirty="0"/>
              <a:t> / </a:t>
            </a:r>
            <a:r>
              <a:rPr lang="hr-HR" dirty="0" err="1"/>
              <a:t>annual</a:t>
            </a:r>
            <a:r>
              <a:rPr lang="hr-HR" dirty="0"/>
              <a:t> </a:t>
            </a:r>
            <a:r>
              <a:rPr lang="hr-HR" dirty="0" err="1" smtClean="0"/>
              <a:t>leave</a:t>
            </a:r>
            <a:r>
              <a:rPr lang="hr-HR" dirty="0" smtClean="0"/>
              <a:t>                      </a:t>
            </a:r>
            <a:r>
              <a:rPr lang="hr-HR" dirty="0" err="1"/>
              <a:t>hours</a:t>
            </a:r>
            <a:r>
              <a:rPr lang="hr-HR" dirty="0"/>
              <a:t>; </a:t>
            </a:r>
            <a:r>
              <a:rPr lang="en-GB" dirty="0" smtClean="0"/>
              <a:t>when </a:t>
            </a:r>
            <a:r>
              <a:rPr lang="hr-HR" dirty="0" err="1"/>
              <a:t>pay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 smtClean="0"/>
              <a:t>received</a:t>
            </a:r>
            <a:r>
              <a:rPr lang="hr-HR" dirty="0" smtClean="0"/>
              <a:t>)</a:t>
            </a:r>
            <a:endParaRPr lang="hr-HR" dirty="0"/>
          </a:p>
          <a:p>
            <a:pPr>
              <a:buFontTx/>
              <a:buChar char="-"/>
            </a:pPr>
            <a:r>
              <a:rPr lang="en-GB" dirty="0" smtClean="0"/>
              <a:t>sick </a:t>
            </a:r>
            <a:r>
              <a:rPr lang="hr-HR" dirty="0" err="1" smtClean="0"/>
              <a:t>leave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sich</a:t>
            </a:r>
            <a:r>
              <a:rPr lang="hr-HR" dirty="0" smtClean="0"/>
              <a:t> </a:t>
            </a:r>
            <a:r>
              <a:rPr lang="en-GB" dirty="0" smtClean="0"/>
              <a:t>pay arrangements</a:t>
            </a:r>
            <a:r>
              <a:rPr lang="hr-HR" dirty="0" smtClean="0"/>
              <a:t>;             </a:t>
            </a:r>
            <a:r>
              <a:rPr lang="hr-HR" dirty="0" smtClean="0">
                <a:solidFill>
                  <a:srgbClr val="00B0F0"/>
                </a:solidFill>
              </a:rPr>
              <a:t>-</a:t>
            </a:r>
            <a:r>
              <a:rPr lang="hr-HR" dirty="0" smtClean="0"/>
              <a:t> </a:t>
            </a:r>
            <a:r>
              <a:rPr lang="en-GB" dirty="0" smtClean="0"/>
              <a:t>notice periods</a:t>
            </a:r>
            <a:endParaRPr lang="hr-HR" dirty="0" smtClean="0"/>
          </a:p>
          <a:p>
            <a:pPr>
              <a:buFontTx/>
              <a:buChar char="-"/>
            </a:pPr>
            <a:r>
              <a:rPr lang="en-GB" dirty="0"/>
              <a:t>pensions and pension </a:t>
            </a:r>
            <a:r>
              <a:rPr lang="en-GB" dirty="0" smtClean="0"/>
              <a:t>schemes</a:t>
            </a:r>
            <a:r>
              <a:rPr lang="hr-HR" dirty="0" smtClean="0"/>
              <a:t>                          </a:t>
            </a:r>
            <a:r>
              <a:rPr lang="hr-HR" dirty="0" smtClean="0">
                <a:solidFill>
                  <a:srgbClr val="00B0F0"/>
                </a:solidFill>
              </a:rPr>
              <a:t>- </a:t>
            </a:r>
            <a:r>
              <a:rPr lang="hr-HR" dirty="0" smtClean="0"/>
              <a:t>place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endParaRPr lang="hr-HR" dirty="0"/>
          </a:p>
          <a:p>
            <a:pPr>
              <a:buFontTx/>
              <a:buChar char="-"/>
            </a:pPr>
            <a:r>
              <a:rPr lang="en-GB" dirty="0" smtClean="0"/>
              <a:t>information </a:t>
            </a:r>
            <a:r>
              <a:rPr lang="en-GB" dirty="0"/>
              <a:t>about disciplinary and grievance </a:t>
            </a:r>
            <a:r>
              <a:rPr lang="en-GB" dirty="0" smtClean="0"/>
              <a:t>procedures</a:t>
            </a:r>
            <a:endParaRPr lang="hr-HR" dirty="0" smtClean="0"/>
          </a:p>
          <a:p>
            <a:pPr>
              <a:buFontTx/>
              <a:buChar char="-"/>
            </a:pPr>
            <a:r>
              <a:rPr lang="en-GB" dirty="0" smtClean="0"/>
              <a:t>any </a:t>
            </a:r>
            <a:r>
              <a:rPr lang="en-GB" dirty="0"/>
              <a:t>collective agreements that affect your employment terms or </a:t>
            </a:r>
            <a:r>
              <a:rPr lang="en-GB" dirty="0" smtClean="0"/>
              <a:t>conditions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for a </a:t>
            </a:r>
            <a:r>
              <a:rPr lang="hr-HR" dirty="0" err="1" smtClean="0"/>
              <a:t>temporary</a:t>
            </a:r>
            <a:r>
              <a:rPr lang="en-GB" dirty="0" smtClean="0"/>
              <a:t> </a:t>
            </a:r>
            <a:r>
              <a:rPr lang="en-GB" dirty="0"/>
              <a:t>employee how long </a:t>
            </a:r>
            <a:r>
              <a:rPr lang="hr-HR" dirty="0" smtClean="0"/>
              <a:t>the</a:t>
            </a:r>
            <a:r>
              <a:rPr lang="en-GB" dirty="0" smtClean="0"/>
              <a:t> </a:t>
            </a:r>
            <a:r>
              <a:rPr lang="en-GB" dirty="0"/>
              <a:t>employment is expected to continue, or </a:t>
            </a:r>
            <a:r>
              <a:rPr lang="hr-HR" dirty="0" smtClean="0"/>
              <a:t>for</a:t>
            </a:r>
            <a:r>
              <a:rPr lang="en-GB" dirty="0" smtClean="0"/>
              <a:t> </a:t>
            </a:r>
            <a:r>
              <a:rPr lang="en-GB" dirty="0"/>
              <a:t>a fixed term worker the date </a:t>
            </a:r>
            <a:r>
              <a:rPr lang="hr-HR" dirty="0" err="1" smtClean="0"/>
              <a:t>when</a:t>
            </a:r>
            <a:r>
              <a:rPr lang="hr-HR" dirty="0" smtClean="0"/>
              <a:t> </a:t>
            </a:r>
            <a:r>
              <a:rPr lang="en-GB" dirty="0" smtClean="0"/>
              <a:t>employment </a:t>
            </a:r>
            <a:r>
              <a:rPr lang="en-GB" dirty="0"/>
              <a:t>will end</a:t>
            </a:r>
          </a:p>
          <a:p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57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>
                <a:solidFill>
                  <a:srgbClr val="FFC000"/>
                </a:solidFill>
              </a:rPr>
              <a:t>End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of</a:t>
            </a:r>
            <a:r>
              <a:rPr lang="hr-HR" b="1" dirty="0" smtClean="0">
                <a:solidFill>
                  <a:srgbClr val="FFC000"/>
                </a:solidFill>
              </a:rPr>
              <a:t> </a:t>
            </a:r>
            <a:r>
              <a:rPr lang="hr-HR" b="1" dirty="0" err="1" smtClean="0">
                <a:solidFill>
                  <a:srgbClr val="FFC000"/>
                </a:solidFill>
              </a:rPr>
              <a:t>employment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87056"/>
            <a:ext cx="10421579" cy="4761344"/>
          </a:xfrm>
        </p:spPr>
        <p:txBody>
          <a:bodyPr>
            <a:normAutofit fontScale="92500" lnSpcReduction="10000"/>
          </a:bodyPr>
          <a:lstStyle/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different</a:t>
            </a:r>
            <a:r>
              <a:rPr lang="hr-HR" sz="2800" dirty="0" smtClean="0"/>
              <a:t> </a:t>
            </a:r>
            <a:r>
              <a:rPr lang="hr-HR" sz="2800" dirty="0" err="1" smtClean="0"/>
              <a:t>causes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termination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 </a:t>
            </a:r>
            <a:r>
              <a:rPr lang="hr-HR" sz="2800" dirty="0" err="1" smtClean="0"/>
              <a:t>can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think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? </a:t>
            </a:r>
          </a:p>
          <a:p>
            <a:r>
              <a:rPr lang="hr-HR" sz="2800" dirty="0" err="1" smtClean="0"/>
              <a:t>Check</a:t>
            </a:r>
            <a:r>
              <a:rPr lang="hr-HR" sz="2800" dirty="0" smtClean="0"/>
              <a:t> </a:t>
            </a:r>
            <a:r>
              <a:rPr lang="hr-HR" sz="2800" dirty="0" err="1" smtClean="0"/>
              <a:t>your</a:t>
            </a:r>
            <a:r>
              <a:rPr lang="hr-HR" sz="2800" dirty="0" smtClean="0"/>
              <a:t> </a:t>
            </a:r>
            <a:r>
              <a:rPr lang="hr-HR" sz="2800" dirty="0" err="1" smtClean="0"/>
              <a:t>answers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the </a:t>
            </a:r>
            <a:r>
              <a:rPr lang="hr-HR" sz="2800" dirty="0" err="1" smtClean="0"/>
              <a:t>section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the </a:t>
            </a:r>
            <a:r>
              <a:rPr lang="hr-HR" sz="2800" dirty="0" err="1" smtClean="0"/>
              <a:t>text</a:t>
            </a:r>
            <a:r>
              <a:rPr lang="hr-HR" sz="2800" dirty="0" smtClean="0"/>
              <a:t> </a:t>
            </a:r>
            <a:r>
              <a:rPr lang="hr-HR" sz="2800" dirty="0" err="1" smtClean="0"/>
              <a:t>entitled</a:t>
            </a:r>
            <a:r>
              <a:rPr lang="hr-HR" sz="2800" dirty="0" smtClean="0"/>
              <a:t> ¨</a:t>
            </a:r>
            <a:r>
              <a:rPr lang="hr-HR" sz="2800" dirty="0" err="1" smtClean="0"/>
              <a:t>End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employment</a:t>
            </a:r>
            <a:r>
              <a:rPr lang="hr-HR" sz="2800" dirty="0" smtClean="0"/>
              <a:t>¨.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79380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2150</TotalTime>
  <Words>1138</Words>
  <Application>Microsoft Office PowerPoint</Application>
  <PresentationFormat>Widescreen</PresentationFormat>
  <Paragraphs>166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Unit 19 Employment Law   Snježana Husinec, PhD shusinec@pravo.hr</vt:lpstr>
      <vt:lpstr>Employment law</vt:lpstr>
      <vt:lpstr>Employment law</vt:lpstr>
      <vt:lpstr>Forms of employment</vt:lpstr>
      <vt:lpstr>Legal Regulation of Employment</vt:lpstr>
      <vt:lpstr>AGENCY WORK  Who is an agency worker?</vt:lpstr>
      <vt:lpstr>Employment contract</vt:lpstr>
      <vt:lpstr>Employment particulars</vt:lpstr>
      <vt:lpstr>End of employment</vt:lpstr>
      <vt:lpstr>End of employment</vt:lpstr>
      <vt:lpstr>Employment disputes</vt:lpstr>
      <vt:lpstr>Alternative Dispute Resolution (ADR)</vt:lpstr>
      <vt:lpstr>Employment disputes</vt:lpstr>
      <vt:lpstr>Vocalubary practice  – Find the Croatian equivalents for the following English terms and expressions.</vt:lpstr>
      <vt:lpstr>Vocabulary practice - Key</vt:lpstr>
      <vt:lpstr>Discrimination in the Workplace</vt:lpstr>
      <vt:lpstr>Discrimination in the Workplace</vt:lpstr>
    </vt:vector>
  </TitlesOfParts>
  <Company>Pravni fakultet u Zagrebu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15 The Law of Torts</dc:title>
  <dc:creator>Snježana Husinec</dc:creator>
  <cp:lastModifiedBy>Admin</cp:lastModifiedBy>
  <cp:revision>126</cp:revision>
  <dcterms:created xsi:type="dcterms:W3CDTF">2017-10-26T11:56:39Z</dcterms:created>
  <dcterms:modified xsi:type="dcterms:W3CDTF">2019-01-12T16:29:05Z</dcterms:modified>
</cp:coreProperties>
</file>