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57" r:id="rId3"/>
    <p:sldId id="259" r:id="rId4"/>
    <p:sldId id="262" r:id="rId5"/>
    <p:sldId id="261" r:id="rId6"/>
    <p:sldId id="260" r:id="rId7"/>
    <p:sldId id="263" r:id="rId8"/>
    <p:sldId id="265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D3EF-0B9C-4266-AE1B-1CA49E5B337F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A6902-6F0A-49E0-B59D-CBF600EA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25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0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388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81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469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4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1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075DC6-8E80-4310-BF41-C19195E92C2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6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2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075DC6-8E80-4310-BF41-C19195E92C25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58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/>
              <a:t/>
            </a:r>
            <a:br>
              <a:rPr lang="hr-HR" sz="6000" dirty="0"/>
            </a:br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/>
              <a:t/>
            </a:r>
            <a:br>
              <a:rPr lang="hr-HR" sz="6000" dirty="0"/>
            </a:br>
            <a:r>
              <a:rPr lang="hr-HR" sz="6000" dirty="0" err="1" smtClean="0"/>
              <a:t>Unit</a:t>
            </a:r>
            <a:r>
              <a:rPr lang="hr-HR" sz="6000" dirty="0" smtClean="0"/>
              <a:t> 1</a:t>
            </a:r>
            <a:br>
              <a:rPr lang="hr-HR" sz="6000" dirty="0" smtClean="0"/>
            </a:br>
            <a:r>
              <a:rPr lang="hr-HR" sz="7300" b="1" dirty="0" smtClean="0"/>
              <a:t>LANGUAGE AND LAW</a:t>
            </a:r>
            <a:endParaRPr lang="en-US" sz="7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b="1" dirty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Snježana Husinec, PhD</a:t>
            </a:r>
            <a:r>
              <a:rPr lang="hr-HR" dirty="0" smtClean="0"/>
              <a:t>; </a:t>
            </a:r>
            <a:r>
              <a:rPr lang="en-US" dirty="0" smtClean="0"/>
              <a:t> E-mail: </a:t>
            </a:r>
            <a:r>
              <a:rPr lang="hr-HR" dirty="0"/>
              <a:t> </a:t>
            </a:r>
            <a:r>
              <a:rPr lang="hr-HR" dirty="0" smtClean="0"/>
              <a:t>SHUSINEC</a:t>
            </a:r>
            <a:r>
              <a:rPr lang="en-US" dirty="0" smtClean="0"/>
              <a:t>@pravo.hr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400" dirty="0" err="1" smtClean="0"/>
              <a:t>Part</a:t>
            </a:r>
            <a:r>
              <a:rPr lang="hr-HR" sz="4400" dirty="0" smtClean="0"/>
              <a:t> </a:t>
            </a:r>
            <a:r>
              <a:rPr lang="hr-HR" sz="4400" dirty="0" err="1" smtClean="0"/>
              <a:t>Two</a:t>
            </a:r>
            <a:r>
              <a:rPr lang="hr-HR" sz="4400" dirty="0" smtClean="0"/>
              <a:t>: </a:t>
            </a:r>
            <a:br>
              <a:rPr lang="hr-HR" sz="4400" dirty="0" smtClean="0"/>
            </a:br>
            <a:r>
              <a:rPr lang="hr-HR" sz="4400" b="1" dirty="0" err="1" smtClean="0"/>
              <a:t>Characteristics</a:t>
            </a:r>
            <a:r>
              <a:rPr lang="hr-HR" sz="4400" b="1" dirty="0" smtClean="0"/>
              <a:t> </a:t>
            </a:r>
            <a:r>
              <a:rPr lang="hr-HR" sz="4400" b="1" dirty="0" err="1" smtClean="0"/>
              <a:t>of</a:t>
            </a:r>
            <a:r>
              <a:rPr lang="hr-HR" sz="4400" b="1" dirty="0" smtClean="0"/>
              <a:t> Legal English: </a:t>
            </a:r>
            <a:r>
              <a:rPr lang="hr-HR" sz="4400" b="1" dirty="0" err="1" smtClean="0"/>
              <a:t>Examples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1971" y="1845733"/>
            <a:ext cx="10540537" cy="4812762"/>
          </a:xfrm>
        </p:spPr>
        <p:txBody>
          <a:bodyPr>
            <a:normAutofit fontScale="92500" lnSpcReduction="10000"/>
          </a:bodyPr>
          <a:lstStyle/>
          <a:p>
            <a:r>
              <a:rPr lang="hr-HR" b="1" dirty="0" err="1" smtClean="0"/>
              <a:t>Read</a:t>
            </a:r>
            <a:r>
              <a:rPr lang="hr-HR" b="1" dirty="0" smtClean="0"/>
              <a:t> </a:t>
            </a:r>
            <a:r>
              <a:rPr lang="hr-HR" b="1" dirty="0" err="1" smtClean="0"/>
              <a:t>example</a:t>
            </a:r>
            <a:r>
              <a:rPr lang="hr-HR" b="1" dirty="0" smtClean="0"/>
              <a:t> I – The </a:t>
            </a:r>
            <a:r>
              <a:rPr lang="hr-HR" b="1" dirty="0" err="1" smtClean="0"/>
              <a:t>Act</a:t>
            </a:r>
            <a:r>
              <a:rPr lang="hr-HR" b="1" dirty="0" smtClean="0"/>
              <a:t> </a:t>
            </a:r>
            <a:r>
              <a:rPr lang="hr-HR" b="1" dirty="0" err="1" smtClean="0"/>
              <a:t>of</a:t>
            </a:r>
            <a:r>
              <a:rPr lang="hr-HR" b="1" dirty="0" smtClean="0"/>
              <a:t> </a:t>
            </a:r>
            <a:r>
              <a:rPr lang="hr-HR" b="1" dirty="0" err="1" smtClean="0"/>
              <a:t>Settlement</a:t>
            </a:r>
            <a:r>
              <a:rPr lang="hr-HR" b="1" dirty="0" smtClean="0"/>
              <a:t> (</a:t>
            </a:r>
            <a:r>
              <a:rPr lang="hr-HR" b="1" dirty="0" smtClean="0"/>
              <a:t>1700) </a:t>
            </a:r>
            <a:r>
              <a:rPr lang="hr-HR" b="1" dirty="0" smtClean="0"/>
              <a:t>and </a:t>
            </a:r>
            <a:r>
              <a:rPr lang="hr-HR" b="1" dirty="0" err="1" smtClean="0"/>
              <a:t>find</a:t>
            </a:r>
            <a:r>
              <a:rPr lang="hr-HR" b="1" dirty="0" smtClean="0"/>
              <a:t> the </a:t>
            </a:r>
            <a:r>
              <a:rPr lang="hr-HR" b="1" dirty="0" err="1" smtClean="0"/>
              <a:t>characteristics</a:t>
            </a:r>
            <a:r>
              <a:rPr lang="hr-HR" b="1" dirty="0" smtClean="0"/>
              <a:t> </a:t>
            </a:r>
            <a:r>
              <a:rPr lang="hr-HR" b="1" dirty="0" err="1" smtClean="0"/>
              <a:t>of</a:t>
            </a:r>
            <a:r>
              <a:rPr lang="hr-HR" b="1" dirty="0" smtClean="0"/>
              <a:t> </a:t>
            </a:r>
            <a:r>
              <a:rPr lang="hr-HR" b="1" dirty="0" err="1" smtClean="0"/>
              <a:t>legal</a:t>
            </a:r>
            <a:r>
              <a:rPr lang="hr-HR" b="1" dirty="0" smtClean="0"/>
              <a:t> English:</a:t>
            </a:r>
          </a:p>
          <a:p>
            <a:r>
              <a:rPr lang="hr-HR" dirty="0" err="1" smtClean="0"/>
              <a:t>Technical</a:t>
            </a:r>
            <a:r>
              <a:rPr lang="hr-HR" dirty="0" smtClean="0"/>
              <a:t> </a:t>
            </a:r>
            <a:r>
              <a:rPr lang="hr-HR" dirty="0" err="1" smtClean="0"/>
              <a:t>terms</a:t>
            </a:r>
            <a:r>
              <a:rPr lang="hr-HR" dirty="0" smtClean="0"/>
              <a:t> -</a:t>
            </a:r>
          </a:p>
          <a:p>
            <a:r>
              <a:rPr lang="hr-HR" dirty="0" smtClean="0"/>
              <a:t>Legal </a:t>
            </a:r>
            <a:r>
              <a:rPr lang="hr-HR" dirty="0" err="1" smtClean="0"/>
              <a:t>doublets</a:t>
            </a:r>
            <a:r>
              <a:rPr lang="hr-HR" dirty="0" smtClean="0"/>
              <a:t> -</a:t>
            </a:r>
          </a:p>
          <a:p>
            <a:r>
              <a:rPr lang="hr-HR" dirty="0" err="1" smtClean="0"/>
              <a:t>Collocations</a:t>
            </a:r>
            <a:r>
              <a:rPr lang="hr-HR" dirty="0" smtClean="0"/>
              <a:t> -</a:t>
            </a:r>
          </a:p>
          <a:p>
            <a:r>
              <a:rPr lang="hr-HR" dirty="0" smtClean="0"/>
              <a:t>Modal </a:t>
            </a:r>
            <a:r>
              <a:rPr lang="hr-HR" dirty="0" err="1" smtClean="0"/>
              <a:t>verbs</a:t>
            </a:r>
            <a:r>
              <a:rPr lang="hr-HR" dirty="0" smtClean="0"/>
              <a:t> -</a:t>
            </a:r>
          </a:p>
          <a:p>
            <a:r>
              <a:rPr lang="hr-HR" dirty="0" smtClean="0"/>
              <a:t>…</a:t>
            </a:r>
          </a:p>
          <a:p>
            <a:r>
              <a:rPr lang="hr-HR" b="1" dirty="0" err="1" smtClean="0"/>
              <a:t>Read</a:t>
            </a:r>
            <a:r>
              <a:rPr lang="hr-HR" b="1" dirty="0" smtClean="0"/>
              <a:t> </a:t>
            </a:r>
            <a:r>
              <a:rPr lang="hr-HR" b="1" dirty="0" err="1" smtClean="0"/>
              <a:t>example</a:t>
            </a:r>
            <a:r>
              <a:rPr lang="hr-HR" b="1" dirty="0" smtClean="0"/>
              <a:t> II –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Succession</a:t>
            </a:r>
            <a:r>
              <a:rPr lang="hr-HR" b="1" dirty="0" smtClean="0"/>
              <a:t> to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Crown</a:t>
            </a:r>
            <a:r>
              <a:rPr lang="hr-HR" b="1" dirty="0" smtClean="0"/>
              <a:t> </a:t>
            </a:r>
            <a:r>
              <a:rPr lang="hr-HR" b="1" dirty="0" err="1" smtClean="0"/>
              <a:t>Act</a:t>
            </a:r>
            <a:r>
              <a:rPr lang="hr-HR" b="1" dirty="0" smtClean="0"/>
              <a:t> 2013. How </a:t>
            </a:r>
            <a:r>
              <a:rPr lang="hr-HR" b="1" dirty="0" err="1" smtClean="0"/>
              <a:t>is</a:t>
            </a:r>
            <a:r>
              <a:rPr lang="hr-HR" b="1" dirty="0" smtClean="0"/>
              <a:t> </a:t>
            </a:r>
            <a:r>
              <a:rPr lang="hr-HR" b="1" dirty="0" err="1" smtClean="0"/>
              <a:t>it</a:t>
            </a:r>
            <a:r>
              <a:rPr lang="hr-HR" b="1" dirty="0" smtClean="0"/>
              <a:t> </a:t>
            </a:r>
            <a:r>
              <a:rPr lang="hr-HR" b="1" dirty="0" err="1" smtClean="0"/>
              <a:t>different</a:t>
            </a:r>
            <a:r>
              <a:rPr lang="hr-HR" b="1" dirty="0" smtClean="0"/>
              <a:t> </a:t>
            </a:r>
            <a:r>
              <a:rPr lang="hr-HR" b="1" dirty="0" err="1" smtClean="0"/>
              <a:t>from</a:t>
            </a:r>
            <a:r>
              <a:rPr lang="hr-HR" b="1" dirty="0" smtClean="0"/>
              <a:t>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Act</a:t>
            </a:r>
            <a:r>
              <a:rPr lang="hr-HR" b="1" dirty="0" smtClean="0"/>
              <a:t> </a:t>
            </a:r>
            <a:r>
              <a:rPr lang="hr-HR" b="1" dirty="0" err="1" smtClean="0"/>
              <a:t>of</a:t>
            </a:r>
            <a:r>
              <a:rPr lang="hr-HR" b="1" dirty="0" smtClean="0"/>
              <a:t> </a:t>
            </a:r>
            <a:r>
              <a:rPr lang="hr-HR" b="1" dirty="0" err="1" smtClean="0"/>
              <a:t>Settlement</a:t>
            </a:r>
            <a:r>
              <a:rPr lang="hr-HR" b="1" dirty="0" smtClean="0"/>
              <a:t> 1700?</a:t>
            </a:r>
          </a:p>
          <a:p>
            <a:r>
              <a:rPr lang="hr-HR" dirty="0" err="1" smtClean="0"/>
              <a:t>Lexical</a:t>
            </a:r>
            <a:r>
              <a:rPr lang="hr-HR" dirty="0" smtClean="0"/>
              <a:t> </a:t>
            </a:r>
            <a:r>
              <a:rPr lang="hr-HR" dirty="0" err="1" smtClean="0"/>
              <a:t>elements</a:t>
            </a:r>
            <a:r>
              <a:rPr lang="hr-HR" dirty="0" smtClean="0"/>
              <a:t> –</a:t>
            </a:r>
          </a:p>
          <a:p>
            <a:r>
              <a:rPr lang="hr-HR" dirty="0" err="1" smtClean="0"/>
              <a:t>Sentece</a:t>
            </a:r>
            <a:r>
              <a:rPr lang="hr-HR" dirty="0" smtClean="0"/>
              <a:t> </a:t>
            </a:r>
            <a:r>
              <a:rPr lang="hr-HR" dirty="0" err="1" smtClean="0"/>
              <a:t>structure</a:t>
            </a:r>
            <a:r>
              <a:rPr lang="hr-HR" dirty="0" smtClean="0"/>
              <a:t> –</a:t>
            </a:r>
          </a:p>
          <a:p>
            <a:r>
              <a:rPr lang="hr-HR" dirty="0" err="1" smtClean="0"/>
              <a:t>Text</a:t>
            </a:r>
            <a:r>
              <a:rPr lang="hr-HR" dirty="0" smtClean="0"/>
              <a:t> </a:t>
            </a:r>
            <a:r>
              <a:rPr lang="hr-HR" dirty="0" err="1" smtClean="0"/>
              <a:t>layout</a:t>
            </a:r>
            <a:r>
              <a:rPr lang="hr-HR" dirty="0" smtClean="0"/>
              <a:t> –</a:t>
            </a:r>
          </a:p>
          <a:p>
            <a:r>
              <a:rPr lang="hr-HR" dirty="0" smtClean="0"/>
              <a:t>….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57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440575"/>
            <a:ext cx="10058400" cy="1296785"/>
          </a:xfrm>
        </p:spPr>
        <p:txBody>
          <a:bodyPr>
            <a:normAutofit/>
          </a:bodyPr>
          <a:lstStyle/>
          <a:p>
            <a:r>
              <a:rPr lang="hr-HR" sz="4400" dirty="0" err="1" smtClean="0"/>
              <a:t>Part</a:t>
            </a:r>
            <a:r>
              <a:rPr lang="hr-HR" sz="4400" dirty="0" smtClean="0"/>
              <a:t> </a:t>
            </a:r>
            <a:r>
              <a:rPr lang="hr-HR" sz="4400" dirty="0" err="1" smtClean="0"/>
              <a:t>Three</a:t>
            </a:r>
            <a:r>
              <a:rPr lang="hr-HR" sz="4400" dirty="0" smtClean="0"/>
              <a:t>: </a:t>
            </a:r>
            <a:r>
              <a:rPr lang="hr-HR" sz="4400" b="1" dirty="0" err="1" smtClean="0"/>
              <a:t>History</a:t>
            </a:r>
            <a:r>
              <a:rPr lang="hr-HR" sz="4400" b="1" dirty="0" smtClean="0"/>
              <a:t> </a:t>
            </a:r>
            <a:r>
              <a:rPr lang="hr-HR" sz="4400" b="1" dirty="0" err="1" smtClean="0"/>
              <a:t>of</a:t>
            </a:r>
            <a:r>
              <a:rPr lang="hr-HR" sz="4400" b="1" dirty="0" smtClean="0"/>
              <a:t> English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9912" y="1845734"/>
            <a:ext cx="9775767" cy="4023360"/>
          </a:xfrm>
        </p:spPr>
        <p:txBody>
          <a:bodyPr/>
          <a:lstStyle/>
          <a:p>
            <a:pPr marL="0" indent="0">
              <a:buNone/>
            </a:pPr>
            <a:r>
              <a:rPr lang="hr-HR" b="1" dirty="0" err="1" smtClean="0"/>
              <a:t>Define</a:t>
            </a:r>
            <a:r>
              <a:rPr lang="hr-HR" b="1" dirty="0" smtClean="0"/>
              <a:t>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following</a:t>
            </a:r>
            <a:r>
              <a:rPr lang="hr-HR" b="1" dirty="0" smtClean="0"/>
              <a:t> </a:t>
            </a:r>
            <a:r>
              <a:rPr lang="hr-HR" b="1" dirty="0" err="1" smtClean="0"/>
              <a:t>geographical</a:t>
            </a:r>
            <a:r>
              <a:rPr lang="hr-HR" b="1" dirty="0" smtClean="0"/>
              <a:t> </a:t>
            </a:r>
            <a:r>
              <a:rPr lang="hr-HR" b="1" dirty="0" err="1" smtClean="0"/>
              <a:t>names</a:t>
            </a:r>
            <a:r>
              <a:rPr lang="hr-HR" b="1" dirty="0" smtClean="0"/>
              <a:t>?</a:t>
            </a:r>
          </a:p>
          <a:p>
            <a:pPr marL="0" indent="0">
              <a:buNone/>
            </a:pPr>
            <a:r>
              <a:rPr lang="hr-HR" dirty="0" err="1" smtClean="0"/>
              <a:t>The</a:t>
            </a:r>
            <a:r>
              <a:rPr lang="hr-HR" dirty="0" smtClean="0"/>
              <a:t> British </a:t>
            </a:r>
            <a:r>
              <a:rPr lang="hr-HR" dirty="0" err="1" smtClean="0"/>
              <a:t>Isles</a:t>
            </a:r>
            <a:r>
              <a:rPr lang="hr-HR" dirty="0" smtClean="0"/>
              <a:t> =                                           </a:t>
            </a:r>
          </a:p>
          <a:p>
            <a:pPr marL="0" indent="0">
              <a:buNone/>
            </a:pPr>
            <a:r>
              <a:rPr lang="hr-HR" dirty="0" err="1" smtClean="0"/>
              <a:t>The</a:t>
            </a:r>
            <a:r>
              <a:rPr lang="hr-HR" dirty="0" smtClean="0"/>
              <a:t> United </a:t>
            </a:r>
            <a:r>
              <a:rPr lang="hr-HR" dirty="0" err="1" smtClean="0"/>
              <a:t>Kingdom</a:t>
            </a:r>
            <a:r>
              <a:rPr lang="hr-HR" dirty="0" smtClean="0"/>
              <a:t> =                                  </a:t>
            </a:r>
          </a:p>
          <a:p>
            <a:pPr marL="0" indent="0">
              <a:buNone/>
            </a:pPr>
            <a:r>
              <a:rPr lang="hr-HR" dirty="0" smtClean="0"/>
              <a:t>Great </a:t>
            </a:r>
            <a:r>
              <a:rPr lang="hr-HR" dirty="0" err="1" smtClean="0"/>
              <a:t>Britain</a:t>
            </a:r>
            <a:r>
              <a:rPr lang="hr-HR" dirty="0" smtClean="0"/>
              <a:t> =</a:t>
            </a:r>
            <a:r>
              <a:rPr lang="hr-HR" dirty="0"/>
              <a:t>Wales </a:t>
            </a:r>
            <a:r>
              <a:rPr lang="hr-HR" dirty="0" smtClean="0"/>
              <a:t>=</a:t>
            </a:r>
          </a:p>
          <a:p>
            <a:pPr marL="0" indent="0">
              <a:buNone/>
            </a:pPr>
            <a:r>
              <a:rPr lang="hr-HR" dirty="0" smtClean="0"/>
              <a:t>Northern Ireland =</a:t>
            </a:r>
          </a:p>
          <a:p>
            <a:pPr marL="0" indent="0">
              <a:buNone/>
            </a:pPr>
            <a:r>
              <a:rPr lang="hr-HR" dirty="0" smtClean="0"/>
              <a:t>Ireland=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 err="1" smtClean="0"/>
              <a:t>Answer</a:t>
            </a:r>
            <a:r>
              <a:rPr lang="hr-HR" b="1" dirty="0" smtClean="0"/>
              <a:t>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questions</a:t>
            </a:r>
            <a:r>
              <a:rPr lang="hr-HR" b="1" dirty="0" smtClean="0"/>
              <a:t> </a:t>
            </a:r>
            <a:r>
              <a:rPr lang="hr-HR" b="1" dirty="0" err="1" smtClean="0"/>
              <a:t>in</a:t>
            </a:r>
            <a:r>
              <a:rPr lang="hr-HR" b="1" dirty="0" smtClean="0"/>
              <a:t> ex. I.</a:t>
            </a:r>
          </a:p>
          <a:p>
            <a:pPr marL="0" indent="0">
              <a:buNone/>
            </a:pPr>
            <a:r>
              <a:rPr lang="hr-HR" b="1" dirty="0" err="1" smtClean="0"/>
              <a:t>Study</a:t>
            </a:r>
            <a:r>
              <a:rPr lang="hr-HR" b="1" dirty="0" smtClean="0"/>
              <a:t>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chart</a:t>
            </a:r>
            <a:r>
              <a:rPr lang="hr-HR" b="1" dirty="0" smtClean="0"/>
              <a:t>.</a:t>
            </a:r>
            <a:endParaRPr lang="en-US" b="1" dirty="0"/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760122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Sources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Legal English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6908" y="2244436"/>
            <a:ext cx="9908771" cy="3624658"/>
          </a:xfrm>
        </p:spPr>
        <p:txBody>
          <a:bodyPr/>
          <a:lstStyle/>
          <a:p>
            <a:pPr marL="0" indent="0">
              <a:buNone/>
            </a:pPr>
            <a:r>
              <a:rPr lang="hr-HR" b="1" dirty="0" err="1" smtClean="0"/>
              <a:t>Discuss</a:t>
            </a:r>
            <a:r>
              <a:rPr lang="hr-HR" b="1" dirty="0" smtClean="0"/>
              <a:t>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following</a:t>
            </a:r>
            <a:r>
              <a:rPr lang="hr-HR" b="1" dirty="0" smtClean="0"/>
              <a:t> </a:t>
            </a:r>
            <a:r>
              <a:rPr lang="hr-HR" b="1" dirty="0" err="1" smtClean="0"/>
              <a:t>questions</a:t>
            </a:r>
            <a:r>
              <a:rPr lang="hr-HR" b="1" dirty="0" smtClean="0"/>
              <a:t> </a:t>
            </a:r>
            <a:r>
              <a:rPr lang="hr-HR" b="1" dirty="0" err="1" smtClean="0"/>
              <a:t>with</a:t>
            </a:r>
            <a:r>
              <a:rPr lang="hr-HR" b="1" dirty="0" smtClean="0"/>
              <a:t> </a:t>
            </a:r>
            <a:r>
              <a:rPr lang="hr-HR" b="1" dirty="0" err="1" smtClean="0"/>
              <a:t>your</a:t>
            </a:r>
            <a:r>
              <a:rPr lang="hr-HR" b="1" dirty="0" smtClean="0"/>
              <a:t> partner.</a:t>
            </a:r>
          </a:p>
          <a:p>
            <a:pPr marL="0" indent="0">
              <a:buNone/>
            </a:pPr>
            <a:r>
              <a:rPr lang="hr-HR" dirty="0" smtClean="0"/>
              <a:t>1.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languages</a:t>
            </a:r>
            <a:r>
              <a:rPr lang="hr-HR" dirty="0" smtClean="0"/>
              <a:t> </a:t>
            </a:r>
            <a:r>
              <a:rPr lang="hr-HR" dirty="0" err="1" smtClean="0"/>
              <a:t>have</a:t>
            </a:r>
            <a:r>
              <a:rPr lang="hr-HR" dirty="0" smtClean="0"/>
              <a:t> </a:t>
            </a:r>
            <a:r>
              <a:rPr lang="hr-HR" dirty="0" err="1" smtClean="0"/>
              <a:t>influenced</a:t>
            </a:r>
            <a:r>
              <a:rPr lang="hr-HR" dirty="0" smtClean="0"/>
              <a:t> English?</a:t>
            </a:r>
          </a:p>
          <a:p>
            <a:pPr marL="0" indent="0">
              <a:buNone/>
            </a:pPr>
            <a:r>
              <a:rPr lang="hr-HR" dirty="0" smtClean="0"/>
              <a:t>2. How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influenced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those</a:t>
            </a:r>
            <a:r>
              <a:rPr lang="hr-HR" dirty="0" smtClean="0"/>
              <a:t> </a:t>
            </a:r>
            <a:r>
              <a:rPr lang="hr-HR" dirty="0" err="1" smtClean="0"/>
              <a:t>languages</a:t>
            </a:r>
            <a:r>
              <a:rPr lang="hr-HR" dirty="0" smtClean="0"/>
              <a:t>?</a:t>
            </a:r>
          </a:p>
          <a:p>
            <a:pPr marL="0" indent="0">
              <a:buNone/>
            </a:pPr>
            <a:r>
              <a:rPr lang="hr-HR" dirty="0" smtClean="0"/>
              <a:t>3.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influences</a:t>
            </a:r>
            <a:r>
              <a:rPr lang="hr-HR" dirty="0" smtClean="0"/>
              <a:t> </a:t>
            </a:r>
            <a:r>
              <a:rPr lang="hr-HR" dirty="0" err="1" smtClean="0"/>
              <a:t>visible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modern</a:t>
            </a:r>
            <a:r>
              <a:rPr lang="hr-HR" dirty="0" smtClean="0"/>
              <a:t> Legal English?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 err="1" smtClean="0"/>
              <a:t>Read</a:t>
            </a:r>
            <a:r>
              <a:rPr lang="hr-HR" b="1" dirty="0" smtClean="0"/>
              <a:t> </a:t>
            </a:r>
            <a:r>
              <a:rPr lang="hr-HR" b="1" dirty="0" err="1" smtClean="0"/>
              <a:t>the</a:t>
            </a:r>
            <a:r>
              <a:rPr lang="hr-HR" b="1" dirty="0" smtClean="0"/>
              <a:t> </a:t>
            </a:r>
            <a:r>
              <a:rPr lang="hr-HR" b="1" dirty="0" err="1" smtClean="0"/>
              <a:t>text</a:t>
            </a:r>
            <a:r>
              <a:rPr lang="hr-HR" b="1" dirty="0" smtClean="0"/>
              <a:t> </a:t>
            </a:r>
            <a:r>
              <a:rPr lang="hr-HR" b="1" dirty="0" err="1" smtClean="0"/>
              <a:t>and</a:t>
            </a:r>
            <a:r>
              <a:rPr lang="hr-HR" b="1" dirty="0" smtClean="0"/>
              <a:t> </a:t>
            </a:r>
            <a:r>
              <a:rPr lang="hr-HR" b="1" dirty="0" err="1" smtClean="0"/>
              <a:t>check</a:t>
            </a:r>
            <a:r>
              <a:rPr lang="hr-HR" b="1" dirty="0" smtClean="0"/>
              <a:t> </a:t>
            </a:r>
            <a:r>
              <a:rPr lang="hr-HR" b="1" dirty="0" err="1" smtClean="0"/>
              <a:t>your</a:t>
            </a:r>
            <a:r>
              <a:rPr lang="hr-HR" b="1" dirty="0" smtClean="0"/>
              <a:t> </a:t>
            </a:r>
            <a:r>
              <a:rPr lang="hr-HR" b="1" dirty="0" err="1" smtClean="0"/>
              <a:t>answers</a:t>
            </a:r>
            <a:r>
              <a:rPr lang="hr-HR" b="1" dirty="0"/>
              <a:t>.</a:t>
            </a:r>
            <a:endParaRPr lang="hr-HR" b="1" dirty="0" smtClean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59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575" y="286603"/>
            <a:ext cx="10715105" cy="1450757"/>
          </a:xfrm>
        </p:spPr>
        <p:txBody>
          <a:bodyPr>
            <a:normAutofit fontScale="90000"/>
          </a:bodyPr>
          <a:lstStyle/>
          <a:p>
            <a:r>
              <a:rPr lang="hr-HR" dirty="0" err="1" smtClean="0"/>
              <a:t>Part</a:t>
            </a:r>
            <a:r>
              <a:rPr lang="hr-HR" dirty="0" smtClean="0"/>
              <a:t> One:</a:t>
            </a:r>
            <a:br>
              <a:rPr lang="hr-HR" dirty="0" smtClean="0"/>
            </a:br>
            <a:r>
              <a:rPr lang="hr-HR" b="1" dirty="0" err="1" smtClean="0"/>
              <a:t>Languages</a:t>
            </a:r>
            <a:r>
              <a:rPr lang="hr-HR" b="1" dirty="0" smtClean="0"/>
              <a:t> for </a:t>
            </a:r>
            <a:r>
              <a:rPr lang="hr-HR" b="1" dirty="0" err="1" smtClean="0"/>
              <a:t>Specific</a:t>
            </a:r>
            <a:r>
              <a:rPr lang="hr-HR" b="1" dirty="0" smtClean="0"/>
              <a:t> </a:t>
            </a:r>
            <a:r>
              <a:rPr lang="hr-HR" b="1" dirty="0" err="1" smtClean="0"/>
              <a:t>Purposes</a:t>
            </a:r>
            <a:r>
              <a:rPr lang="hr-HR" b="1" dirty="0" smtClean="0"/>
              <a:t> </a:t>
            </a:r>
            <a:r>
              <a:rPr lang="hr-HR" b="1" dirty="0" err="1" smtClean="0"/>
              <a:t>and</a:t>
            </a:r>
            <a:r>
              <a:rPr lang="hr-HR" b="1" dirty="0" smtClean="0"/>
              <a:t> Legal English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hr-HR" sz="2800" dirty="0" smtClean="0"/>
          </a:p>
          <a:p>
            <a:r>
              <a:rPr lang="hr-HR" sz="2800" dirty="0" smtClean="0"/>
              <a:t>1. How do </a:t>
            </a:r>
            <a:r>
              <a:rPr lang="hr-HR" sz="2800" dirty="0" err="1" smtClean="0"/>
              <a:t>you</a:t>
            </a:r>
            <a:r>
              <a:rPr lang="hr-HR" sz="2800" dirty="0" smtClean="0"/>
              <a:t> </a:t>
            </a:r>
            <a:r>
              <a:rPr lang="hr-HR" sz="2800" dirty="0" err="1" smtClean="0"/>
              <a:t>explain</a:t>
            </a:r>
            <a:r>
              <a:rPr lang="hr-HR" sz="2800" dirty="0" smtClean="0"/>
              <a:t> </a:t>
            </a:r>
            <a:r>
              <a:rPr lang="hr-HR" sz="2800" dirty="0" err="1" smtClean="0"/>
              <a:t>the</a:t>
            </a:r>
            <a:r>
              <a:rPr lang="hr-HR" sz="2800" dirty="0" smtClean="0"/>
              <a:t> </a:t>
            </a:r>
            <a:r>
              <a:rPr lang="hr-HR" sz="2800" dirty="0" err="1" smtClean="0"/>
              <a:t>following</a:t>
            </a:r>
            <a:r>
              <a:rPr lang="hr-HR" sz="2800" dirty="0" smtClean="0"/>
              <a:t> </a:t>
            </a:r>
            <a:r>
              <a:rPr lang="hr-HR" sz="2800" dirty="0" err="1" smtClean="0"/>
              <a:t>terms</a:t>
            </a:r>
            <a:r>
              <a:rPr lang="hr-HR" sz="2800" dirty="0" smtClean="0"/>
              <a:t>?</a:t>
            </a:r>
          </a:p>
          <a:p>
            <a:endParaRPr lang="hr-HR" sz="2800" dirty="0"/>
          </a:p>
          <a:p>
            <a:r>
              <a:rPr lang="hr-HR" sz="2800" dirty="0" smtClean="0"/>
              <a:t>               LANGUAGE FOR SPECIFIC PURPOSES</a:t>
            </a:r>
          </a:p>
          <a:p>
            <a:endParaRPr lang="hr-HR" sz="2800" dirty="0"/>
          </a:p>
          <a:p>
            <a:r>
              <a:rPr lang="hr-HR" sz="2800" dirty="0" smtClean="0"/>
              <a:t>               LEGAL ENGLISH</a:t>
            </a:r>
          </a:p>
          <a:p>
            <a:endParaRPr lang="hr-HR" sz="2800" dirty="0"/>
          </a:p>
          <a:p>
            <a:endParaRPr lang="hr-HR" sz="2800" dirty="0" smtClean="0"/>
          </a:p>
          <a:p>
            <a:r>
              <a:rPr lang="hr-HR" sz="2800" dirty="0" smtClean="0"/>
              <a:t>2. </a:t>
            </a:r>
            <a:r>
              <a:rPr lang="hr-HR" sz="2800" dirty="0" err="1" smtClean="0"/>
              <a:t>Give</a:t>
            </a:r>
            <a:r>
              <a:rPr lang="hr-HR" sz="2800" dirty="0" smtClean="0"/>
              <a:t> </a:t>
            </a:r>
            <a:r>
              <a:rPr lang="hr-HR" sz="2800" dirty="0" err="1" smtClean="0"/>
              <a:t>examples</a:t>
            </a:r>
            <a:r>
              <a:rPr lang="hr-HR" sz="2800" dirty="0" smtClean="0"/>
              <a:t> </a:t>
            </a:r>
            <a:r>
              <a:rPr lang="hr-HR" sz="2800" dirty="0" err="1" smtClean="0"/>
              <a:t>of</a:t>
            </a:r>
            <a:r>
              <a:rPr lang="hr-HR" sz="2800" dirty="0" smtClean="0"/>
              <a:t> </a:t>
            </a:r>
            <a:r>
              <a:rPr lang="hr-HR" sz="2800" dirty="0" err="1" smtClean="0"/>
              <a:t>different</a:t>
            </a:r>
            <a:r>
              <a:rPr lang="hr-HR" sz="2800" dirty="0" smtClean="0"/>
              <a:t> </a:t>
            </a:r>
            <a:r>
              <a:rPr lang="hr-HR" sz="2800" dirty="0" err="1" smtClean="0"/>
              <a:t>LSPs</a:t>
            </a:r>
            <a:r>
              <a:rPr lang="hr-HR" sz="2800" dirty="0" smtClean="0"/>
              <a:t>!</a:t>
            </a:r>
          </a:p>
          <a:p>
            <a:endParaRPr lang="hr-H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60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Language</a:t>
            </a:r>
            <a:r>
              <a:rPr lang="hr-HR" dirty="0" smtClean="0"/>
              <a:t> for </a:t>
            </a:r>
            <a:r>
              <a:rPr lang="hr-HR" dirty="0" err="1" smtClean="0"/>
              <a:t>Specific</a:t>
            </a:r>
            <a:r>
              <a:rPr lang="hr-HR" dirty="0" smtClean="0"/>
              <a:t> </a:t>
            </a:r>
            <a:r>
              <a:rPr lang="hr-HR" dirty="0" err="1" smtClean="0"/>
              <a:t>Purposes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Legal English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I </a:t>
            </a:r>
            <a:r>
              <a:rPr lang="hr-HR" dirty="0" err="1" smtClean="0"/>
              <a:t>Discuss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questions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exercise</a:t>
            </a:r>
            <a:r>
              <a:rPr lang="hr-HR" dirty="0" smtClean="0"/>
              <a:t> I on p. 3.</a:t>
            </a:r>
          </a:p>
          <a:p>
            <a:endParaRPr lang="hr-HR" dirty="0" smtClean="0"/>
          </a:p>
          <a:p>
            <a:r>
              <a:rPr lang="hr-HR" dirty="0" smtClean="0"/>
              <a:t>II a) </a:t>
            </a:r>
            <a:r>
              <a:rPr lang="hr-HR" dirty="0" err="1" smtClean="0"/>
              <a:t>Try</a:t>
            </a:r>
            <a:r>
              <a:rPr lang="hr-HR" dirty="0" smtClean="0"/>
              <a:t> to </a:t>
            </a:r>
            <a:r>
              <a:rPr lang="hr-HR" dirty="0" err="1" smtClean="0"/>
              <a:t>answer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your</a:t>
            </a:r>
            <a:r>
              <a:rPr lang="hr-HR" dirty="0" smtClean="0"/>
              <a:t> partner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questions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exercise</a:t>
            </a:r>
            <a:r>
              <a:rPr lang="hr-HR" dirty="0" smtClean="0"/>
              <a:t> II.</a:t>
            </a:r>
          </a:p>
          <a:p>
            <a:r>
              <a:rPr lang="hr-HR" dirty="0"/>
              <a:t> </a:t>
            </a:r>
            <a:r>
              <a:rPr lang="hr-HR" dirty="0" smtClean="0"/>
              <a:t> b) </a:t>
            </a:r>
            <a:r>
              <a:rPr lang="hr-HR" dirty="0" err="1" smtClean="0"/>
              <a:t>Read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text</a:t>
            </a:r>
            <a:r>
              <a:rPr lang="hr-HR" dirty="0" smtClean="0"/>
              <a:t> </a:t>
            </a:r>
            <a:r>
              <a:rPr lang="hr-HR" dirty="0" err="1" smtClean="0"/>
              <a:t>entitled</a:t>
            </a:r>
            <a:r>
              <a:rPr lang="hr-HR" dirty="0" smtClean="0"/>
              <a:t> </a:t>
            </a:r>
            <a:r>
              <a:rPr lang="hr-HR" i="1" dirty="0" err="1" smtClean="0"/>
              <a:t>Lanuage</a:t>
            </a:r>
            <a:r>
              <a:rPr lang="hr-HR" i="1" dirty="0" smtClean="0"/>
              <a:t> for </a:t>
            </a:r>
            <a:r>
              <a:rPr lang="hr-HR" i="1" dirty="0" err="1" smtClean="0"/>
              <a:t>specific</a:t>
            </a:r>
            <a:r>
              <a:rPr lang="hr-HR" i="1" dirty="0" smtClean="0"/>
              <a:t> </a:t>
            </a:r>
            <a:r>
              <a:rPr lang="hr-HR" i="1" dirty="0" err="1" smtClean="0"/>
              <a:t>purposes</a:t>
            </a:r>
            <a:r>
              <a:rPr lang="hr-HR" i="1" dirty="0" smtClean="0"/>
              <a:t> (LSP)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check</a:t>
            </a:r>
            <a:r>
              <a:rPr lang="hr-HR" dirty="0" smtClean="0"/>
              <a:t>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answers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err="1" smtClean="0"/>
              <a:t>Give</a:t>
            </a:r>
            <a:r>
              <a:rPr lang="hr-HR" dirty="0" smtClean="0"/>
              <a:t> </a:t>
            </a:r>
            <a:r>
              <a:rPr lang="hr-HR" dirty="0" err="1" smtClean="0"/>
              <a:t>examples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professionals</a:t>
            </a:r>
            <a:r>
              <a:rPr lang="hr-HR" dirty="0" smtClean="0"/>
              <a:t> </a:t>
            </a:r>
            <a:r>
              <a:rPr lang="hr-HR" dirty="0" err="1" smtClean="0"/>
              <a:t>who</a:t>
            </a:r>
            <a:r>
              <a:rPr lang="hr-HR" dirty="0" smtClean="0"/>
              <a:t> </a:t>
            </a:r>
            <a:r>
              <a:rPr lang="hr-HR" dirty="0" err="1" smtClean="0"/>
              <a:t>have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need</a:t>
            </a:r>
            <a:r>
              <a:rPr lang="hr-HR" dirty="0" smtClean="0"/>
              <a:t> to use </a:t>
            </a:r>
            <a:r>
              <a:rPr lang="hr-HR" dirty="0" err="1" smtClean="0"/>
              <a:t>specialised</a:t>
            </a:r>
            <a:r>
              <a:rPr lang="hr-HR" dirty="0" smtClean="0"/>
              <a:t> </a:t>
            </a:r>
            <a:r>
              <a:rPr lang="hr-HR" dirty="0" err="1" smtClean="0"/>
              <a:t>language</a:t>
            </a:r>
            <a:r>
              <a:rPr lang="hr-HR" dirty="0" smtClean="0"/>
              <a:t>.</a:t>
            </a:r>
          </a:p>
          <a:p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their</a:t>
            </a:r>
            <a:r>
              <a:rPr lang="hr-HR" dirty="0" smtClean="0"/>
              <a:t> </a:t>
            </a:r>
            <a:r>
              <a:rPr lang="hr-HR" dirty="0" err="1" smtClean="0"/>
              <a:t>specific</a:t>
            </a:r>
            <a:r>
              <a:rPr lang="hr-HR" dirty="0" smtClean="0"/>
              <a:t> </a:t>
            </a:r>
            <a:r>
              <a:rPr lang="hr-HR" dirty="0" err="1" smtClean="0"/>
              <a:t>needs</a:t>
            </a:r>
            <a:r>
              <a:rPr lang="hr-HR" dirty="0" smtClean="0"/>
              <a:t> </a:t>
            </a:r>
            <a:r>
              <a:rPr lang="hr-HR" dirty="0" err="1" smtClean="0"/>
              <a:t>concerning</a:t>
            </a:r>
            <a:r>
              <a:rPr lang="hr-HR" dirty="0" smtClean="0"/>
              <a:t> </a:t>
            </a:r>
            <a:r>
              <a:rPr lang="hr-HR" dirty="0" err="1" smtClean="0"/>
              <a:t>language</a:t>
            </a:r>
            <a:r>
              <a:rPr lang="hr-HR" dirty="0" smtClean="0"/>
              <a:t>?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435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18495"/>
          </a:xfrm>
        </p:spPr>
        <p:txBody>
          <a:bodyPr>
            <a:normAutofit/>
          </a:bodyPr>
          <a:lstStyle/>
          <a:p>
            <a:r>
              <a:rPr lang="hr-HR" dirty="0" err="1" smtClean="0"/>
              <a:t>Language</a:t>
            </a:r>
            <a:r>
              <a:rPr lang="hr-HR" dirty="0" smtClean="0"/>
              <a:t> for </a:t>
            </a:r>
            <a:r>
              <a:rPr lang="hr-HR" dirty="0" err="1" smtClean="0"/>
              <a:t>Specific</a:t>
            </a:r>
            <a:r>
              <a:rPr lang="hr-HR" dirty="0" smtClean="0"/>
              <a:t> </a:t>
            </a:r>
            <a:r>
              <a:rPr lang="hr-HR" dirty="0" err="1" smtClean="0"/>
              <a:t>Purposes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78677"/>
            <a:ext cx="10058400" cy="4513810"/>
          </a:xfrm>
        </p:spPr>
        <p:txBody>
          <a:bodyPr>
            <a:normAutofit fontScale="92500" lnSpcReduction="10000"/>
          </a:bodyPr>
          <a:lstStyle/>
          <a:p>
            <a:r>
              <a:rPr lang="hr-HR" b="1" dirty="0" err="1"/>
              <a:t>Explain</a:t>
            </a:r>
            <a:r>
              <a:rPr lang="hr-HR" b="1" dirty="0"/>
              <a:t> </a:t>
            </a:r>
            <a:r>
              <a:rPr lang="hr-HR" b="1" dirty="0" err="1"/>
              <a:t>the</a:t>
            </a:r>
            <a:r>
              <a:rPr lang="hr-HR" b="1" dirty="0"/>
              <a:t> </a:t>
            </a:r>
            <a:r>
              <a:rPr lang="hr-HR" b="1" dirty="0" err="1"/>
              <a:t>following</a:t>
            </a:r>
            <a:r>
              <a:rPr lang="hr-HR" b="1" dirty="0"/>
              <a:t> </a:t>
            </a:r>
            <a:r>
              <a:rPr lang="hr-HR" b="1" dirty="0" err="1"/>
              <a:t>expressions</a:t>
            </a:r>
            <a:r>
              <a:rPr lang="hr-HR" b="1" dirty="0"/>
              <a:t> </a:t>
            </a:r>
            <a:r>
              <a:rPr lang="hr-HR" b="1" dirty="0" err="1"/>
              <a:t>and</a:t>
            </a:r>
            <a:r>
              <a:rPr lang="hr-HR" b="1" dirty="0"/>
              <a:t> provide </a:t>
            </a:r>
            <a:r>
              <a:rPr lang="hr-HR" b="1" dirty="0" err="1"/>
              <a:t>the</a:t>
            </a:r>
            <a:r>
              <a:rPr lang="hr-HR" b="1" dirty="0"/>
              <a:t> Croatian </a:t>
            </a:r>
            <a:r>
              <a:rPr lang="hr-HR" b="1" dirty="0" err="1"/>
              <a:t>equivalents</a:t>
            </a:r>
            <a:r>
              <a:rPr lang="hr-HR" b="1" dirty="0"/>
              <a:t>:</a:t>
            </a:r>
            <a:endParaRPr lang="en-US" b="1" dirty="0"/>
          </a:p>
          <a:p>
            <a:r>
              <a:rPr lang="hr-HR" dirty="0" smtClean="0"/>
              <a:t>1. </a:t>
            </a:r>
            <a:r>
              <a:rPr lang="hr-HR" dirty="0" err="1" smtClean="0"/>
              <a:t>language</a:t>
            </a:r>
            <a:r>
              <a:rPr lang="hr-HR" dirty="0" smtClean="0"/>
              <a:t> for </a:t>
            </a:r>
            <a:r>
              <a:rPr lang="hr-HR" dirty="0" err="1" smtClean="0"/>
              <a:t>specific</a:t>
            </a:r>
            <a:r>
              <a:rPr lang="hr-HR" dirty="0" smtClean="0"/>
              <a:t> </a:t>
            </a:r>
            <a:r>
              <a:rPr lang="hr-HR" dirty="0" err="1" smtClean="0"/>
              <a:t>purposes</a:t>
            </a:r>
            <a:r>
              <a:rPr lang="hr-HR" dirty="0" smtClean="0"/>
              <a:t> =</a:t>
            </a:r>
          </a:p>
          <a:p>
            <a:r>
              <a:rPr lang="hr-HR" dirty="0" smtClean="0"/>
              <a:t>2. </a:t>
            </a:r>
            <a:r>
              <a:rPr lang="hr-HR" dirty="0" err="1"/>
              <a:t>s</a:t>
            </a:r>
            <a:r>
              <a:rPr lang="hr-HR" dirty="0" err="1" smtClean="0"/>
              <a:t>tudents</a:t>
            </a:r>
            <a:r>
              <a:rPr lang="hr-HR" dirty="0" smtClean="0"/>
              <a:t>’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speacialists</a:t>
            </a:r>
            <a:r>
              <a:rPr lang="hr-HR" dirty="0" smtClean="0"/>
              <a:t>’ </a:t>
            </a:r>
            <a:r>
              <a:rPr lang="hr-HR" dirty="0" err="1" smtClean="0"/>
              <a:t>need</a:t>
            </a:r>
            <a:r>
              <a:rPr lang="hr-HR" dirty="0" smtClean="0"/>
              <a:t> =</a:t>
            </a:r>
          </a:p>
          <a:p>
            <a:r>
              <a:rPr lang="hr-HR" dirty="0" smtClean="0"/>
              <a:t>3. </a:t>
            </a:r>
            <a:r>
              <a:rPr lang="hr-HR" dirty="0" err="1"/>
              <a:t>f</a:t>
            </a:r>
            <a:r>
              <a:rPr lang="hr-HR" dirty="0" err="1" smtClean="0"/>
              <a:t>ield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work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study</a:t>
            </a:r>
            <a:r>
              <a:rPr lang="hr-HR" dirty="0" smtClean="0"/>
              <a:t> =</a:t>
            </a:r>
          </a:p>
          <a:p>
            <a:r>
              <a:rPr lang="hr-HR" dirty="0" smtClean="0"/>
              <a:t>4. </a:t>
            </a:r>
            <a:r>
              <a:rPr lang="hr-HR" dirty="0" err="1"/>
              <a:t>t</a:t>
            </a:r>
            <a:r>
              <a:rPr lang="hr-HR" dirty="0" err="1" smtClean="0"/>
              <a:t>echnical</a:t>
            </a:r>
            <a:r>
              <a:rPr lang="hr-HR" dirty="0" smtClean="0"/>
              <a:t> </a:t>
            </a:r>
            <a:r>
              <a:rPr lang="hr-HR" dirty="0" err="1" smtClean="0"/>
              <a:t>terms</a:t>
            </a:r>
            <a:r>
              <a:rPr lang="hr-HR" dirty="0" smtClean="0"/>
              <a:t> =</a:t>
            </a:r>
          </a:p>
          <a:p>
            <a:r>
              <a:rPr lang="hr-HR" dirty="0" smtClean="0"/>
              <a:t>5. Latin </a:t>
            </a:r>
            <a:r>
              <a:rPr lang="hr-HR" dirty="0" err="1" smtClean="0"/>
              <a:t>has</a:t>
            </a:r>
            <a:r>
              <a:rPr lang="hr-HR" dirty="0" smtClean="0"/>
              <a:t> </a:t>
            </a:r>
            <a:r>
              <a:rPr lang="hr-HR" dirty="0" err="1" smtClean="0"/>
              <a:t>exerted</a:t>
            </a:r>
            <a:r>
              <a:rPr lang="hr-HR" dirty="0" smtClean="0"/>
              <a:t> influence on </a:t>
            </a:r>
            <a:r>
              <a:rPr lang="hr-HR" dirty="0" err="1" smtClean="0"/>
              <a:t>modern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languages</a:t>
            </a:r>
            <a:r>
              <a:rPr lang="hr-HR" dirty="0" smtClean="0"/>
              <a:t> =</a:t>
            </a:r>
          </a:p>
          <a:p>
            <a:r>
              <a:rPr lang="hr-HR" dirty="0" smtClean="0"/>
              <a:t>6. </a:t>
            </a:r>
            <a:r>
              <a:rPr lang="hr-HR" dirty="0" err="1" smtClean="0"/>
              <a:t>internal</a:t>
            </a:r>
            <a:r>
              <a:rPr lang="hr-HR" dirty="0" smtClean="0"/>
              <a:t> </a:t>
            </a:r>
            <a:r>
              <a:rPr lang="hr-HR" dirty="0" err="1" smtClean="0"/>
              <a:t>professional</a:t>
            </a:r>
            <a:r>
              <a:rPr lang="hr-HR" dirty="0" smtClean="0"/>
              <a:t> </a:t>
            </a:r>
            <a:r>
              <a:rPr lang="hr-HR" dirty="0" err="1" smtClean="0"/>
              <a:t>communication</a:t>
            </a:r>
            <a:r>
              <a:rPr lang="hr-HR" dirty="0" smtClean="0"/>
              <a:t> =</a:t>
            </a:r>
          </a:p>
          <a:p>
            <a:r>
              <a:rPr lang="hr-HR" dirty="0" smtClean="0"/>
              <a:t>7.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governs</a:t>
            </a:r>
            <a:r>
              <a:rPr lang="hr-HR" dirty="0" smtClean="0"/>
              <a:t> </a:t>
            </a:r>
            <a:r>
              <a:rPr lang="hr-HR" dirty="0" err="1" smtClean="0"/>
              <a:t>all</a:t>
            </a:r>
            <a:r>
              <a:rPr lang="hr-HR" dirty="0" smtClean="0"/>
              <a:t> </a:t>
            </a:r>
            <a:r>
              <a:rPr lang="hr-HR" dirty="0" err="1" smtClean="0"/>
              <a:t>areas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life</a:t>
            </a:r>
            <a:r>
              <a:rPr lang="hr-HR" dirty="0" smtClean="0"/>
              <a:t> =</a:t>
            </a:r>
          </a:p>
          <a:p>
            <a:r>
              <a:rPr lang="hr-HR" dirty="0" smtClean="0"/>
              <a:t>8. </a:t>
            </a:r>
            <a:r>
              <a:rPr lang="hr-HR" dirty="0" err="1" smtClean="0"/>
              <a:t>plain</a:t>
            </a:r>
            <a:r>
              <a:rPr lang="hr-HR" dirty="0" smtClean="0"/>
              <a:t> </a:t>
            </a:r>
            <a:r>
              <a:rPr lang="hr-HR" dirty="0" err="1"/>
              <a:t>language</a:t>
            </a:r>
            <a:r>
              <a:rPr lang="hr-HR" dirty="0"/>
              <a:t> </a:t>
            </a:r>
            <a:r>
              <a:rPr lang="hr-HR" dirty="0" err="1"/>
              <a:t>movement</a:t>
            </a:r>
            <a:r>
              <a:rPr lang="hr-HR" dirty="0"/>
              <a:t> = </a:t>
            </a:r>
          </a:p>
          <a:p>
            <a:r>
              <a:rPr lang="hr-HR" dirty="0" smtClean="0"/>
              <a:t>9. </a:t>
            </a:r>
            <a:r>
              <a:rPr lang="hr-HR" dirty="0" smtClean="0"/>
              <a:t>wide </a:t>
            </a:r>
            <a:r>
              <a:rPr lang="hr-HR" dirty="0" err="1" smtClean="0"/>
              <a:t>regulatory</a:t>
            </a:r>
            <a:r>
              <a:rPr lang="hr-HR" dirty="0" smtClean="0"/>
              <a:t> </a:t>
            </a:r>
            <a:r>
              <a:rPr lang="hr-HR" dirty="0" err="1" smtClean="0"/>
              <a:t>scope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=</a:t>
            </a:r>
          </a:p>
          <a:p>
            <a:r>
              <a:rPr lang="hr-HR" dirty="0" smtClean="0"/>
              <a:t>10. to </a:t>
            </a:r>
            <a:r>
              <a:rPr lang="hr-HR" dirty="0" err="1" smtClean="0"/>
              <a:t>absorb</a:t>
            </a:r>
            <a:r>
              <a:rPr lang="hr-HR" dirty="0" smtClean="0"/>
              <a:t> </a:t>
            </a:r>
            <a:r>
              <a:rPr lang="hr-HR" dirty="0" err="1" smtClean="0"/>
              <a:t>terms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professional</a:t>
            </a:r>
            <a:r>
              <a:rPr lang="hr-HR" dirty="0" smtClean="0"/>
              <a:t> </a:t>
            </a:r>
            <a:r>
              <a:rPr lang="hr-HR" dirty="0" err="1" smtClean="0"/>
              <a:t>languages</a:t>
            </a:r>
            <a:r>
              <a:rPr lang="hr-HR" dirty="0" smtClean="0"/>
              <a:t> =</a:t>
            </a:r>
          </a:p>
        </p:txBody>
      </p:sp>
    </p:spTree>
    <p:extLst>
      <p:ext uri="{BB962C8B-B14F-4D97-AF65-F5344CB8AC3E}">
        <p14:creationId xmlns:p14="http://schemas.microsoft.com/office/powerpoint/2010/main" val="39339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Legal English – </a:t>
            </a:r>
            <a:r>
              <a:rPr lang="hr-HR" dirty="0" err="1" smtClean="0"/>
              <a:t>lexical</a:t>
            </a:r>
            <a:r>
              <a:rPr lang="hr-HR" dirty="0" smtClean="0"/>
              <a:t> </a:t>
            </a:r>
            <a:r>
              <a:rPr lang="hr-HR" dirty="0" err="1" smtClean="0"/>
              <a:t>characteristics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err="1" smtClean="0"/>
              <a:t>Read</a:t>
            </a:r>
            <a:r>
              <a:rPr lang="hr-HR" dirty="0" smtClean="0"/>
              <a:t> the </a:t>
            </a:r>
            <a:r>
              <a:rPr lang="hr-HR" dirty="0" err="1" smtClean="0"/>
              <a:t>first</a:t>
            </a:r>
            <a:r>
              <a:rPr lang="hr-HR" dirty="0" smtClean="0"/>
              <a:t> </a:t>
            </a:r>
            <a:r>
              <a:rPr lang="hr-HR" dirty="0" err="1" smtClean="0"/>
              <a:t>five</a:t>
            </a:r>
            <a:r>
              <a:rPr lang="hr-HR" dirty="0" smtClean="0"/>
              <a:t> </a:t>
            </a:r>
            <a:r>
              <a:rPr lang="hr-HR" dirty="0" err="1" smtClean="0"/>
              <a:t>paragraphs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the </a:t>
            </a:r>
            <a:r>
              <a:rPr lang="hr-HR" dirty="0" err="1" smtClean="0"/>
              <a:t>text</a:t>
            </a:r>
            <a:r>
              <a:rPr lang="hr-HR" dirty="0" smtClean="0"/>
              <a:t> </a:t>
            </a:r>
            <a:r>
              <a:rPr lang="hr-HR" dirty="0" err="1" smtClean="0"/>
              <a:t>entitled</a:t>
            </a:r>
            <a:r>
              <a:rPr lang="hr-HR" dirty="0" smtClean="0"/>
              <a:t> </a:t>
            </a:r>
            <a:r>
              <a:rPr lang="hr-HR" i="1" dirty="0" smtClean="0"/>
              <a:t>LEGAL ENGLISH </a:t>
            </a:r>
            <a:r>
              <a:rPr lang="hr-HR" dirty="0" smtClean="0"/>
              <a:t>and </a:t>
            </a:r>
            <a:r>
              <a:rPr lang="hr-HR" dirty="0" err="1" smtClean="0"/>
              <a:t>find</a:t>
            </a:r>
            <a:r>
              <a:rPr lang="hr-HR" dirty="0" smtClean="0"/>
              <a:t> the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characteristics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English. </a:t>
            </a:r>
            <a:r>
              <a:rPr lang="hr-HR" dirty="0" err="1" smtClean="0"/>
              <a:t>Fill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first</a:t>
            </a:r>
            <a:r>
              <a:rPr lang="hr-HR" dirty="0" smtClean="0"/>
              <a:t> </a:t>
            </a:r>
            <a:r>
              <a:rPr lang="hr-HR" dirty="0" err="1" smtClean="0"/>
              <a:t>column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table on p. 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00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Legal English – </a:t>
            </a:r>
            <a:r>
              <a:rPr lang="hr-HR" dirty="0" err="1" smtClean="0"/>
              <a:t>lexical</a:t>
            </a:r>
            <a:r>
              <a:rPr lang="hr-HR" dirty="0" smtClean="0"/>
              <a:t> </a:t>
            </a:r>
            <a:r>
              <a:rPr lang="hr-HR" dirty="0" err="1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Read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first</a:t>
            </a:r>
            <a:r>
              <a:rPr lang="hr-HR" dirty="0" smtClean="0"/>
              <a:t> </a:t>
            </a:r>
            <a:r>
              <a:rPr lang="hr-HR" dirty="0" err="1" smtClean="0"/>
              <a:t>five</a:t>
            </a:r>
            <a:r>
              <a:rPr lang="hr-HR" dirty="0" smtClean="0"/>
              <a:t> </a:t>
            </a:r>
            <a:r>
              <a:rPr lang="hr-HR" dirty="0" err="1" smtClean="0"/>
              <a:t>paragraphs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text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extract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text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main</a:t>
            </a:r>
            <a:r>
              <a:rPr lang="hr-HR" dirty="0" smtClean="0"/>
              <a:t> </a:t>
            </a:r>
            <a:r>
              <a:rPr lang="hr-HR" dirty="0" err="1" smtClean="0"/>
              <a:t>features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English. </a:t>
            </a:r>
            <a:r>
              <a:rPr lang="hr-HR" dirty="0" err="1" smtClean="0"/>
              <a:t>Fill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first</a:t>
            </a:r>
            <a:r>
              <a:rPr lang="hr-HR" dirty="0" smtClean="0"/>
              <a:t> </a:t>
            </a:r>
            <a:r>
              <a:rPr lang="hr-HR" dirty="0" err="1" smtClean="0"/>
              <a:t>column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table </a:t>
            </a:r>
            <a:r>
              <a:rPr lang="hr-HR" dirty="0" err="1" smtClean="0"/>
              <a:t>in</a:t>
            </a:r>
            <a:r>
              <a:rPr lang="hr-HR" dirty="0" smtClean="0"/>
              <a:t> ex. III, p. 5.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845447"/>
              </p:ext>
            </p:extLst>
          </p:nvPr>
        </p:nvGraphicFramePr>
        <p:xfrm>
          <a:off x="1097280" y="2734886"/>
          <a:ext cx="906272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4022">
                  <a:extLst>
                    <a:ext uri="{9D8B030D-6E8A-4147-A177-3AD203B41FA5}">
                      <a16:colId xmlns:a16="http://schemas.microsoft.com/office/drawing/2014/main" val="3372127093"/>
                    </a:ext>
                  </a:extLst>
                </a:gridCol>
                <a:gridCol w="5978698">
                  <a:extLst>
                    <a:ext uri="{9D8B030D-6E8A-4147-A177-3AD203B41FA5}">
                      <a16:colId xmlns:a16="http://schemas.microsoft.com/office/drawing/2014/main" val="3606136398"/>
                    </a:ext>
                  </a:extLst>
                </a:gridCol>
              </a:tblGrid>
              <a:tr h="353291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Characteristics</a:t>
                      </a:r>
                      <a:r>
                        <a:rPr lang="hr-HR" baseline="0" dirty="0" smtClean="0"/>
                        <a:t> </a:t>
                      </a:r>
                      <a:r>
                        <a:rPr lang="hr-HR" baseline="0" dirty="0" err="1" smtClean="0"/>
                        <a:t>of</a:t>
                      </a:r>
                      <a:r>
                        <a:rPr lang="hr-HR" baseline="0" dirty="0" smtClean="0"/>
                        <a:t> Legal English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Examples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329726"/>
                  </a:ext>
                </a:extLst>
              </a:tr>
              <a:tr h="353291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archaisms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818801"/>
                  </a:ext>
                </a:extLst>
              </a:tr>
              <a:tr h="353291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borrowings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272128"/>
                  </a:ext>
                </a:extLst>
              </a:tr>
              <a:tr h="353291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collocations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162313"/>
                  </a:ext>
                </a:extLst>
              </a:tr>
              <a:tr h="353291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phrasal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verbs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806684"/>
                  </a:ext>
                </a:extLst>
              </a:tr>
              <a:tr h="353291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ordinary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words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with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specific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legal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meaning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243974"/>
                  </a:ext>
                </a:extLst>
              </a:tr>
              <a:tr h="353291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legal</a:t>
                      </a:r>
                      <a:r>
                        <a:rPr lang="hr-HR" dirty="0" smtClean="0"/>
                        <a:t> </a:t>
                      </a:r>
                      <a:r>
                        <a:rPr lang="hr-HR" dirty="0" err="1" smtClean="0"/>
                        <a:t>doublets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994067"/>
                  </a:ext>
                </a:extLst>
              </a:tr>
              <a:tr h="353291">
                <a:tc>
                  <a:txBody>
                    <a:bodyPr/>
                    <a:lstStyle/>
                    <a:p>
                      <a:r>
                        <a:rPr lang="hr-HR" dirty="0" smtClean="0"/>
                        <a:t>pro-</a:t>
                      </a:r>
                      <a:r>
                        <a:rPr lang="hr-HR" dirty="0" err="1" smtClean="0"/>
                        <a:t>forms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209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14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Legal English – </a:t>
            </a:r>
            <a:r>
              <a:rPr lang="hr-HR" dirty="0" err="1" smtClean="0"/>
              <a:t>syntactic</a:t>
            </a:r>
            <a:r>
              <a:rPr lang="hr-HR" dirty="0" smtClean="0"/>
              <a:t> </a:t>
            </a:r>
            <a:r>
              <a:rPr lang="hr-HR" dirty="0" err="1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Read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second</a:t>
            </a:r>
            <a:r>
              <a:rPr lang="hr-HR" dirty="0" smtClean="0"/>
              <a:t> </a:t>
            </a:r>
            <a:r>
              <a:rPr lang="hr-HR" dirty="0" err="1" smtClean="0"/>
              <a:t>last</a:t>
            </a:r>
            <a:r>
              <a:rPr lang="hr-HR" dirty="0" smtClean="0"/>
              <a:t> </a:t>
            </a:r>
            <a:r>
              <a:rPr lang="hr-HR" dirty="0" err="1" smtClean="0"/>
              <a:t>paragraphs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find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syntactic</a:t>
            </a:r>
            <a:r>
              <a:rPr lang="hr-HR" dirty="0" smtClean="0"/>
              <a:t> </a:t>
            </a:r>
            <a:r>
              <a:rPr lang="hr-HR" dirty="0" err="1" smtClean="0"/>
              <a:t>features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English. Provide </a:t>
            </a:r>
            <a:r>
              <a:rPr lang="hr-HR" dirty="0" err="1" smtClean="0"/>
              <a:t>examples</a:t>
            </a:r>
            <a:r>
              <a:rPr lang="hr-HR" dirty="0" smtClean="0"/>
              <a:t>.</a:t>
            </a:r>
          </a:p>
          <a:p>
            <a:r>
              <a:rPr lang="hr-HR" dirty="0" smtClean="0"/>
              <a:t>1.</a:t>
            </a:r>
          </a:p>
          <a:p>
            <a:r>
              <a:rPr lang="hr-HR" dirty="0" smtClean="0"/>
              <a:t>2.</a:t>
            </a:r>
          </a:p>
          <a:p>
            <a:r>
              <a:rPr lang="hr-HR" dirty="0" smtClean="0"/>
              <a:t>3. </a:t>
            </a:r>
          </a:p>
          <a:p>
            <a:r>
              <a:rPr lang="hr-HR" dirty="0" smtClean="0"/>
              <a:t>4.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0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Legal English – modal </a:t>
            </a:r>
            <a:r>
              <a:rPr lang="hr-HR" dirty="0" err="1" smtClean="0"/>
              <a:t>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Read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last</a:t>
            </a:r>
            <a:r>
              <a:rPr lang="hr-HR" dirty="0" smtClean="0"/>
              <a:t> </a:t>
            </a:r>
            <a:r>
              <a:rPr lang="hr-HR" dirty="0" err="1" smtClean="0"/>
              <a:t>paragraph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find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modal </a:t>
            </a:r>
            <a:r>
              <a:rPr lang="hr-HR" dirty="0" err="1" smtClean="0"/>
              <a:t>verbs</a:t>
            </a:r>
            <a:r>
              <a:rPr lang="hr-HR" dirty="0" smtClean="0"/>
              <a:t> </a:t>
            </a:r>
            <a:r>
              <a:rPr lang="hr-HR" dirty="0" err="1" smtClean="0"/>
              <a:t>used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Legal English.</a:t>
            </a:r>
          </a:p>
          <a:p>
            <a:r>
              <a:rPr lang="hr-HR" dirty="0" smtClean="0"/>
              <a:t>1. a)</a:t>
            </a:r>
          </a:p>
          <a:p>
            <a:r>
              <a:rPr lang="hr-HR" dirty="0"/>
              <a:t> </a:t>
            </a:r>
            <a:r>
              <a:rPr lang="hr-HR" dirty="0" smtClean="0"/>
              <a:t>   b)</a:t>
            </a:r>
          </a:p>
          <a:p>
            <a:r>
              <a:rPr lang="hr-HR" dirty="0" smtClean="0"/>
              <a:t>2.</a:t>
            </a:r>
          </a:p>
          <a:p>
            <a:r>
              <a:rPr lang="hr-HR" dirty="0" smtClean="0"/>
              <a:t>3.</a:t>
            </a:r>
          </a:p>
          <a:p>
            <a:r>
              <a:rPr lang="hr-HR" dirty="0" smtClean="0"/>
              <a:t>4. a)</a:t>
            </a:r>
          </a:p>
          <a:p>
            <a:r>
              <a:rPr lang="hr-HR" dirty="0"/>
              <a:t> </a:t>
            </a:r>
            <a:r>
              <a:rPr lang="hr-HR" dirty="0" smtClean="0"/>
              <a:t>   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90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27202"/>
          </a:xfrm>
        </p:spPr>
        <p:txBody>
          <a:bodyPr/>
          <a:lstStyle/>
          <a:p>
            <a:r>
              <a:rPr lang="hr-HR" dirty="0" smtClean="0"/>
              <a:t>Legal English – modal </a:t>
            </a:r>
            <a:r>
              <a:rPr lang="hr-HR" dirty="0" err="1" smtClean="0"/>
              <a:t>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56566"/>
            <a:ext cx="10058400" cy="52274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1. a) SHALL – </a:t>
            </a:r>
            <a:r>
              <a:rPr lang="hr-HR" dirty="0" err="1" smtClean="0"/>
              <a:t>legal</a:t>
            </a:r>
            <a:r>
              <a:rPr lang="hr-HR" dirty="0" smtClean="0"/>
              <a:t> imperative, </a:t>
            </a:r>
            <a:r>
              <a:rPr lang="hr-HR" dirty="0" err="1" smtClean="0"/>
              <a:t>obligation</a:t>
            </a:r>
            <a:r>
              <a:rPr lang="hr-HR" dirty="0" smtClean="0"/>
              <a:t>, ‘</a:t>
            </a:r>
            <a:r>
              <a:rPr lang="hr-HR" dirty="0" err="1" smtClean="0"/>
              <a:t>has</a:t>
            </a:r>
            <a:r>
              <a:rPr lang="hr-HR" dirty="0" smtClean="0"/>
              <a:t> a </a:t>
            </a:r>
            <a:r>
              <a:rPr lang="hr-HR" dirty="0" err="1" smtClean="0"/>
              <a:t>duty</a:t>
            </a:r>
            <a:r>
              <a:rPr lang="hr-HR" dirty="0" smtClean="0"/>
              <a:t> to’</a:t>
            </a:r>
          </a:p>
          <a:p>
            <a:r>
              <a:rPr lang="hr-HR" i="1" dirty="0"/>
              <a:t> </a:t>
            </a:r>
            <a:r>
              <a:rPr lang="hr-HR" i="1" dirty="0" smtClean="0"/>
              <a:t>   </a:t>
            </a: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Everyone 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SHALL</a:t>
            </a: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abide by the Constitution and law and respect the legal order of the </a:t>
            </a: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Republic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hr-HR" dirty="0"/>
              <a:t> </a:t>
            </a:r>
            <a:r>
              <a:rPr lang="hr-HR" dirty="0" smtClean="0"/>
              <a:t>   b) SHALL NOT – </a:t>
            </a:r>
            <a:r>
              <a:rPr lang="hr-HR" dirty="0" err="1" smtClean="0"/>
              <a:t>prohibition</a:t>
            </a:r>
            <a:endParaRPr lang="hr-HR" dirty="0" smtClean="0"/>
          </a:p>
          <a:p>
            <a:r>
              <a:rPr lang="hr-HR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These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conditions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SHALL NOT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apply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if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…</a:t>
            </a:r>
          </a:p>
          <a:p>
            <a:r>
              <a:rPr lang="hr-HR" dirty="0" smtClean="0"/>
              <a:t>2. MUST – </a:t>
            </a:r>
            <a:r>
              <a:rPr lang="hr-HR" dirty="0" err="1" smtClean="0"/>
              <a:t>requirement</a:t>
            </a:r>
            <a:r>
              <a:rPr lang="hr-HR" dirty="0" smtClean="0"/>
              <a:t>, </a:t>
            </a:r>
            <a:r>
              <a:rPr lang="hr-HR" dirty="0" err="1" smtClean="0"/>
              <a:t>obligation</a:t>
            </a:r>
            <a:endParaRPr lang="hr-HR" dirty="0" smtClean="0"/>
          </a:p>
          <a:p>
            <a:r>
              <a:rPr lang="hr-HR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securities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MUST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fulfill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following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essential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requirements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r>
              <a:rPr lang="hr-HR" dirty="0" smtClean="0"/>
              <a:t>3. SHOULD – </a:t>
            </a:r>
            <a:r>
              <a:rPr lang="hr-HR" dirty="0" err="1" smtClean="0"/>
              <a:t>non-mandatory</a:t>
            </a:r>
            <a:r>
              <a:rPr lang="hr-HR" dirty="0" smtClean="0"/>
              <a:t> </a:t>
            </a:r>
            <a:r>
              <a:rPr lang="hr-HR" dirty="0" err="1" smtClean="0"/>
              <a:t>provision</a:t>
            </a:r>
            <a:r>
              <a:rPr lang="hr-HR" dirty="0" smtClean="0"/>
              <a:t>, </a:t>
            </a:r>
            <a:r>
              <a:rPr lang="hr-HR" dirty="0" err="1" smtClean="0"/>
              <a:t>recommendation</a:t>
            </a:r>
            <a:r>
              <a:rPr lang="hr-HR" dirty="0" smtClean="0"/>
              <a:t>, </a:t>
            </a:r>
            <a:r>
              <a:rPr lang="hr-HR" dirty="0" err="1" smtClean="0"/>
              <a:t>goal</a:t>
            </a:r>
            <a:endParaRPr lang="hr-HR" dirty="0" smtClean="0"/>
          </a:p>
          <a:p>
            <a:pPr marL="0" indent="0">
              <a:buNone/>
            </a:pPr>
            <a:r>
              <a:rPr lang="hr-HR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en-GB" i="1" dirty="0" smtClean="0">
                <a:solidFill>
                  <a:schemeClr val="accent1">
                    <a:lumMod val="75000"/>
                  </a:schemeClr>
                </a:solidFill>
              </a:rPr>
              <a:t>The </a:t>
            </a:r>
            <a:r>
              <a:rPr lang="en-GB" i="1" dirty="0">
                <a:solidFill>
                  <a:schemeClr val="accent1">
                    <a:lumMod val="75000"/>
                  </a:schemeClr>
                </a:solidFill>
              </a:rPr>
              <a:t>parties SHOULD in their discretion use an approved expert to carry out the tasks.</a:t>
            </a:r>
            <a:endParaRPr lang="hr-HR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r-HR" dirty="0" smtClean="0"/>
              <a:t>4. a) MAY – </a:t>
            </a:r>
            <a:r>
              <a:rPr lang="hr-HR" dirty="0" err="1" smtClean="0"/>
              <a:t>permission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authorisation</a:t>
            </a:r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 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Company MAY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assign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this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Agreement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with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prior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written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consent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other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party. </a:t>
            </a:r>
          </a:p>
          <a:p>
            <a:r>
              <a:rPr lang="hr-HR" dirty="0"/>
              <a:t> </a:t>
            </a:r>
            <a:r>
              <a:rPr lang="hr-HR" dirty="0" smtClean="0"/>
              <a:t>   b) MAY NOT– </a:t>
            </a:r>
            <a:r>
              <a:rPr lang="hr-HR" dirty="0" err="1" smtClean="0"/>
              <a:t>exception</a:t>
            </a:r>
            <a:r>
              <a:rPr lang="hr-HR" dirty="0" smtClean="0"/>
              <a:t> to a general </a:t>
            </a:r>
            <a:r>
              <a:rPr lang="hr-HR" dirty="0" err="1" smtClean="0"/>
              <a:t>permission</a:t>
            </a:r>
            <a:r>
              <a:rPr lang="hr-HR" dirty="0" smtClean="0"/>
              <a:t> – </a:t>
            </a:r>
          </a:p>
          <a:p>
            <a:r>
              <a:rPr lang="hr-HR" dirty="0" smtClean="0"/>
              <a:t>   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The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second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condition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MAY NOT </a:t>
            </a:r>
            <a:r>
              <a:rPr lang="hr-HR" i="1" dirty="0" err="1" smtClean="0">
                <a:solidFill>
                  <a:schemeClr val="accent1">
                    <a:lumMod val="75000"/>
                  </a:schemeClr>
                </a:solidFill>
              </a:rPr>
              <a:t>apply</a:t>
            </a:r>
            <a:r>
              <a:rPr lang="hr-HR" i="1" dirty="0" smtClean="0">
                <a:solidFill>
                  <a:schemeClr val="accent1">
                    <a:lumMod val="75000"/>
                  </a:schemeClr>
                </a:solidFill>
              </a:rPr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177774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216</TotalTime>
  <Words>672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Calibri Light</vt:lpstr>
      <vt:lpstr>Retrospect</vt:lpstr>
      <vt:lpstr>    Unit 1 LANGUAGE AND LAW</vt:lpstr>
      <vt:lpstr>Part One: Languages for Specific Purposes and Legal English</vt:lpstr>
      <vt:lpstr>Language for Specific Purposes and Legal English</vt:lpstr>
      <vt:lpstr>Language for Specific Purposes</vt:lpstr>
      <vt:lpstr>Legal English – lexical characteristics</vt:lpstr>
      <vt:lpstr>Legal English – lexical characteristics</vt:lpstr>
      <vt:lpstr>Legal English – syntactic features</vt:lpstr>
      <vt:lpstr>Legal English – modal verbs</vt:lpstr>
      <vt:lpstr>Legal English – modal verbs</vt:lpstr>
      <vt:lpstr>Part Two:  Characteristics of Legal English: Examples</vt:lpstr>
      <vt:lpstr>Part Three: History of English </vt:lpstr>
      <vt:lpstr>Sources of Legal English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LANGUAGE AND LAW</dc:title>
  <dc:creator>Admin</dc:creator>
  <cp:lastModifiedBy>Admin</cp:lastModifiedBy>
  <cp:revision>28</cp:revision>
  <dcterms:created xsi:type="dcterms:W3CDTF">2017-10-10T18:30:39Z</dcterms:created>
  <dcterms:modified xsi:type="dcterms:W3CDTF">2018-10-09T17:25:46Z</dcterms:modified>
</cp:coreProperties>
</file>