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2"/>
  </p:notesMasterIdLst>
  <p:sldIdLst>
    <p:sldId id="256" r:id="rId2"/>
    <p:sldId id="257" r:id="rId3"/>
    <p:sldId id="277" r:id="rId4"/>
    <p:sldId id="278" r:id="rId5"/>
    <p:sldId id="276" r:id="rId6"/>
    <p:sldId id="259" r:id="rId7"/>
    <p:sldId id="261" r:id="rId8"/>
    <p:sldId id="263" r:id="rId9"/>
    <p:sldId id="262" r:id="rId10"/>
    <p:sldId id="280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FF9900"/>
    <a:srgbClr val="FC7336"/>
    <a:srgbClr val="45713F"/>
    <a:srgbClr val="E11F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56D3EF-0B9C-4266-AE1B-1CA49E5B337F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0A6902-6F0A-49E0-B59D-CBF600EAC8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6251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5774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34612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4426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2663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2305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8001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840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6947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593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40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584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A9075DC6-8E80-4310-BF41-C19195E92C25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B225CE9-EA88-4F68-AA37-4294DE0E5D06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25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hr-HR" sz="6000" dirty="0" smtClean="0"/>
              <a:t/>
            </a:r>
            <a:br>
              <a:rPr lang="hr-HR" sz="6000" dirty="0" smtClean="0"/>
            </a:br>
            <a:r>
              <a:rPr lang="hr-HR" sz="6000" dirty="0"/>
              <a:t/>
            </a:r>
            <a:br>
              <a:rPr lang="hr-HR" sz="6000" dirty="0"/>
            </a:br>
            <a:r>
              <a:rPr lang="hr-HR" sz="6000" dirty="0" smtClean="0"/>
              <a:t/>
            </a:r>
            <a:br>
              <a:rPr lang="hr-HR" sz="6000" dirty="0" smtClean="0"/>
            </a:br>
            <a:r>
              <a:rPr lang="hr-HR" sz="6000" dirty="0"/>
              <a:t/>
            </a:r>
            <a:br>
              <a:rPr lang="hr-HR" sz="6000" dirty="0"/>
            </a:br>
            <a:r>
              <a:rPr lang="hr-HR" sz="6000" dirty="0" err="1" smtClean="0"/>
              <a:t>Unit</a:t>
            </a:r>
            <a:r>
              <a:rPr lang="hr-HR" sz="6000" dirty="0" smtClean="0"/>
              <a:t> 3</a:t>
            </a:r>
            <a:br>
              <a:rPr lang="hr-HR" sz="6000" dirty="0" smtClean="0"/>
            </a:br>
            <a:r>
              <a:rPr lang="hr-HR" sz="6000" dirty="0" smtClean="0"/>
              <a:t/>
            </a:r>
            <a:br>
              <a:rPr lang="hr-HR" sz="6000" dirty="0" smtClean="0"/>
            </a:br>
            <a:r>
              <a:rPr lang="hr-HR" sz="7300" b="1" dirty="0" smtClean="0"/>
              <a:t>BRANCHES OF ENGLISH LAW </a:t>
            </a:r>
            <a:endParaRPr lang="en-US" sz="73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endParaRPr lang="en-US" sz="3600" b="1" dirty="0"/>
          </a:p>
          <a:p>
            <a:endParaRPr lang="en-US" sz="32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Snježana Husinec, PhD</a:t>
            </a:r>
            <a:r>
              <a:rPr lang="hr-HR" dirty="0" smtClean="0"/>
              <a:t>; </a:t>
            </a:r>
            <a:r>
              <a:rPr lang="en-US" dirty="0" smtClean="0"/>
              <a:t> E-mail: </a:t>
            </a:r>
            <a:r>
              <a:rPr lang="hr-HR" dirty="0"/>
              <a:t> </a:t>
            </a:r>
            <a:r>
              <a:rPr lang="hr-HR" dirty="0" smtClean="0"/>
              <a:t>SHUSINEC</a:t>
            </a:r>
            <a:r>
              <a:rPr lang="en-US" dirty="0" smtClean="0"/>
              <a:t>@pravo.hr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57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Course</a:t>
            </a:r>
            <a:r>
              <a:rPr lang="hr-HR" dirty="0" smtClean="0"/>
              <a:t> </a:t>
            </a:r>
            <a:r>
              <a:rPr lang="hr-HR" dirty="0" err="1" smtClean="0"/>
              <a:t>descriptions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hr-HR" b="1" dirty="0" smtClean="0"/>
              <a:t>I </a:t>
            </a:r>
            <a:r>
              <a:rPr lang="hr-HR" b="1" dirty="0" err="1" smtClean="0"/>
              <a:t>Find</a:t>
            </a:r>
            <a:r>
              <a:rPr lang="hr-HR" b="1" dirty="0" smtClean="0"/>
              <a:t> a </a:t>
            </a:r>
            <a:r>
              <a:rPr lang="hr-HR" b="1" dirty="0" err="1" smtClean="0"/>
              <a:t>law</a:t>
            </a:r>
            <a:r>
              <a:rPr lang="hr-HR" b="1" dirty="0" smtClean="0"/>
              <a:t> </a:t>
            </a:r>
            <a:r>
              <a:rPr lang="hr-HR" b="1" dirty="0" err="1" smtClean="0"/>
              <a:t>course</a:t>
            </a:r>
            <a:r>
              <a:rPr lang="hr-HR" b="1" dirty="0" smtClean="0"/>
              <a:t> on the web </a:t>
            </a:r>
            <a:r>
              <a:rPr lang="hr-HR" b="1" dirty="0" err="1" smtClean="0"/>
              <a:t>page</a:t>
            </a:r>
            <a:r>
              <a:rPr lang="hr-HR" b="1" dirty="0" smtClean="0"/>
              <a:t> </a:t>
            </a:r>
            <a:r>
              <a:rPr lang="hr-HR" b="1" dirty="0" err="1" smtClean="0"/>
              <a:t>of</a:t>
            </a:r>
            <a:r>
              <a:rPr lang="hr-HR" b="1" dirty="0" smtClean="0"/>
              <a:t> a top American </a:t>
            </a:r>
            <a:r>
              <a:rPr lang="hr-HR" b="1" dirty="0" err="1" smtClean="0"/>
              <a:t>or</a:t>
            </a:r>
            <a:r>
              <a:rPr lang="hr-HR" b="1" dirty="0" smtClean="0"/>
              <a:t> British </a:t>
            </a:r>
            <a:r>
              <a:rPr lang="hr-HR" b="1" dirty="0" err="1" smtClean="0"/>
              <a:t>law</a:t>
            </a:r>
            <a:r>
              <a:rPr lang="hr-HR" b="1" dirty="0" smtClean="0"/>
              <a:t> </a:t>
            </a:r>
            <a:r>
              <a:rPr lang="hr-HR" b="1" dirty="0" err="1" smtClean="0"/>
              <a:t>school</a:t>
            </a:r>
            <a:r>
              <a:rPr lang="hr-HR" b="1" dirty="0" smtClean="0"/>
              <a:t> </a:t>
            </a:r>
            <a:r>
              <a:rPr lang="hr-HR" b="1" dirty="0" err="1" smtClean="0"/>
              <a:t>that</a:t>
            </a:r>
            <a:r>
              <a:rPr lang="hr-HR" b="1" dirty="0" smtClean="0"/>
              <a:t> </a:t>
            </a:r>
            <a:r>
              <a:rPr lang="hr-HR" b="1" dirty="0" err="1" smtClean="0"/>
              <a:t>you</a:t>
            </a:r>
            <a:r>
              <a:rPr lang="hr-HR" b="1" dirty="0" smtClean="0"/>
              <a:t> </a:t>
            </a:r>
            <a:r>
              <a:rPr lang="hr-HR" b="1" dirty="0" err="1" smtClean="0"/>
              <a:t>like</a:t>
            </a:r>
            <a:r>
              <a:rPr lang="hr-HR" b="1" dirty="0" smtClean="0"/>
              <a:t> </a:t>
            </a:r>
            <a:r>
              <a:rPr lang="hr-HR" b="1" dirty="0" err="1" smtClean="0"/>
              <a:t>and</a:t>
            </a:r>
            <a:r>
              <a:rPr lang="hr-HR" b="1" dirty="0" smtClean="0"/>
              <a:t> </a:t>
            </a:r>
            <a:r>
              <a:rPr lang="hr-HR" b="1" dirty="0" err="1" smtClean="0"/>
              <a:t>summarize</a:t>
            </a:r>
            <a:r>
              <a:rPr lang="hr-HR" b="1" dirty="0" smtClean="0"/>
              <a:t>  </a:t>
            </a:r>
            <a:r>
              <a:rPr lang="hr-HR" b="1" dirty="0" err="1" smtClean="0"/>
              <a:t>its</a:t>
            </a:r>
            <a:r>
              <a:rPr lang="hr-HR" b="1" dirty="0" smtClean="0"/>
              <a:t> </a:t>
            </a:r>
            <a:r>
              <a:rPr lang="hr-HR" b="1" dirty="0" err="1" smtClean="0"/>
              <a:t>contents</a:t>
            </a:r>
            <a:r>
              <a:rPr lang="hr-HR" b="1" dirty="0" smtClean="0"/>
              <a:t> </a:t>
            </a:r>
            <a:r>
              <a:rPr lang="hr-HR" b="1" dirty="0" err="1" smtClean="0"/>
              <a:t>in</a:t>
            </a:r>
            <a:r>
              <a:rPr lang="hr-HR" b="1" dirty="0" smtClean="0"/>
              <a:t> </a:t>
            </a:r>
            <a:r>
              <a:rPr lang="hr-HR" b="1" dirty="0" err="1" smtClean="0"/>
              <a:t>your</a:t>
            </a:r>
            <a:r>
              <a:rPr lang="hr-HR" b="1" dirty="0" smtClean="0"/>
              <a:t> </a:t>
            </a:r>
            <a:r>
              <a:rPr lang="hr-HR" b="1" dirty="0" err="1" smtClean="0"/>
              <a:t>notebook</a:t>
            </a:r>
            <a:r>
              <a:rPr lang="hr-HR" b="1" dirty="0" smtClean="0"/>
              <a:t>. </a:t>
            </a:r>
          </a:p>
          <a:p>
            <a:r>
              <a:rPr lang="hr-HR" dirty="0" err="1" smtClean="0"/>
              <a:t>Compare</a:t>
            </a:r>
            <a:r>
              <a:rPr lang="hr-HR" dirty="0" smtClean="0"/>
              <a:t> </a:t>
            </a: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 a </a:t>
            </a:r>
            <a:r>
              <a:rPr lang="hr-HR" dirty="0" err="1" smtClean="0"/>
              <a:t>course</a:t>
            </a:r>
            <a:r>
              <a:rPr lang="hr-HR" dirty="0" smtClean="0"/>
              <a:t> </a:t>
            </a:r>
            <a:r>
              <a:rPr lang="hr-HR" dirty="0" err="1" smtClean="0"/>
              <a:t>description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your</a:t>
            </a:r>
            <a:r>
              <a:rPr lang="hr-HR" dirty="0" smtClean="0"/>
              <a:t> </a:t>
            </a:r>
            <a:r>
              <a:rPr lang="hr-HR" dirty="0" err="1" smtClean="0"/>
              <a:t>colleagues</a:t>
            </a:r>
            <a:r>
              <a:rPr lang="hr-HR" dirty="0" smtClean="0"/>
              <a:t>.</a:t>
            </a:r>
          </a:p>
          <a:p>
            <a:r>
              <a:rPr lang="hr-HR" dirty="0"/>
              <a:t>Best American </a:t>
            </a:r>
            <a:r>
              <a:rPr lang="hr-HR" dirty="0" err="1"/>
              <a:t>Law</a:t>
            </a:r>
            <a:r>
              <a:rPr lang="hr-HR" dirty="0"/>
              <a:t> </a:t>
            </a:r>
            <a:r>
              <a:rPr lang="hr-HR" dirty="0" err="1"/>
              <a:t>Schools</a:t>
            </a:r>
            <a:r>
              <a:rPr lang="hr-HR" dirty="0"/>
              <a:t> </a:t>
            </a:r>
            <a:r>
              <a:rPr lang="hr-HR" dirty="0" err="1"/>
              <a:t>ranked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smtClean="0"/>
              <a:t>2017:</a:t>
            </a:r>
            <a:endParaRPr lang="hr-HR" dirty="0"/>
          </a:p>
          <a:p>
            <a:r>
              <a:rPr lang="hr-HR" dirty="0" err="1">
                <a:solidFill>
                  <a:srgbClr val="0070C0"/>
                </a:solidFill>
              </a:rPr>
              <a:t>Yale</a:t>
            </a:r>
            <a:r>
              <a:rPr lang="hr-HR" dirty="0">
                <a:solidFill>
                  <a:srgbClr val="0070C0"/>
                </a:solidFill>
              </a:rPr>
              <a:t> University ---  </a:t>
            </a:r>
            <a:r>
              <a:rPr lang="hr-HR" dirty="0" err="1">
                <a:solidFill>
                  <a:srgbClr val="0070C0"/>
                </a:solidFill>
              </a:rPr>
              <a:t>Stanford</a:t>
            </a:r>
            <a:r>
              <a:rPr lang="hr-HR" dirty="0">
                <a:solidFill>
                  <a:srgbClr val="0070C0"/>
                </a:solidFill>
              </a:rPr>
              <a:t> University ---  </a:t>
            </a:r>
            <a:r>
              <a:rPr lang="hr-HR" dirty="0" err="1">
                <a:solidFill>
                  <a:srgbClr val="0070C0"/>
                </a:solidFill>
              </a:rPr>
              <a:t>Harvard</a:t>
            </a:r>
            <a:r>
              <a:rPr lang="hr-HR" dirty="0">
                <a:solidFill>
                  <a:srgbClr val="0070C0"/>
                </a:solidFill>
              </a:rPr>
              <a:t> University ---  University </a:t>
            </a:r>
            <a:r>
              <a:rPr lang="hr-HR" dirty="0" err="1">
                <a:solidFill>
                  <a:srgbClr val="0070C0"/>
                </a:solidFill>
              </a:rPr>
              <a:t>of</a:t>
            </a:r>
            <a:r>
              <a:rPr lang="hr-HR" dirty="0">
                <a:solidFill>
                  <a:srgbClr val="0070C0"/>
                </a:solidFill>
              </a:rPr>
              <a:t> Chicago --- Columbia University ---  New York University</a:t>
            </a:r>
          </a:p>
          <a:p>
            <a:r>
              <a:rPr lang="hr-HR" dirty="0"/>
              <a:t>Top 5 </a:t>
            </a:r>
            <a:r>
              <a:rPr lang="hr-HR" dirty="0" err="1"/>
              <a:t>universities</a:t>
            </a:r>
            <a:r>
              <a:rPr lang="hr-HR" dirty="0"/>
              <a:t> for </a:t>
            </a:r>
            <a:r>
              <a:rPr lang="hr-HR" dirty="0" err="1"/>
              <a:t>law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2018:</a:t>
            </a:r>
          </a:p>
          <a:p>
            <a:r>
              <a:rPr lang="hr-HR" dirty="0" err="1">
                <a:solidFill>
                  <a:srgbClr val="0070C0"/>
                </a:solidFill>
              </a:rPr>
              <a:t>Cambridge</a:t>
            </a:r>
            <a:r>
              <a:rPr lang="hr-HR" dirty="0">
                <a:solidFill>
                  <a:srgbClr val="0070C0"/>
                </a:solidFill>
              </a:rPr>
              <a:t> University ---  </a:t>
            </a:r>
            <a:r>
              <a:rPr lang="hr-HR" dirty="0" err="1">
                <a:solidFill>
                  <a:srgbClr val="0070C0"/>
                </a:solidFill>
              </a:rPr>
              <a:t>Oxford</a:t>
            </a:r>
            <a:r>
              <a:rPr lang="hr-HR" dirty="0">
                <a:solidFill>
                  <a:srgbClr val="0070C0"/>
                </a:solidFill>
              </a:rPr>
              <a:t> University ---  London </a:t>
            </a:r>
            <a:r>
              <a:rPr lang="hr-HR" dirty="0" err="1">
                <a:solidFill>
                  <a:srgbClr val="0070C0"/>
                </a:solidFill>
              </a:rPr>
              <a:t>School</a:t>
            </a:r>
            <a:r>
              <a:rPr lang="hr-HR" dirty="0">
                <a:solidFill>
                  <a:srgbClr val="0070C0"/>
                </a:solidFill>
              </a:rPr>
              <a:t> </a:t>
            </a:r>
            <a:r>
              <a:rPr lang="hr-HR" dirty="0" err="1">
                <a:solidFill>
                  <a:srgbClr val="0070C0"/>
                </a:solidFill>
              </a:rPr>
              <a:t>of</a:t>
            </a:r>
            <a:r>
              <a:rPr lang="hr-HR" dirty="0">
                <a:solidFill>
                  <a:srgbClr val="0070C0"/>
                </a:solidFill>
              </a:rPr>
              <a:t> </a:t>
            </a:r>
            <a:r>
              <a:rPr lang="hr-HR" dirty="0" err="1">
                <a:solidFill>
                  <a:srgbClr val="0070C0"/>
                </a:solidFill>
              </a:rPr>
              <a:t>Economics</a:t>
            </a:r>
            <a:r>
              <a:rPr lang="hr-HR" dirty="0">
                <a:solidFill>
                  <a:srgbClr val="0070C0"/>
                </a:solidFill>
              </a:rPr>
              <a:t> ---  University </a:t>
            </a:r>
            <a:r>
              <a:rPr lang="hr-HR" dirty="0" err="1">
                <a:solidFill>
                  <a:srgbClr val="0070C0"/>
                </a:solidFill>
              </a:rPr>
              <a:t>College</a:t>
            </a:r>
            <a:r>
              <a:rPr lang="hr-HR" dirty="0">
                <a:solidFill>
                  <a:srgbClr val="0070C0"/>
                </a:solidFill>
              </a:rPr>
              <a:t> London ---  Glasgow University</a:t>
            </a:r>
            <a:endParaRPr lang="en-US" dirty="0">
              <a:solidFill>
                <a:srgbClr val="0070C0"/>
              </a:solidFill>
            </a:endParaRPr>
          </a:p>
          <a:p>
            <a:endParaRPr lang="hr-HR" dirty="0"/>
          </a:p>
          <a:p>
            <a:r>
              <a:rPr lang="hr-HR" b="1" dirty="0" smtClean="0"/>
              <a:t>II </a:t>
            </a:r>
            <a:r>
              <a:rPr lang="hr-HR" b="1" dirty="0" err="1" smtClean="0"/>
              <a:t>Find</a:t>
            </a:r>
            <a:r>
              <a:rPr lang="hr-HR" b="1" dirty="0" smtClean="0"/>
              <a:t> a </a:t>
            </a:r>
            <a:r>
              <a:rPr lang="hr-HR" b="1" dirty="0" err="1" smtClean="0"/>
              <a:t>course</a:t>
            </a:r>
            <a:r>
              <a:rPr lang="hr-HR" b="1" dirty="0" smtClean="0"/>
              <a:t> </a:t>
            </a:r>
            <a:r>
              <a:rPr lang="hr-HR" b="1" dirty="0" err="1" smtClean="0"/>
              <a:t>description</a:t>
            </a:r>
            <a:r>
              <a:rPr lang="hr-HR" b="1" dirty="0" smtClean="0"/>
              <a:t> on the web </a:t>
            </a:r>
            <a:r>
              <a:rPr lang="hr-HR" b="1" dirty="0" err="1" smtClean="0"/>
              <a:t>page</a:t>
            </a:r>
            <a:r>
              <a:rPr lang="hr-HR" b="1" dirty="0" smtClean="0"/>
              <a:t> </a:t>
            </a:r>
            <a:r>
              <a:rPr lang="hr-HR" b="1" dirty="0" err="1" smtClean="0"/>
              <a:t>of</a:t>
            </a:r>
            <a:r>
              <a:rPr lang="hr-HR" b="1" dirty="0" smtClean="0"/>
              <a:t> </a:t>
            </a:r>
            <a:r>
              <a:rPr lang="hr-HR" b="1" dirty="0" err="1" smtClean="0"/>
              <a:t>your</a:t>
            </a:r>
            <a:r>
              <a:rPr lang="hr-HR" b="1" dirty="0" smtClean="0"/>
              <a:t> </a:t>
            </a:r>
            <a:r>
              <a:rPr lang="hr-HR" b="1" dirty="0" err="1" smtClean="0"/>
              <a:t>university</a:t>
            </a:r>
            <a:r>
              <a:rPr lang="hr-HR" b="1" dirty="0" smtClean="0"/>
              <a:t> </a:t>
            </a:r>
            <a:r>
              <a:rPr lang="hr-HR" b="1" smtClean="0"/>
              <a:t>and </a:t>
            </a:r>
            <a:r>
              <a:rPr lang="hr-HR" b="1" dirty="0" err="1" smtClean="0"/>
              <a:t>summarize</a:t>
            </a:r>
            <a:r>
              <a:rPr lang="hr-HR" b="1" dirty="0" smtClean="0"/>
              <a:t> </a:t>
            </a:r>
            <a:r>
              <a:rPr lang="hr-HR" b="1" dirty="0" err="1" smtClean="0"/>
              <a:t>its</a:t>
            </a:r>
            <a:r>
              <a:rPr lang="hr-HR" b="1" dirty="0" smtClean="0"/>
              <a:t> </a:t>
            </a:r>
            <a:r>
              <a:rPr lang="hr-HR" b="1" dirty="0" err="1" smtClean="0"/>
              <a:t>contensts</a:t>
            </a:r>
            <a:r>
              <a:rPr lang="hr-HR" b="1" dirty="0" smtClean="0"/>
              <a:t> </a:t>
            </a:r>
            <a:r>
              <a:rPr lang="hr-HR" b="1" dirty="0" err="1" smtClean="0"/>
              <a:t>in</a:t>
            </a:r>
            <a:r>
              <a:rPr lang="hr-HR" b="1" dirty="0" smtClean="0"/>
              <a:t> English.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15917169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b="1" dirty="0" smtClean="0"/>
              <a:t/>
            </a:r>
            <a:br>
              <a:rPr lang="hr-HR" b="1" dirty="0" smtClean="0"/>
            </a:br>
            <a:r>
              <a:rPr lang="hr-HR" sz="6000" dirty="0" smtClean="0">
                <a:solidFill>
                  <a:schemeClr val="tx2">
                    <a:satMod val="200000"/>
                  </a:schemeClr>
                </a:solidFill>
              </a:rPr>
              <a:t>CLASSIFICATION OF LAW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 err="1" smtClean="0"/>
              <a:t>Remember</a:t>
            </a:r>
            <a:r>
              <a:rPr lang="hr-HR" dirty="0" smtClean="0"/>
              <a:t> the </a:t>
            </a:r>
            <a:r>
              <a:rPr lang="hr-HR" dirty="0" err="1" smtClean="0"/>
              <a:t>basic</a:t>
            </a:r>
            <a:r>
              <a:rPr lang="hr-HR" dirty="0" smtClean="0"/>
              <a:t> </a:t>
            </a:r>
            <a:r>
              <a:rPr lang="hr-HR" dirty="0" err="1" smtClean="0"/>
              <a:t>definition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LAW.</a:t>
            </a:r>
          </a:p>
          <a:p>
            <a:pPr marL="0" indent="0">
              <a:buNone/>
            </a:pPr>
            <a:r>
              <a:rPr lang="hr-HR" dirty="0" err="1" smtClean="0"/>
              <a:t>Can</a:t>
            </a:r>
            <a:r>
              <a:rPr lang="hr-HR" dirty="0" smtClean="0"/>
              <a:t> the system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rules</a:t>
            </a:r>
            <a:r>
              <a:rPr lang="hr-HR" dirty="0" smtClean="0"/>
              <a:t> </a:t>
            </a:r>
            <a:r>
              <a:rPr lang="hr-HR" dirty="0" err="1" smtClean="0"/>
              <a:t>that</a:t>
            </a:r>
            <a:r>
              <a:rPr lang="hr-HR" dirty="0" smtClean="0"/>
              <a:t> </a:t>
            </a:r>
            <a:r>
              <a:rPr lang="hr-HR" dirty="0" err="1" smtClean="0"/>
              <a:t>we</a:t>
            </a:r>
            <a:r>
              <a:rPr lang="hr-HR" dirty="0" smtClean="0"/>
              <a:t> </a:t>
            </a:r>
            <a:r>
              <a:rPr lang="hr-HR" dirty="0" err="1" smtClean="0"/>
              <a:t>call</a:t>
            </a:r>
            <a:r>
              <a:rPr lang="hr-HR" dirty="0" smtClean="0"/>
              <a:t> LAW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subdivided</a:t>
            </a:r>
            <a:r>
              <a:rPr lang="hr-HR" dirty="0" smtClean="0"/>
              <a:t>?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branches</a:t>
            </a:r>
            <a:r>
              <a:rPr lang="hr-HR" dirty="0" smtClean="0"/>
              <a:t>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be</a:t>
            </a:r>
            <a:r>
              <a:rPr lang="hr-HR" dirty="0" smtClean="0"/>
              <a:t> </a:t>
            </a:r>
            <a:r>
              <a:rPr lang="hr-HR" dirty="0" err="1" smtClean="0"/>
              <a:t>subdivided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?</a:t>
            </a:r>
          </a:p>
          <a:p>
            <a:pPr>
              <a:buFontTx/>
              <a:buChar char="-"/>
            </a:pPr>
            <a:r>
              <a:rPr lang="hr-HR" dirty="0" smtClean="0"/>
              <a:t>__________________________</a:t>
            </a:r>
          </a:p>
          <a:p>
            <a:pPr>
              <a:buFontTx/>
              <a:buChar char="-"/>
            </a:pPr>
            <a:r>
              <a:rPr lang="hr-HR" dirty="0" smtClean="0"/>
              <a:t>__________________________</a:t>
            </a:r>
          </a:p>
          <a:p>
            <a:pPr>
              <a:buFontTx/>
              <a:buChar char="-"/>
            </a:pPr>
            <a:r>
              <a:rPr lang="hr-HR" dirty="0" smtClean="0"/>
              <a:t>__________________________</a:t>
            </a:r>
          </a:p>
          <a:p>
            <a:pPr>
              <a:buFontTx/>
              <a:buChar char="-"/>
            </a:pPr>
            <a:r>
              <a:rPr lang="hr-HR" dirty="0" smtClean="0"/>
              <a:t>__________________________</a:t>
            </a:r>
          </a:p>
          <a:p>
            <a:pPr>
              <a:buFontTx/>
              <a:buChar char="-"/>
            </a:pPr>
            <a:r>
              <a:rPr lang="hr-HR" dirty="0" smtClean="0"/>
              <a:t>…..</a:t>
            </a:r>
          </a:p>
          <a:p>
            <a:pPr marL="0" indent="0">
              <a:buNone/>
            </a:pPr>
            <a:r>
              <a:rPr lang="hr-HR" dirty="0" smtClean="0"/>
              <a:t>Are some </a:t>
            </a:r>
            <a:r>
              <a:rPr lang="hr-HR" dirty="0" err="1" smtClean="0"/>
              <a:t>of</a:t>
            </a:r>
            <a:r>
              <a:rPr lang="hr-HR" dirty="0" smtClean="0"/>
              <a:t> the </a:t>
            </a:r>
            <a:r>
              <a:rPr lang="hr-HR" dirty="0" err="1" smtClean="0"/>
              <a:t>branches</a:t>
            </a:r>
            <a:r>
              <a:rPr lang="hr-HR" dirty="0" smtClean="0"/>
              <a:t> </a:t>
            </a:r>
            <a:r>
              <a:rPr lang="hr-HR" dirty="0" err="1" smtClean="0"/>
              <a:t>related</a:t>
            </a:r>
            <a:r>
              <a:rPr lang="hr-HR" dirty="0" smtClean="0"/>
              <a:t> to </a:t>
            </a:r>
            <a:r>
              <a:rPr lang="hr-HR" dirty="0" err="1" smtClean="0"/>
              <a:t>each</a:t>
            </a:r>
            <a:r>
              <a:rPr lang="hr-HR" dirty="0" smtClean="0"/>
              <a:t> </a:t>
            </a:r>
            <a:r>
              <a:rPr lang="hr-HR" dirty="0" err="1" smtClean="0"/>
              <a:t>other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any</a:t>
            </a:r>
            <a:r>
              <a:rPr lang="hr-HR" dirty="0" smtClean="0"/>
              <a:t> </a:t>
            </a:r>
            <a:r>
              <a:rPr lang="hr-HR" dirty="0" err="1" smtClean="0"/>
              <a:t>way</a:t>
            </a:r>
            <a:r>
              <a:rPr lang="hr-HR" dirty="0" smtClean="0"/>
              <a:t>? </a:t>
            </a:r>
            <a:r>
              <a:rPr lang="hr-HR" dirty="0" err="1" smtClean="0"/>
              <a:t>Can</a:t>
            </a:r>
            <a:r>
              <a:rPr lang="hr-HR" dirty="0" smtClean="0"/>
              <a:t> </a:t>
            </a:r>
            <a:r>
              <a:rPr lang="hr-HR" dirty="0" err="1" smtClean="0"/>
              <a:t>you</a:t>
            </a:r>
            <a:r>
              <a:rPr lang="hr-HR" dirty="0" smtClean="0"/>
              <a:t> </a:t>
            </a:r>
            <a:r>
              <a:rPr lang="hr-HR" dirty="0" err="1" smtClean="0"/>
              <a:t>somehow</a:t>
            </a:r>
            <a:r>
              <a:rPr lang="hr-HR" dirty="0" smtClean="0"/>
              <a:t> </a:t>
            </a:r>
            <a:r>
              <a:rPr lang="hr-HR" dirty="0" err="1" smtClean="0"/>
              <a:t>classify</a:t>
            </a:r>
            <a:r>
              <a:rPr lang="hr-HR" dirty="0" smtClean="0"/>
              <a:t> </a:t>
            </a:r>
            <a:r>
              <a:rPr lang="hr-HR" dirty="0" err="1" smtClean="0"/>
              <a:t>them</a:t>
            </a:r>
            <a:r>
              <a:rPr lang="hr-HR" dirty="0" smtClean="0"/>
              <a:t>? </a:t>
            </a:r>
            <a:r>
              <a:rPr lang="hr-HR" dirty="0" err="1" smtClean="0"/>
              <a:t>According</a:t>
            </a:r>
            <a:r>
              <a:rPr lang="hr-HR" dirty="0" smtClean="0"/>
              <a:t> to </a:t>
            </a:r>
            <a:r>
              <a:rPr lang="hr-HR" dirty="0" err="1" smtClean="0"/>
              <a:t>which</a:t>
            </a:r>
            <a:r>
              <a:rPr lang="hr-HR" dirty="0" smtClean="0"/>
              <a:t> </a:t>
            </a:r>
            <a:r>
              <a:rPr lang="hr-HR" dirty="0" err="1" smtClean="0"/>
              <a:t>criterion</a:t>
            </a:r>
            <a:r>
              <a:rPr lang="hr-HR" dirty="0" smtClean="0"/>
              <a:t>? 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341360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smtClean="0"/>
              <a:t>National </a:t>
            </a:r>
            <a:r>
              <a:rPr lang="hr-HR" dirty="0" err="1" smtClean="0"/>
              <a:t>law</a:t>
            </a:r>
            <a:r>
              <a:rPr lang="hr-HR" dirty="0" smtClean="0"/>
              <a:t> vs. </a:t>
            </a:r>
            <a:r>
              <a:rPr lang="hr-HR" dirty="0" err="1" smtClean="0"/>
              <a:t>international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/>
              <a:t> 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45734"/>
            <a:ext cx="10332720" cy="4023360"/>
          </a:xfrm>
        </p:spPr>
        <p:txBody>
          <a:bodyPr>
            <a:normAutofit/>
          </a:bodyPr>
          <a:lstStyle/>
          <a:p>
            <a:r>
              <a:rPr lang="hr-HR" dirty="0" err="1" smtClean="0"/>
              <a:t>Where</a:t>
            </a:r>
            <a:r>
              <a:rPr lang="hr-HR" dirty="0" smtClean="0"/>
              <a:t> </a:t>
            </a:r>
            <a:r>
              <a:rPr lang="hr-HR" dirty="0" err="1" smtClean="0"/>
              <a:t>does</a:t>
            </a:r>
            <a:r>
              <a:rPr lang="hr-HR" dirty="0" smtClean="0"/>
              <a:t> </a:t>
            </a: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apply</a:t>
            </a:r>
            <a:r>
              <a:rPr lang="hr-HR" dirty="0" smtClean="0"/>
              <a:t>? Who are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subjects</a:t>
            </a:r>
            <a:r>
              <a:rPr lang="hr-HR" dirty="0" smtClean="0"/>
              <a:t>? </a:t>
            </a:r>
            <a:r>
              <a:rPr lang="hr-HR" dirty="0" err="1" smtClean="0"/>
              <a:t>What</a:t>
            </a:r>
            <a:r>
              <a:rPr lang="hr-HR" dirty="0" smtClean="0"/>
              <a:t> are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sources</a:t>
            </a:r>
            <a:r>
              <a:rPr lang="hr-HR" dirty="0" smtClean="0"/>
              <a:t>?</a:t>
            </a:r>
          </a:p>
          <a:p>
            <a:r>
              <a:rPr lang="hr-HR" dirty="0" err="1"/>
              <a:t>Find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definitions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text</a:t>
            </a:r>
            <a:r>
              <a:rPr lang="hr-HR" dirty="0"/>
              <a:t>.</a:t>
            </a:r>
            <a:endParaRPr lang="en-US" dirty="0"/>
          </a:p>
          <a:p>
            <a:endParaRPr lang="hr-HR" sz="2800" dirty="0" smtClean="0"/>
          </a:p>
          <a:p>
            <a:r>
              <a:rPr lang="hr-HR" sz="2800" dirty="0" smtClean="0"/>
              <a:t>NATIONAL LAW = </a:t>
            </a:r>
            <a:r>
              <a:rPr lang="hr-HR" sz="2800" dirty="0" smtClean="0"/>
              <a:t>_________________________________________</a:t>
            </a:r>
          </a:p>
          <a:p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         (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Conflict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of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Laws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 = ________________________________________ </a:t>
            </a:r>
            <a:r>
              <a:rPr lang="hr-HR" sz="28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hr-HR" sz="2800" dirty="0" smtClean="0">
              <a:solidFill>
                <a:schemeClr val="bg2">
                  <a:lumMod val="50000"/>
                </a:schemeClr>
              </a:solidFill>
            </a:endParaRPr>
          </a:p>
          <a:p>
            <a:endParaRPr lang="hr-HR" sz="2800" dirty="0"/>
          </a:p>
          <a:p>
            <a:r>
              <a:rPr lang="hr-HR" sz="2800" dirty="0" smtClean="0"/>
              <a:t>(PUBLIC) INTERNATIONAL LAW = _____________________________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758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Substantive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vs. </a:t>
            </a:r>
            <a:r>
              <a:rPr lang="hr-HR" dirty="0" err="1" smtClean="0"/>
              <a:t>procedural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br>
              <a:rPr lang="hr-HR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does</a:t>
            </a:r>
            <a:r>
              <a:rPr lang="hr-HR" dirty="0" smtClean="0"/>
              <a:t> </a:t>
            </a:r>
            <a:r>
              <a:rPr lang="hr-HR" dirty="0" err="1" smtClean="0"/>
              <a:t>substantive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regulate</a:t>
            </a:r>
            <a:r>
              <a:rPr lang="hr-HR" dirty="0" smtClean="0"/>
              <a:t>,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regulated</a:t>
            </a:r>
            <a:r>
              <a:rPr lang="hr-HR" dirty="0" smtClean="0"/>
              <a:t> </a:t>
            </a:r>
            <a:r>
              <a:rPr lang="hr-HR" dirty="0" err="1" smtClean="0"/>
              <a:t>by</a:t>
            </a:r>
            <a:r>
              <a:rPr lang="hr-HR" dirty="0" smtClean="0"/>
              <a:t> </a:t>
            </a:r>
            <a:r>
              <a:rPr lang="hr-HR" dirty="0" err="1" smtClean="0"/>
              <a:t>procedural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?</a:t>
            </a:r>
          </a:p>
          <a:p>
            <a:r>
              <a:rPr lang="hr-HR" dirty="0" err="1" smtClean="0"/>
              <a:t>Find</a:t>
            </a:r>
            <a:r>
              <a:rPr lang="hr-HR" dirty="0" smtClean="0"/>
              <a:t> </a:t>
            </a:r>
            <a:r>
              <a:rPr lang="hr-HR" dirty="0" err="1" smtClean="0"/>
              <a:t>definitions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</a:t>
            </a:r>
            <a:r>
              <a:rPr lang="hr-HR" dirty="0" err="1" smtClean="0"/>
              <a:t>the</a:t>
            </a:r>
            <a:r>
              <a:rPr lang="hr-HR" dirty="0" smtClean="0"/>
              <a:t> </a:t>
            </a:r>
            <a:r>
              <a:rPr lang="hr-HR" dirty="0" err="1" smtClean="0"/>
              <a:t>text</a:t>
            </a:r>
            <a:r>
              <a:rPr lang="hr-HR" dirty="0" smtClean="0"/>
              <a:t>.</a:t>
            </a:r>
            <a:endParaRPr lang="en-US" dirty="0"/>
          </a:p>
          <a:p>
            <a:endParaRPr lang="hr-HR" dirty="0" smtClean="0"/>
          </a:p>
          <a:p>
            <a:r>
              <a:rPr lang="hr-HR" sz="2800" dirty="0" smtClean="0"/>
              <a:t>SUBSTANTIVE = ___________________________________________</a:t>
            </a:r>
          </a:p>
          <a:p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refers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 to the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facts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of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 the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case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, and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resolution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of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 the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matter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 at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issue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; </a:t>
            </a:r>
            <a:r>
              <a:rPr lang="hr-HR" sz="2400" dirty="0" err="1">
                <a:solidFill>
                  <a:schemeClr val="bg2">
                    <a:lumMod val="50000"/>
                  </a:schemeClr>
                </a:solidFill>
              </a:rPr>
              <a:t>e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g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. the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law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of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torts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contact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wills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real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propery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,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criminal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law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 …)</a:t>
            </a:r>
            <a:endParaRPr lang="hr-HR" sz="2400" dirty="0">
              <a:solidFill>
                <a:schemeClr val="bg2">
                  <a:lumMod val="50000"/>
                </a:schemeClr>
              </a:solidFill>
            </a:endParaRPr>
          </a:p>
          <a:p>
            <a:r>
              <a:rPr lang="hr-HR" sz="2800" dirty="0" smtClean="0"/>
              <a:t>PROCEDURAL = ___________________________________________</a:t>
            </a:r>
          </a:p>
          <a:p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(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dictates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what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will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happen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in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 the </a:t>
            </a:r>
            <a:r>
              <a:rPr lang="hr-HR" sz="2400" dirty="0" err="1" smtClean="0">
                <a:solidFill>
                  <a:schemeClr val="bg2">
                    <a:lumMod val="50000"/>
                  </a:schemeClr>
                </a:solidFill>
              </a:rPr>
              <a:t>court</a:t>
            </a:r>
            <a:r>
              <a:rPr lang="hr-HR" sz="2400" dirty="0" smtClean="0">
                <a:solidFill>
                  <a:schemeClr val="bg2">
                    <a:lumMod val="50000"/>
                  </a:schemeClr>
                </a:solidFill>
              </a:rPr>
              <a:t>)</a:t>
            </a:r>
            <a:endParaRPr lang="en-US" sz="2400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8964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Public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> vs. </a:t>
            </a:r>
            <a:r>
              <a:rPr lang="hr-HR" dirty="0" err="1" smtClean="0"/>
              <a:t>private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/>
              <a:t> 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disputes</a:t>
            </a:r>
            <a:r>
              <a:rPr lang="hr-HR" dirty="0" smtClean="0"/>
              <a:t> </a:t>
            </a:r>
            <a:r>
              <a:rPr lang="hr-HR" dirty="0" err="1" smtClean="0"/>
              <a:t>is</a:t>
            </a:r>
            <a:r>
              <a:rPr lang="hr-HR" dirty="0" smtClean="0"/>
              <a:t> </a:t>
            </a:r>
            <a:r>
              <a:rPr lang="hr-HR" dirty="0" err="1" smtClean="0"/>
              <a:t>it</a:t>
            </a:r>
            <a:r>
              <a:rPr lang="hr-HR" dirty="0" smtClean="0"/>
              <a:t> </a:t>
            </a:r>
            <a:r>
              <a:rPr lang="hr-HR" dirty="0" err="1" smtClean="0"/>
              <a:t>concerned</a:t>
            </a:r>
            <a:r>
              <a:rPr lang="hr-HR" dirty="0" smtClean="0"/>
              <a:t> </a:t>
            </a:r>
            <a:r>
              <a:rPr lang="hr-HR" dirty="0" err="1" smtClean="0"/>
              <a:t>with</a:t>
            </a:r>
            <a:r>
              <a:rPr lang="hr-HR" dirty="0" smtClean="0"/>
              <a:t>?</a:t>
            </a:r>
          </a:p>
          <a:p>
            <a:r>
              <a:rPr lang="hr-HR" dirty="0" err="1" smtClean="0"/>
              <a:t>Find</a:t>
            </a:r>
            <a:r>
              <a:rPr lang="hr-HR" dirty="0" smtClean="0"/>
              <a:t> the </a:t>
            </a:r>
            <a:r>
              <a:rPr lang="hr-HR" dirty="0" err="1" smtClean="0"/>
              <a:t>defintions</a:t>
            </a:r>
            <a:r>
              <a:rPr lang="hr-HR" dirty="0" smtClean="0"/>
              <a:t> </a:t>
            </a:r>
            <a:r>
              <a:rPr lang="hr-HR" dirty="0" err="1" smtClean="0"/>
              <a:t>in</a:t>
            </a:r>
            <a:r>
              <a:rPr lang="hr-HR" dirty="0" smtClean="0"/>
              <a:t> the </a:t>
            </a:r>
            <a:r>
              <a:rPr lang="hr-HR" dirty="0" err="1" smtClean="0"/>
              <a:t>text</a:t>
            </a:r>
            <a:r>
              <a:rPr lang="hr-HR" dirty="0" smtClean="0"/>
              <a:t>. </a:t>
            </a:r>
          </a:p>
          <a:p>
            <a:endParaRPr lang="hr-HR" sz="2400" dirty="0" smtClean="0"/>
          </a:p>
          <a:p>
            <a:r>
              <a:rPr lang="hr-HR" sz="3200" dirty="0" smtClean="0"/>
              <a:t>PUBLIC LAW = ____________________________________</a:t>
            </a:r>
          </a:p>
          <a:p>
            <a:endParaRPr lang="hr-HR" sz="3200" dirty="0" smtClean="0"/>
          </a:p>
          <a:p>
            <a:r>
              <a:rPr lang="hr-HR" sz="3200" dirty="0" smtClean="0"/>
              <a:t>PRIVATE LAW = ____________________________________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311248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Do the </a:t>
            </a:r>
            <a:r>
              <a:rPr lang="hr-HR" dirty="0" err="1" smtClean="0"/>
              <a:t>following</a:t>
            </a:r>
            <a:r>
              <a:rPr lang="hr-HR" dirty="0" smtClean="0"/>
              <a:t> </a:t>
            </a:r>
            <a:r>
              <a:rPr lang="hr-HR" dirty="0" err="1" smtClean="0"/>
              <a:t>branches</a:t>
            </a:r>
            <a:r>
              <a:rPr lang="hr-HR" dirty="0" smtClean="0"/>
              <a:t> </a:t>
            </a:r>
            <a:r>
              <a:rPr lang="hr-HR" dirty="0" err="1" smtClean="0"/>
              <a:t>belong</a:t>
            </a:r>
            <a:r>
              <a:rPr lang="hr-HR" dirty="0" smtClean="0"/>
              <a:t> to the PUBLIC </a:t>
            </a:r>
            <a:r>
              <a:rPr lang="hr-HR" dirty="0" err="1" smtClean="0"/>
              <a:t>or</a:t>
            </a:r>
            <a:r>
              <a:rPr lang="hr-HR" dirty="0" smtClean="0"/>
              <a:t> PRIVATE </a:t>
            </a:r>
            <a:r>
              <a:rPr lang="hr-HR" dirty="0" err="1" smtClean="0"/>
              <a:t>law</a:t>
            </a:r>
            <a:r>
              <a:rPr lang="hr-HR" dirty="0" smtClean="0"/>
              <a:t>?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7076" y="1737361"/>
            <a:ext cx="10964488" cy="4616786"/>
          </a:xfrm>
        </p:spPr>
        <p:txBody>
          <a:bodyPr>
            <a:normAutofit fontScale="92500"/>
          </a:bodyPr>
          <a:lstStyle/>
          <a:p>
            <a:pPr algn="ctr"/>
            <a:r>
              <a:rPr lang="hr-HR" sz="2400" dirty="0" err="1" smtClean="0">
                <a:solidFill>
                  <a:srgbClr val="C00000"/>
                </a:solidFill>
              </a:rPr>
              <a:t>Criminal</a:t>
            </a:r>
            <a:r>
              <a:rPr lang="hr-HR" sz="2400" dirty="0" smtClean="0">
                <a:solidFill>
                  <a:srgbClr val="C00000"/>
                </a:solidFill>
              </a:rPr>
              <a:t> </a:t>
            </a:r>
            <a:r>
              <a:rPr lang="hr-HR" sz="2400" dirty="0" err="1" smtClean="0">
                <a:solidFill>
                  <a:srgbClr val="C00000"/>
                </a:solidFill>
              </a:rPr>
              <a:t>law</a:t>
            </a:r>
            <a:r>
              <a:rPr lang="hr-HR" sz="2400" dirty="0" smtClean="0">
                <a:solidFill>
                  <a:srgbClr val="C00000"/>
                </a:solidFill>
              </a:rPr>
              <a:t>, </a:t>
            </a:r>
            <a:r>
              <a:rPr lang="hr-HR" sz="2400" dirty="0" smtClean="0">
                <a:solidFill>
                  <a:srgbClr val="C00000"/>
                </a:solidFill>
              </a:rPr>
              <a:t>Company </a:t>
            </a:r>
            <a:r>
              <a:rPr lang="hr-HR" sz="2400" dirty="0" err="1">
                <a:solidFill>
                  <a:srgbClr val="C00000"/>
                </a:solidFill>
              </a:rPr>
              <a:t>l</a:t>
            </a:r>
            <a:r>
              <a:rPr lang="hr-HR" sz="2400" dirty="0" err="1" smtClean="0">
                <a:solidFill>
                  <a:srgbClr val="C00000"/>
                </a:solidFill>
              </a:rPr>
              <a:t>aw</a:t>
            </a:r>
            <a:r>
              <a:rPr lang="hr-HR" sz="2400" dirty="0" smtClean="0">
                <a:solidFill>
                  <a:srgbClr val="C00000"/>
                </a:solidFill>
              </a:rPr>
              <a:t>, </a:t>
            </a:r>
            <a:r>
              <a:rPr lang="hr-HR" sz="2400" dirty="0" err="1" smtClean="0">
                <a:solidFill>
                  <a:srgbClr val="C00000"/>
                </a:solidFill>
              </a:rPr>
              <a:t>Law</a:t>
            </a:r>
            <a:r>
              <a:rPr lang="hr-HR" sz="2400" dirty="0" smtClean="0">
                <a:solidFill>
                  <a:srgbClr val="C00000"/>
                </a:solidFill>
              </a:rPr>
              <a:t> </a:t>
            </a:r>
            <a:r>
              <a:rPr lang="hr-HR" sz="2400" dirty="0" err="1" smtClean="0">
                <a:solidFill>
                  <a:srgbClr val="C00000"/>
                </a:solidFill>
              </a:rPr>
              <a:t>of</a:t>
            </a:r>
            <a:r>
              <a:rPr lang="hr-HR" sz="2400" dirty="0" smtClean="0">
                <a:solidFill>
                  <a:srgbClr val="C00000"/>
                </a:solidFill>
              </a:rPr>
              <a:t> </a:t>
            </a:r>
            <a:r>
              <a:rPr lang="hr-HR" sz="2400" dirty="0" err="1">
                <a:solidFill>
                  <a:srgbClr val="C00000"/>
                </a:solidFill>
              </a:rPr>
              <a:t>s</a:t>
            </a:r>
            <a:r>
              <a:rPr lang="hr-HR" sz="2400" dirty="0" err="1" smtClean="0">
                <a:solidFill>
                  <a:srgbClr val="C00000"/>
                </a:solidFill>
              </a:rPr>
              <a:t>uccession</a:t>
            </a:r>
            <a:r>
              <a:rPr lang="hr-HR" sz="2400" dirty="0" smtClean="0">
                <a:solidFill>
                  <a:srgbClr val="C00000"/>
                </a:solidFill>
              </a:rPr>
              <a:t>, </a:t>
            </a:r>
            <a:r>
              <a:rPr lang="hr-HR" sz="2400" dirty="0" smtClean="0">
                <a:solidFill>
                  <a:srgbClr val="C00000"/>
                </a:solidFill>
              </a:rPr>
              <a:t> </a:t>
            </a:r>
            <a:r>
              <a:rPr lang="hr-HR" sz="2400" dirty="0" err="1">
                <a:solidFill>
                  <a:srgbClr val="C00000"/>
                </a:solidFill>
              </a:rPr>
              <a:t>A</a:t>
            </a:r>
            <a:r>
              <a:rPr lang="hr-HR" sz="2400" dirty="0" err="1" smtClean="0">
                <a:solidFill>
                  <a:srgbClr val="C00000"/>
                </a:solidFill>
              </a:rPr>
              <a:t>dministrative</a:t>
            </a:r>
            <a:r>
              <a:rPr lang="hr-HR" sz="2400" dirty="0" smtClean="0">
                <a:solidFill>
                  <a:srgbClr val="C00000"/>
                </a:solidFill>
              </a:rPr>
              <a:t> </a:t>
            </a:r>
            <a:r>
              <a:rPr lang="hr-HR" sz="2400" dirty="0" err="1" smtClean="0">
                <a:solidFill>
                  <a:srgbClr val="C00000"/>
                </a:solidFill>
              </a:rPr>
              <a:t>law</a:t>
            </a:r>
            <a:r>
              <a:rPr lang="hr-HR" sz="2400" dirty="0" smtClean="0">
                <a:solidFill>
                  <a:srgbClr val="C00000"/>
                </a:solidFill>
              </a:rPr>
              <a:t>, </a:t>
            </a:r>
            <a:r>
              <a:rPr lang="hr-HR" sz="2400" dirty="0" err="1">
                <a:solidFill>
                  <a:srgbClr val="C00000"/>
                </a:solidFill>
              </a:rPr>
              <a:t>C</a:t>
            </a:r>
            <a:r>
              <a:rPr lang="hr-HR" sz="2400" dirty="0" err="1" smtClean="0">
                <a:solidFill>
                  <a:srgbClr val="C00000"/>
                </a:solidFill>
              </a:rPr>
              <a:t>ontract</a:t>
            </a:r>
            <a:r>
              <a:rPr lang="hr-HR" sz="2400" dirty="0" smtClean="0">
                <a:solidFill>
                  <a:srgbClr val="C00000"/>
                </a:solidFill>
              </a:rPr>
              <a:t> </a:t>
            </a:r>
            <a:r>
              <a:rPr lang="hr-HR" sz="2400" dirty="0" err="1" smtClean="0">
                <a:solidFill>
                  <a:srgbClr val="C00000"/>
                </a:solidFill>
              </a:rPr>
              <a:t>law</a:t>
            </a:r>
            <a:r>
              <a:rPr lang="hr-HR" sz="2400" dirty="0" smtClean="0">
                <a:solidFill>
                  <a:srgbClr val="C00000"/>
                </a:solidFill>
              </a:rPr>
              <a:t>, </a:t>
            </a:r>
          </a:p>
          <a:p>
            <a:pPr algn="ctr"/>
            <a:r>
              <a:rPr lang="hr-HR" sz="2400" dirty="0" err="1" smtClean="0">
                <a:solidFill>
                  <a:srgbClr val="C00000"/>
                </a:solidFill>
              </a:rPr>
              <a:t>Tort</a:t>
            </a:r>
            <a:r>
              <a:rPr lang="hr-HR" sz="2400" dirty="0" smtClean="0">
                <a:solidFill>
                  <a:srgbClr val="C00000"/>
                </a:solidFill>
              </a:rPr>
              <a:t> </a:t>
            </a:r>
            <a:r>
              <a:rPr lang="hr-HR" sz="2400" dirty="0" err="1" smtClean="0">
                <a:solidFill>
                  <a:srgbClr val="C00000"/>
                </a:solidFill>
              </a:rPr>
              <a:t>law</a:t>
            </a:r>
            <a:r>
              <a:rPr lang="hr-HR" sz="2400" dirty="0" smtClean="0">
                <a:solidFill>
                  <a:srgbClr val="C00000"/>
                </a:solidFill>
              </a:rPr>
              <a:t>, </a:t>
            </a:r>
            <a:r>
              <a:rPr lang="hr-HR" sz="2400" dirty="0" err="1" smtClean="0">
                <a:solidFill>
                  <a:srgbClr val="C00000"/>
                </a:solidFill>
              </a:rPr>
              <a:t>Constitutional</a:t>
            </a:r>
            <a:r>
              <a:rPr lang="hr-HR" sz="2400" dirty="0" smtClean="0">
                <a:solidFill>
                  <a:srgbClr val="C00000"/>
                </a:solidFill>
              </a:rPr>
              <a:t> </a:t>
            </a:r>
            <a:r>
              <a:rPr lang="hr-HR" sz="2400" dirty="0" err="1" smtClean="0">
                <a:solidFill>
                  <a:srgbClr val="C00000"/>
                </a:solidFill>
              </a:rPr>
              <a:t>law</a:t>
            </a:r>
            <a:r>
              <a:rPr lang="hr-HR" sz="2400" dirty="0" smtClean="0">
                <a:solidFill>
                  <a:srgbClr val="C00000"/>
                </a:solidFill>
              </a:rPr>
              <a:t>, </a:t>
            </a:r>
            <a:r>
              <a:rPr lang="hr-HR" sz="2400" dirty="0" err="1">
                <a:solidFill>
                  <a:srgbClr val="C00000"/>
                </a:solidFill>
              </a:rPr>
              <a:t>F</a:t>
            </a:r>
            <a:r>
              <a:rPr lang="hr-HR" sz="2400" dirty="0" err="1" smtClean="0">
                <a:solidFill>
                  <a:srgbClr val="C00000"/>
                </a:solidFill>
              </a:rPr>
              <a:t>amily</a:t>
            </a:r>
            <a:r>
              <a:rPr lang="hr-HR" sz="2400" dirty="0" smtClean="0">
                <a:solidFill>
                  <a:srgbClr val="C00000"/>
                </a:solidFill>
              </a:rPr>
              <a:t> </a:t>
            </a:r>
            <a:r>
              <a:rPr lang="hr-HR" sz="2400" dirty="0" err="1" smtClean="0">
                <a:solidFill>
                  <a:srgbClr val="C00000"/>
                </a:solidFill>
              </a:rPr>
              <a:t>law</a:t>
            </a:r>
            <a:r>
              <a:rPr lang="hr-HR" sz="2400" dirty="0" smtClean="0">
                <a:solidFill>
                  <a:srgbClr val="C00000"/>
                </a:solidFill>
              </a:rPr>
              <a:t>, </a:t>
            </a:r>
            <a:r>
              <a:rPr lang="hr-HR" sz="2400" dirty="0" err="1">
                <a:solidFill>
                  <a:srgbClr val="C00000"/>
                </a:solidFill>
              </a:rPr>
              <a:t>E</a:t>
            </a:r>
            <a:r>
              <a:rPr lang="hr-HR" sz="2400" dirty="0" err="1" smtClean="0">
                <a:solidFill>
                  <a:srgbClr val="C00000"/>
                </a:solidFill>
              </a:rPr>
              <a:t>mployment</a:t>
            </a:r>
            <a:r>
              <a:rPr lang="hr-HR" sz="2400" dirty="0" smtClean="0">
                <a:solidFill>
                  <a:srgbClr val="C00000"/>
                </a:solidFill>
              </a:rPr>
              <a:t> </a:t>
            </a:r>
            <a:r>
              <a:rPr lang="hr-HR" sz="2400" dirty="0" err="1" smtClean="0">
                <a:solidFill>
                  <a:srgbClr val="C00000"/>
                </a:solidFill>
              </a:rPr>
              <a:t>law</a:t>
            </a:r>
            <a:r>
              <a:rPr lang="hr-HR" sz="2400" dirty="0" smtClean="0">
                <a:solidFill>
                  <a:srgbClr val="C00000"/>
                </a:solidFill>
              </a:rPr>
              <a:t>, </a:t>
            </a:r>
            <a:r>
              <a:rPr lang="hr-HR" sz="2400" dirty="0" err="1" smtClean="0">
                <a:solidFill>
                  <a:srgbClr val="C00000"/>
                </a:solidFill>
              </a:rPr>
              <a:t>Law</a:t>
            </a:r>
            <a:r>
              <a:rPr lang="hr-HR" sz="2400" dirty="0" smtClean="0">
                <a:solidFill>
                  <a:srgbClr val="C00000"/>
                </a:solidFill>
              </a:rPr>
              <a:t> </a:t>
            </a:r>
            <a:r>
              <a:rPr lang="hr-HR" sz="2400" dirty="0" err="1" smtClean="0">
                <a:solidFill>
                  <a:srgbClr val="C00000"/>
                </a:solidFill>
              </a:rPr>
              <a:t>of</a:t>
            </a:r>
            <a:r>
              <a:rPr lang="hr-HR" sz="2400" dirty="0" smtClean="0">
                <a:solidFill>
                  <a:srgbClr val="C00000"/>
                </a:solidFill>
              </a:rPr>
              <a:t> </a:t>
            </a:r>
            <a:r>
              <a:rPr lang="hr-HR" sz="2400" dirty="0" err="1" smtClean="0">
                <a:solidFill>
                  <a:srgbClr val="C00000"/>
                </a:solidFill>
              </a:rPr>
              <a:t>property</a:t>
            </a:r>
            <a:endParaRPr lang="hr-HR" sz="2400" dirty="0" smtClean="0">
              <a:solidFill>
                <a:srgbClr val="C00000"/>
              </a:solidFill>
            </a:endParaRPr>
          </a:p>
          <a:p>
            <a:pPr algn="ctr"/>
            <a:endParaRPr lang="hr-HR" dirty="0">
              <a:solidFill>
                <a:srgbClr val="FF0000"/>
              </a:solidFill>
            </a:endParaRPr>
          </a:p>
          <a:p>
            <a:pPr algn="ctr"/>
            <a:r>
              <a:rPr lang="hr-HR" sz="2800" dirty="0" smtClean="0">
                <a:solidFill>
                  <a:schemeClr val="tx1"/>
                </a:solidFill>
              </a:rPr>
              <a:t>PUBLIC LAW                                PRIVATE LAW</a:t>
            </a:r>
          </a:p>
          <a:p>
            <a:pPr algn="ctr"/>
            <a:endParaRPr lang="hr-HR" sz="2800" dirty="0">
              <a:solidFill>
                <a:schemeClr val="tx1"/>
              </a:solidFill>
            </a:endParaRPr>
          </a:p>
          <a:p>
            <a:pPr algn="ctr"/>
            <a:endParaRPr lang="hr-HR" sz="2800" dirty="0" smtClean="0">
              <a:solidFill>
                <a:schemeClr val="tx1"/>
              </a:solidFill>
            </a:endParaRPr>
          </a:p>
          <a:p>
            <a:pPr algn="ctr"/>
            <a:endParaRPr lang="hr-HR" sz="2800" dirty="0">
              <a:solidFill>
                <a:schemeClr val="tx1"/>
              </a:solidFill>
            </a:endParaRPr>
          </a:p>
          <a:p>
            <a:pPr algn="ctr"/>
            <a:endParaRPr lang="hr-HR" sz="2800" dirty="0" smtClean="0">
              <a:solidFill>
                <a:schemeClr val="tx1"/>
              </a:solidFill>
            </a:endParaRPr>
          </a:p>
          <a:p>
            <a:pPr algn="ctr"/>
            <a:r>
              <a:rPr lang="hr-HR" sz="2400" dirty="0" err="1" smtClean="0">
                <a:solidFill>
                  <a:schemeClr val="tx1"/>
                </a:solidFill>
              </a:rPr>
              <a:t>Read</a:t>
            </a:r>
            <a:r>
              <a:rPr lang="hr-HR" sz="2400" dirty="0" smtClean="0">
                <a:solidFill>
                  <a:schemeClr val="tx1"/>
                </a:solidFill>
              </a:rPr>
              <a:t> the </a:t>
            </a:r>
            <a:r>
              <a:rPr lang="hr-HR" sz="2400" dirty="0" err="1" smtClean="0">
                <a:solidFill>
                  <a:schemeClr val="tx1"/>
                </a:solidFill>
              </a:rPr>
              <a:t>text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and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sort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out</a:t>
            </a:r>
            <a:r>
              <a:rPr lang="hr-HR" sz="2400" dirty="0" smtClean="0">
                <a:solidFill>
                  <a:schemeClr val="tx1"/>
                </a:solidFill>
              </a:rPr>
              <a:t> the </a:t>
            </a:r>
            <a:r>
              <a:rPr lang="hr-HR" sz="2400" dirty="0" err="1" smtClean="0">
                <a:solidFill>
                  <a:schemeClr val="tx1"/>
                </a:solidFill>
              </a:rPr>
              <a:t>branches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of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law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mentioned</a:t>
            </a:r>
            <a:r>
              <a:rPr lang="hr-HR" sz="2400" dirty="0" smtClean="0">
                <a:solidFill>
                  <a:schemeClr val="tx1"/>
                </a:solidFill>
              </a:rPr>
              <a:t> </a:t>
            </a:r>
            <a:r>
              <a:rPr lang="hr-HR" sz="2400" dirty="0" err="1" smtClean="0">
                <a:solidFill>
                  <a:schemeClr val="tx1"/>
                </a:solidFill>
              </a:rPr>
              <a:t>in</a:t>
            </a:r>
            <a:r>
              <a:rPr lang="hr-HR" sz="2400" dirty="0" smtClean="0">
                <a:solidFill>
                  <a:schemeClr val="tx1"/>
                </a:solidFill>
              </a:rPr>
              <a:t> the </a:t>
            </a:r>
            <a:r>
              <a:rPr lang="hr-HR" sz="2400" dirty="0" err="1" smtClean="0">
                <a:solidFill>
                  <a:schemeClr val="tx1"/>
                </a:solidFill>
              </a:rPr>
              <a:t>text</a:t>
            </a:r>
            <a:r>
              <a:rPr lang="hr-HR" sz="2400" dirty="0" smtClean="0">
                <a:solidFill>
                  <a:schemeClr val="tx1"/>
                </a:solidFill>
              </a:rPr>
              <a:t> as PRIVATE </a:t>
            </a:r>
            <a:r>
              <a:rPr lang="hr-HR" sz="2400" dirty="0" err="1" smtClean="0">
                <a:solidFill>
                  <a:schemeClr val="tx1"/>
                </a:solidFill>
              </a:rPr>
              <a:t>or</a:t>
            </a:r>
            <a:r>
              <a:rPr lang="hr-HR" sz="2400" dirty="0" smtClean="0">
                <a:solidFill>
                  <a:schemeClr val="tx1"/>
                </a:solidFill>
              </a:rPr>
              <a:t> PUBLIC </a:t>
            </a:r>
            <a:r>
              <a:rPr lang="hr-HR" sz="2400" dirty="0" err="1" smtClean="0">
                <a:solidFill>
                  <a:schemeClr val="tx1"/>
                </a:solidFill>
              </a:rPr>
              <a:t>law</a:t>
            </a:r>
            <a:r>
              <a:rPr lang="hr-HR" sz="2400" dirty="0" smtClean="0">
                <a:solidFill>
                  <a:schemeClr val="tx1"/>
                </a:solidFill>
              </a:rPr>
              <a:t>.</a:t>
            </a:r>
            <a:endParaRPr lang="hr-HR" sz="2400" dirty="0">
              <a:solidFill>
                <a:schemeClr val="tx1"/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5976851" y="3158836"/>
            <a:ext cx="16625" cy="27847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2460567" y="3724102"/>
            <a:ext cx="7348451" cy="831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356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 err="1" smtClean="0"/>
              <a:t>Branches</a:t>
            </a:r>
            <a:r>
              <a:rPr lang="hr-HR" dirty="0" smtClean="0"/>
              <a:t> </a:t>
            </a:r>
            <a:r>
              <a:rPr lang="hr-HR" dirty="0" err="1" smtClean="0"/>
              <a:t>of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97280" y="1737361"/>
            <a:ext cx="10058400" cy="4644778"/>
          </a:xfrm>
        </p:spPr>
        <p:txBody>
          <a:bodyPr>
            <a:normAutofit/>
          </a:bodyPr>
          <a:lstStyle/>
          <a:p>
            <a:pPr algn="ctr"/>
            <a:r>
              <a:rPr lang="hr-HR" dirty="0" smtClean="0"/>
              <a:t> </a:t>
            </a:r>
            <a:r>
              <a:rPr lang="hr-HR" dirty="0"/>
              <a:t/>
            </a:r>
            <a:br>
              <a:rPr lang="hr-HR" dirty="0"/>
            </a:br>
            <a:endParaRPr lang="hr-HR" dirty="0" smtClean="0"/>
          </a:p>
          <a:p>
            <a:endParaRPr lang="hr-HR" dirty="0"/>
          </a:p>
          <a:p>
            <a:r>
              <a:rPr lang="hr-HR" sz="2800" dirty="0" err="1" smtClean="0"/>
              <a:t>Read</a:t>
            </a:r>
            <a:r>
              <a:rPr lang="hr-HR" sz="2800" dirty="0" smtClean="0"/>
              <a:t> the </a:t>
            </a:r>
            <a:r>
              <a:rPr lang="hr-HR" sz="2800" dirty="0" err="1" smtClean="0"/>
              <a:t>text</a:t>
            </a:r>
            <a:r>
              <a:rPr lang="hr-HR" sz="2800" dirty="0" smtClean="0"/>
              <a:t> </a:t>
            </a:r>
            <a:r>
              <a:rPr lang="hr-HR" sz="2800" dirty="0" err="1" smtClean="0"/>
              <a:t>once</a:t>
            </a:r>
            <a:r>
              <a:rPr lang="hr-HR" sz="2800" dirty="0" smtClean="0"/>
              <a:t> </a:t>
            </a:r>
            <a:r>
              <a:rPr lang="hr-HR" sz="2800" dirty="0" err="1" smtClean="0"/>
              <a:t>again</a:t>
            </a:r>
            <a:r>
              <a:rPr lang="hr-HR" sz="2800" dirty="0" smtClean="0"/>
              <a:t> </a:t>
            </a:r>
            <a:r>
              <a:rPr lang="hr-HR" sz="2800" dirty="0" err="1" smtClean="0"/>
              <a:t>and</a:t>
            </a:r>
            <a:r>
              <a:rPr lang="hr-HR" sz="2800" dirty="0" smtClean="0"/>
              <a:t> do ex. IV </a:t>
            </a:r>
            <a:r>
              <a:rPr lang="hr-HR" sz="2800" dirty="0" err="1" smtClean="0"/>
              <a:t>and</a:t>
            </a:r>
            <a:r>
              <a:rPr lang="hr-HR" sz="2800" dirty="0" smtClean="0"/>
              <a:t> V.</a:t>
            </a:r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/>
          </a:p>
          <a:p>
            <a:endParaRPr lang="hr-HR" dirty="0" smtClean="0"/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326009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 smtClean="0"/>
              <a:t>CIVIL LAW vs. CRIMINAL LAW</a:t>
            </a:r>
            <a:br>
              <a:rPr lang="hr-HR" dirty="0" smtClean="0"/>
            </a:br>
            <a:endParaRPr lang="en-US" sz="27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28799"/>
            <a:ext cx="10058400" cy="4553339"/>
          </a:xfrm>
        </p:spPr>
        <p:txBody>
          <a:bodyPr>
            <a:normAutofit/>
          </a:bodyPr>
          <a:lstStyle/>
          <a:p>
            <a:r>
              <a:rPr lang="hr-HR" sz="2800" dirty="0" err="1" smtClean="0"/>
              <a:t>What</a:t>
            </a:r>
            <a:r>
              <a:rPr lang="hr-HR" sz="2800" dirty="0"/>
              <a:t> </a:t>
            </a:r>
            <a:r>
              <a:rPr lang="hr-HR" sz="2800" dirty="0" err="1" smtClean="0"/>
              <a:t>is</a:t>
            </a:r>
            <a:r>
              <a:rPr lang="hr-HR" sz="2800" dirty="0" smtClean="0"/>
              <a:t> the </a:t>
            </a:r>
            <a:r>
              <a:rPr lang="hr-HR" sz="2800" dirty="0" err="1" smtClean="0"/>
              <a:t>basic</a:t>
            </a:r>
            <a:r>
              <a:rPr lang="hr-HR" sz="2800" dirty="0" smtClean="0"/>
              <a:t> </a:t>
            </a:r>
            <a:r>
              <a:rPr lang="hr-HR" sz="2800" dirty="0" err="1" smtClean="0"/>
              <a:t>difference</a:t>
            </a:r>
            <a:r>
              <a:rPr lang="hr-HR" sz="2800" dirty="0" smtClean="0"/>
              <a:t> </a:t>
            </a:r>
            <a:r>
              <a:rPr lang="hr-HR" sz="2800" dirty="0" err="1" smtClean="0"/>
              <a:t>between</a:t>
            </a:r>
            <a:r>
              <a:rPr lang="hr-HR" sz="2800" dirty="0" smtClean="0"/>
              <a:t> civil </a:t>
            </a:r>
            <a:r>
              <a:rPr lang="hr-HR" sz="2800" dirty="0" err="1" smtClean="0"/>
              <a:t>and</a:t>
            </a:r>
            <a:r>
              <a:rPr lang="hr-HR" sz="2800" dirty="0" smtClean="0"/>
              <a:t> </a:t>
            </a:r>
            <a:r>
              <a:rPr lang="hr-HR" sz="2800" dirty="0" err="1" smtClean="0"/>
              <a:t>criminal</a:t>
            </a:r>
            <a:r>
              <a:rPr lang="hr-HR" sz="2800" dirty="0" smtClean="0"/>
              <a:t> </a:t>
            </a:r>
            <a:r>
              <a:rPr lang="hr-HR" sz="2800" dirty="0" err="1" smtClean="0"/>
              <a:t>law</a:t>
            </a:r>
            <a:r>
              <a:rPr lang="hr-HR" sz="2800" dirty="0" smtClean="0"/>
              <a:t>?</a:t>
            </a:r>
          </a:p>
          <a:p>
            <a:r>
              <a:rPr lang="hr-HR" sz="2800" dirty="0" smtClean="0"/>
              <a:t>How </a:t>
            </a:r>
            <a:r>
              <a:rPr lang="hr-HR" sz="2800" dirty="0"/>
              <a:t>do </a:t>
            </a:r>
            <a:r>
              <a:rPr lang="hr-HR" sz="2800" dirty="0" err="1"/>
              <a:t>we</a:t>
            </a:r>
            <a:r>
              <a:rPr lang="hr-HR" sz="2800" dirty="0"/>
              <a:t> </a:t>
            </a:r>
            <a:r>
              <a:rPr lang="hr-HR" sz="2800" dirty="0" err="1"/>
              <a:t>call</a:t>
            </a:r>
            <a:r>
              <a:rPr lang="hr-HR" sz="2800" dirty="0"/>
              <a:t> the </a:t>
            </a:r>
            <a:r>
              <a:rPr lang="hr-HR" sz="2800" dirty="0" err="1"/>
              <a:t>people</a:t>
            </a:r>
            <a:r>
              <a:rPr lang="hr-HR" sz="2800" dirty="0"/>
              <a:t> </a:t>
            </a:r>
            <a:r>
              <a:rPr lang="hr-HR" sz="2800" dirty="0" err="1"/>
              <a:t>involved</a:t>
            </a:r>
            <a:r>
              <a:rPr lang="hr-HR" sz="2800" dirty="0"/>
              <a:t> </a:t>
            </a:r>
            <a:r>
              <a:rPr lang="hr-HR" sz="2800" dirty="0" err="1"/>
              <a:t>in</a:t>
            </a:r>
            <a:r>
              <a:rPr lang="hr-HR" sz="2800" dirty="0"/>
              <a:t> civil procedure </a:t>
            </a:r>
            <a:r>
              <a:rPr lang="hr-HR" sz="2800" dirty="0" err="1"/>
              <a:t>and</a:t>
            </a:r>
            <a:r>
              <a:rPr lang="hr-HR" sz="2800" dirty="0"/>
              <a:t> </a:t>
            </a:r>
            <a:r>
              <a:rPr lang="hr-HR" sz="2800" dirty="0" err="1"/>
              <a:t>those</a:t>
            </a:r>
            <a:r>
              <a:rPr lang="hr-HR" sz="2800" dirty="0"/>
              <a:t> </a:t>
            </a:r>
            <a:r>
              <a:rPr lang="hr-HR" sz="2800" dirty="0" err="1"/>
              <a:t>in</a:t>
            </a:r>
            <a:r>
              <a:rPr lang="hr-HR" sz="2800" dirty="0"/>
              <a:t> </a:t>
            </a:r>
            <a:r>
              <a:rPr lang="hr-HR" sz="2800" dirty="0" err="1"/>
              <a:t>criminal</a:t>
            </a:r>
            <a:r>
              <a:rPr lang="hr-HR" sz="2800" dirty="0"/>
              <a:t> procedure?</a:t>
            </a:r>
          </a:p>
          <a:p>
            <a:endParaRPr lang="hr-HR" sz="2800" dirty="0" smtClean="0"/>
          </a:p>
          <a:p>
            <a:r>
              <a:rPr lang="hr-HR" sz="2800" dirty="0" err="1" smtClean="0"/>
              <a:t>Read</a:t>
            </a:r>
            <a:r>
              <a:rPr lang="hr-HR" sz="2800" dirty="0" smtClean="0"/>
              <a:t> </a:t>
            </a:r>
            <a:r>
              <a:rPr lang="hr-HR" sz="2800" dirty="0"/>
              <a:t>the </a:t>
            </a:r>
            <a:r>
              <a:rPr lang="hr-HR" sz="2800" dirty="0" err="1"/>
              <a:t>text</a:t>
            </a:r>
            <a:r>
              <a:rPr lang="hr-HR" sz="2800" dirty="0"/>
              <a:t> on civil </a:t>
            </a:r>
            <a:r>
              <a:rPr lang="hr-HR" sz="2800" dirty="0" err="1"/>
              <a:t>and</a:t>
            </a:r>
            <a:r>
              <a:rPr lang="hr-HR" sz="2800" dirty="0"/>
              <a:t> </a:t>
            </a:r>
            <a:r>
              <a:rPr lang="hr-HR" sz="2800" dirty="0" err="1"/>
              <a:t>criminal</a:t>
            </a:r>
            <a:r>
              <a:rPr lang="hr-HR" sz="2800" dirty="0"/>
              <a:t> </a:t>
            </a:r>
            <a:r>
              <a:rPr lang="hr-HR" sz="2800" dirty="0" err="1"/>
              <a:t>law</a:t>
            </a:r>
            <a:r>
              <a:rPr lang="hr-HR" sz="2800" dirty="0"/>
              <a:t> </a:t>
            </a:r>
            <a:r>
              <a:rPr lang="hr-HR" sz="2800" dirty="0" err="1"/>
              <a:t>and</a:t>
            </a:r>
            <a:r>
              <a:rPr lang="hr-HR" sz="2800" dirty="0"/>
              <a:t> do ex. VI.</a:t>
            </a:r>
          </a:p>
          <a:p>
            <a:r>
              <a:rPr lang="hr-HR" sz="2800" dirty="0" smtClean="0"/>
              <a:t>Do </a:t>
            </a:r>
            <a:r>
              <a:rPr lang="hr-HR" sz="2800" dirty="0"/>
              <a:t>ex. VII </a:t>
            </a:r>
            <a:r>
              <a:rPr lang="hr-HR" sz="2800" dirty="0" err="1"/>
              <a:t>and</a:t>
            </a:r>
            <a:r>
              <a:rPr lang="hr-HR" sz="2800" dirty="0"/>
              <a:t> VIII.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400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018495"/>
          </a:xfrm>
        </p:spPr>
        <p:txBody>
          <a:bodyPr>
            <a:normAutofit fontScale="90000"/>
          </a:bodyPr>
          <a:lstStyle/>
          <a:p>
            <a:r>
              <a:rPr lang="hr-HR" dirty="0" smtClean="0"/>
              <a:t>Civil </a:t>
            </a:r>
            <a:r>
              <a:rPr lang="hr-HR" dirty="0" err="1" smtClean="0"/>
              <a:t>law</a:t>
            </a:r>
            <a:r>
              <a:rPr lang="hr-HR" dirty="0" smtClean="0"/>
              <a:t> vs. </a:t>
            </a:r>
            <a:r>
              <a:rPr lang="hr-HR" dirty="0" err="1" smtClean="0"/>
              <a:t>Criminal</a:t>
            </a:r>
            <a:r>
              <a:rPr lang="hr-HR" dirty="0" smtClean="0"/>
              <a:t> </a:t>
            </a:r>
            <a:r>
              <a:rPr lang="hr-HR" dirty="0" err="1" smtClean="0"/>
              <a:t>law</a:t>
            </a:r>
            <a:r>
              <a:rPr lang="hr-HR" dirty="0" smtClean="0"/>
              <a:t/>
            </a:r>
            <a:br>
              <a:rPr lang="hr-HR" dirty="0" smtClean="0"/>
            </a:b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878677"/>
            <a:ext cx="10058400" cy="4513810"/>
          </a:xfrm>
        </p:spPr>
        <p:txBody>
          <a:bodyPr>
            <a:normAutofit/>
          </a:bodyPr>
          <a:lstStyle/>
          <a:p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does</a:t>
            </a:r>
            <a:r>
              <a:rPr lang="hr-HR" dirty="0" smtClean="0"/>
              <a:t> civil </a:t>
            </a:r>
            <a:r>
              <a:rPr lang="hr-HR" dirty="0" err="1" smtClean="0"/>
              <a:t>law</a:t>
            </a:r>
            <a:r>
              <a:rPr lang="hr-HR" dirty="0" smtClean="0"/>
              <a:t> </a:t>
            </a:r>
            <a:r>
              <a:rPr lang="hr-HR" dirty="0" err="1" smtClean="0"/>
              <a:t>regulate</a:t>
            </a:r>
            <a:r>
              <a:rPr lang="hr-HR" dirty="0" smtClean="0"/>
              <a:t>, </a:t>
            </a:r>
            <a:r>
              <a:rPr lang="hr-HR" dirty="0" err="1" smtClean="0"/>
              <a:t>and</a:t>
            </a:r>
            <a:r>
              <a:rPr lang="hr-HR" dirty="0" smtClean="0"/>
              <a:t> </a:t>
            </a:r>
            <a:r>
              <a:rPr lang="hr-HR" dirty="0" err="1" smtClean="0"/>
              <a:t>what</a:t>
            </a:r>
            <a:r>
              <a:rPr lang="hr-HR" dirty="0" smtClean="0"/>
              <a:t> </a:t>
            </a:r>
            <a:r>
              <a:rPr lang="hr-HR" dirty="0" err="1" smtClean="0"/>
              <a:t>criminal</a:t>
            </a:r>
            <a:r>
              <a:rPr lang="hr-HR" dirty="0" smtClean="0"/>
              <a:t>?</a:t>
            </a:r>
          </a:p>
          <a:p>
            <a:r>
              <a:rPr lang="hr-HR" dirty="0" err="1" smtClean="0"/>
              <a:t>Find</a:t>
            </a:r>
            <a:r>
              <a:rPr lang="hr-HR" dirty="0" smtClean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defintions</a:t>
            </a:r>
            <a:r>
              <a:rPr lang="hr-HR" dirty="0"/>
              <a:t> </a:t>
            </a:r>
            <a:r>
              <a:rPr lang="hr-HR" dirty="0" err="1"/>
              <a:t>in</a:t>
            </a:r>
            <a:r>
              <a:rPr lang="hr-HR" dirty="0"/>
              <a:t> </a:t>
            </a:r>
            <a:r>
              <a:rPr lang="hr-HR" dirty="0" err="1"/>
              <a:t>the</a:t>
            </a:r>
            <a:r>
              <a:rPr lang="hr-HR" dirty="0"/>
              <a:t> </a:t>
            </a:r>
            <a:r>
              <a:rPr lang="hr-HR" dirty="0" err="1"/>
              <a:t>text</a:t>
            </a:r>
            <a:r>
              <a:rPr lang="hr-HR" dirty="0"/>
              <a:t>.</a:t>
            </a:r>
            <a:endParaRPr lang="en-US" dirty="0"/>
          </a:p>
          <a:p>
            <a:endParaRPr lang="hr-HR" dirty="0"/>
          </a:p>
          <a:p>
            <a:r>
              <a:rPr lang="hr-HR" sz="2800" dirty="0" smtClean="0"/>
              <a:t>CIVIL LAW = _____________________________________________</a:t>
            </a:r>
          </a:p>
          <a:p>
            <a:endParaRPr lang="hr-HR" sz="2800" dirty="0"/>
          </a:p>
          <a:p>
            <a:r>
              <a:rPr lang="hr-HR" sz="2800" dirty="0" smtClean="0"/>
              <a:t>CRIMINAL LAW = _________________________________________</a:t>
            </a:r>
          </a:p>
          <a:p>
            <a:endParaRPr lang="hr-HR" dirty="0" smtClean="0"/>
          </a:p>
        </p:txBody>
      </p:sp>
    </p:spTree>
    <p:extLst>
      <p:ext uri="{BB962C8B-B14F-4D97-AF65-F5344CB8AC3E}">
        <p14:creationId xmlns:p14="http://schemas.microsoft.com/office/powerpoint/2010/main" val="39339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rgbClr val="FFFFFF"/>
      </a:lt1>
      <a:dk2>
        <a:srgbClr val="46464A"/>
      </a:dk2>
      <a:lt2>
        <a:srgbClr val="D1D9E1"/>
      </a:lt2>
      <a:accent1>
        <a:srgbClr val="6F6F74"/>
      </a:accent1>
      <a:accent2>
        <a:srgbClr val="A7B789"/>
      </a:accent2>
      <a:accent3>
        <a:srgbClr val="BEAE98"/>
      </a:accent3>
      <a:accent4>
        <a:srgbClr val="92A9B9"/>
      </a:accent4>
      <a:accent5>
        <a:srgbClr val="9C8265"/>
      </a:accent5>
      <a:accent6>
        <a:srgbClr val="8D6974"/>
      </a:accent6>
      <a:hlink>
        <a:srgbClr val="67AABF"/>
      </a:hlink>
      <a:folHlink>
        <a:srgbClr val="B1B5AB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BAB94BD4-5D6D-4148-AB57-A4CCF1FD4E0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694</TotalTime>
  <Words>482</Words>
  <Application>Microsoft Office PowerPoint</Application>
  <PresentationFormat>Widescreen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Calibri</vt:lpstr>
      <vt:lpstr>Calibri Light</vt:lpstr>
      <vt:lpstr>Retrospect</vt:lpstr>
      <vt:lpstr>    Unit 3  BRANCHES OF ENGLISH LAW </vt:lpstr>
      <vt:lpstr> CLASSIFICATION OF LAW</vt:lpstr>
      <vt:lpstr>National law vs. international law  </vt:lpstr>
      <vt:lpstr>Substantive law vs. procedural law  </vt:lpstr>
      <vt:lpstr>Public law vs. private law  </vt:lpstr>
      <vt:lpstr>Do the following branches belong to the PUBLIC or PRIVATE law?</vt:lpstr>
      <vt:lpstr>Branches of law </vt:lpstr>
      <vt:lpstr>CIVIL LAW vs. CRIMINAL LAW </vt:lpstr>
      <vt:lpstr>Civil law vs. Criminal law </vt:lpstr>
      <vt:lpstr>Course descriptions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LANGUAGE AND LAW</dc:title>
  <dc:creator>Admin</dc:creator>
  <cp:lastModifiedBy>Admin</cp:lastModifiedBy>
  <cp:revision>66</cp:revision>
  <dcterms:created xsi:type="dcterms:W3CDTF">2017-10-10T18:30:39Z</dcterms:created>
  <dcterms:modified xsi:type="dcterms:W3CDTF">2018-11-11T11:10:21Z</dcterms:modified>
</cp:coreProperties>
</file>