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90" r:id="rId2"/>
    <p:sldId id="282" r:id="rId3"/>
    <p:sldId id="281" r:id="rId4"/>
    <p:sldId id="284" r:id="rId5"/>
    <p:sldId id="294" r:id="rId6"/>
    <p:sldId id="283" r:id="rId7"/>
    <p:sldId id="295" r:id="rId8"/>
    <p:sldId id="291" r:id="rId9"/>
    <p:sldId id="292" r:id="rId10"/>
    <p:sldId id="287" r:id="rId11"/>
    <p:sldId id="286" r:id="rId12"/>
    <p:sldId id="293" r:id="rId13"/>
    <p:sldId id="289" r:id="rId14"/>
    <p:sldId id="28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336"/>
    <a:srgbClr val="FF7C80"/>
    <a:srgbClr val="FF9900"/>
    <a:srgbClr val="45713F"/>
    <a:srgbClr val="E11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2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7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0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0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76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7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2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4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4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061172" cy="3566160"/>
          </a:xfrm>
        </p:spPr>
        <p:txBody>
          <a:bodyPr/>
          <a:lstStyle/>
          <a:p>
            <a:r>
              <a:rPr lang="hr-HR" sz="5400" dirty="0" err="1" smtClean="0"/>
              <a:t>Unit</a:t>
            </a:r>
            <a:r>
              <a:rPr lang="hr-HR" sz="5400" dirty="0" smtClean="0"/>
              <a:t> 5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6600" b="1" dirty="0" smtClean="0"/>
              <a:t>LEGAL SYSTEMS OF THE WORLD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05745"/>
            <a:ext cx="100584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16735" y="3244334"/>
            <a:ext cx="433047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sz="1400" dirty="0"/>
          </a:p>
          <a:p>
            <a:r>
              <a:rPr lang="en-US" sz="1400" dirty="0" smtClean="0"/>
              <a:t>Snježana </a:t>
            </a:r>
            <a:r>
              <a:rPr lang="en-US" sz="1400" dirty="0"/>
              <a:t>Husinec, PhD</a:t>
            </a:r>
            <a:r>
              <a:rPr lang="hr-HR" sz="1400" dirty="0"/>
              <a:t>; </a:t>
            </a:r>
            <a:r>
              <a:rPr lang="en-US" sz="1400" dirty="0"/>
              <a:t> E-mail: </a:t>
            </a:r>
            <a:r>
              <a:rPr lang="hr-HR" sz="1400" dirty="0"/>
              <a:t> </a:t>
            </a:r>
            <a:r>
              <a:rPr lang="hr-HR" sz="1400" dirty="0" err="1" smtClean="0"/>
              <a:t>shusinec</a:t>
            </a:r>
            <a:r>
              <a:rPr lang="en-US" sz="1400" dirty="0" smtClean="0"/>
              <a:t>@pravo.hr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12920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15636"/>
            <a:ext cx="10058400" cy="789708"/>
          </a:xfrm>
        </p:spPr>
        <p:txBody>
          <a:bodyPr/>
          <a:lstStyle/>
          <a:p>
            <a:r>
              <a:rPr lang="hr-HR" dirty="0" smtClean="0"/>
              <a:t>Civil </a:t>
            </a:r>
            <a:r>
              <a:rPr lang="hr-HR" dirty="0" err="1" smtClean="0"/>
              <a:t>law</a:t>
            </a:r>
            <a:r>
              <a:rPr lang="hr-HR" dirty="0" smtClean="0"/>
              <a:t> vs.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0654" y="1845734"/>
            <a:ext cx="10058400" cy="4646506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r-HR" sz="3200" b="1" dirty="0"/>
              <a:t>The </a:t>
            </a:r>
            <a:r>
              <a:rPr lang="en-GB" sz="3200" b="1" dirty="0"/>
              <a:t>common-law legal system contrasts strongly with the civil-law legal system </a:t>
            </a:r>
            <a:r>
              <a:rPr lang="en-GB" sz="3200" b="1" dirty="0" smtClean="0"/>
              <a:t>of</a:t>
            </a:r>
            <a:r>
              <a:rPr lang="hr-HR" sz="3200" b="1" dirty="0" smtClean="0"/>
              <a:t> </a:t>
            </a:r>
            <a:r>
              <a:rPr lang="hr-HR" sz="3200" b="1" dirty="0"/>
              <a:t>c</a:t>
            </a:r>
            <a:r>
              <a:rPr lang="en-GB" sz="3200" b="1" dirty="0" err="1" smtClean="0"/>
              <a:t>ontinental</a:t>
            </a:r>
            <a:endParaRPr lang="hr-HR" sz="3200" b="1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GB" sz="3200" b="1" dirty="0" smtClean="0"/>
              <a:t>countries</a:t>
            </a:r>
            <a:r>
              <a:rPr lang="en-GB" sz="3200" b="1" dirty="0"/>
              <a:t>. Read the following </a:t>
            </a:r>
            <a:r>
              <a:rPr lang="hr-HR" sz="3200" b="1" dirty="0" err="1" smtClean="0"/>
              <a:t>facts</a:t>
            </a:r>
            <a:r>
              <a:rPr lang="en-GB" sz="3200" b="1" dirty="0" smtClean="0"/>
              <a:t> </a:t>
            </a:r>
            <a:r>
              <a:rPr lang="en-GB" sz="3200" b="1" dirty="0"/>
              <a:t>and decide which </a:t>
            </a:r>
            <a:r>
              <a:rPr lang="en-GB" sz="3200" b="1" dirty="0" smtClean="0"/>
              <a:t>type</a:t>
            </a:r>
            <a:r>
              <a:rPr lang="hr-HR" sz="3200" b="1" dirty="0" smtClean="0"/>
              <a:t> </a:t>
            </a:r>
            <a:r>
              <a:rPr lang="en-GB" sz="3200" b="1" dirty="0" smtClean="0"/>
              <a:t>of </a:t>
            </a:r>
            <a:r>
              <a:rPr lang="en-GB" sz="3200" b="1" dirty="0"/>
              <a:t>legal system they apply to.</a:t>
            </a:r>
          </a:p>
          <a:p>
            <a:pPr>
              <a:buNone/>
              <a:defRPr/>
            </a:pP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  <a:defRPr/>
            </a:pPr>
            <a:r>
              <a:rPr lang="hr-HR" sz="3200" dirty="0">
                <a:solidFill>
                  <a:schemeClr val="tx1"/>
                </a:solidFill>
              </a:rPr>
              <a:t>A</a:t>
            </a:r>
            <a:r>
              <a:rPr lang="en-GB" sz="3200" dirty="0">
                <a:solidFill>
                  <a:schemeClr val="tx1"/>
                </a:solidFill>
              </a:rPr>
              <a:t> central </a:t>
            </a:r>
            <a:r>
              <a:rPr lang="en-GB" sz="3200" dirty="0" smtClean="0">
                <a:solidFill>
                  <a:schemeClr val="tx1"/>
                </a:solidFill>
              </a:rPr>
              <a:t>importance </a:t>
            </a:r>
            <a:r>
              <a:rPr lang="en-GB" sz="3200" dirty="0">
                <a:solidFill>
                  <a:schemeClr val="tx1"/>
                </a:solidFill>
              </a:rPr>
              <a:t>of enacted law/central importance of </a:t>
            </a:r>
            <a:r>
              <a:rPr lang="en-GB" sz="3200" dirty="0" smtClean="0">
                <a:solidFill>
                  <a:schemeClr val="tx1"/>
                </a:solidFill>
              </a:rPr>
              <a:t>precedent</a:t>
            </a:r>
            <a:endParaRPr lang="hr-HR" sz="320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hr-HR" sz="3200" dirty="0" smtClean="0">
                <a:solidFill>
                  <a:schemeClr val="tx1"/>
                </a:solidFill>
              </a:rPr>
              <a:t>B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principles develop in individual </a:t>
            </a:r>
            <a:r>
              <a:rPr lang="en-GB" sz="3200" dirty="0" smtClean="0">
                <a:solidFill>
                  <a:schemeClr val="tx1"/>
                </a:solidFill>
              </a:rPr>
              <a:t>cases/</a:t>
            </a:r>
            <a:r>
              <a:rPr lang="en-GB" sz="3200" dirty="0">
                <a:solidFill>
                  <a:schemeClr val="tx1"/>
                </a:solidFill>
              </a:rPr>
              <a:t>general enacted principles are applied to individual </a:t>
            </a:r>
            <a:r>
              <a:rPr lang="en-GB" sz="3200" dirty="0" smtClean="0">
                <a:solidFill>
                  <a:schemeClr val="tx1"/>
                </a:solidFill>
              </a:rPr>
              <a:t>cases</a:t>
            </a:r>
            <a:endParaRPr lang="en-GB" sz="3200" dirty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hr-HR" sz="3200" dirty="0">
                <a:solidFill>
                  <a:schemeClr val="tx1"/>
                </a:solidFill>
              </a:rPr>
              <a:t>C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hr-HR" sz="3200" dirty="0" err="1" smtClean="0">
                <a:solidFill>
                  <a:schemeClr val="tx1"/>
                </a:solidFill>
              </a:rPr>
              <a:t>based</a:t>
            </a:r>
            <a:r>
              <a:rPr lang="hr-HR" sz="3200" dirty="0" smtClean="0">
                <a:solidFill>
                  <a:schemeClr val="tx1"/>
                </a:solidFill>
              </a:rPr>
              <a:t> on </a:t>
            </a:r>
            <a:r>
              <a:rPr lang="hr-HR" sz="3200" dirty="0" err="1" smtClean="0">
                <a:solidFill>
                  <a:schemeClr val="tx1"/>
                </a:solidFill>
              </a:rPr>
              <a:t>decisions</a:t>
            </a:r>
            <a:r>
              <a:rPr lang="hr-HR" sz="3200" dirty="0" smtClean="0">
                <a:solidFill>
                  <a:schemeClr val="tx1"/>
                </a:solidFill>
              </a:rPr>
              <a:t> </a:t>
            </a:r>
            <a:r>
              <a:rPr lang="hr-HR" sz="3200" dirty="0" err="1" smtClean="0">
                <a:solidFill>
                  <a:schemeClr val="tx1"/>
                </a:solidFill>
              </a:rPr>
              <a:t>of</a:t>
            </a:r>
            <a:r>
              <a:rPr lang="hr-HR" sz="3200" dirty="0" smtClean="0">
                <a:solidFill>
                  <a:schemeClr val="tx1"/>
                </a:solidFill>
              </a:rPr>
              <a:t> </a:t>
            </a:r>
            <a:r>
              <a:rPr lang="hr-HR" sz="3200" dirty="0" err="1" smtClean="0">
                <a:solidFill>
                  <a:schemeClr val="tx1"/>
                </a:solidFill>
              </a:rPr>
              <a:t>judges</a:t>
            </a:r>
            <a:r>
              <a:rPr lang="hr-HR" sz="3200" dirty="0" smtClean="0">
                <a:solidFill>
                  <a:schemeClr val="tx1"/>
                </a:solidFill>
              </a:rPr>
              <a:t> (</a:t>
            </a:r>
            <a:r>
              <a:rPr lang="hr-HR" sz="3200" dirty="0" err="1" smtClean="0">
                <a:solidFill>
                  <a:schemeClr val="tx1"/>
                </a:solidFill>
              </a:rPr>
              <a:t>precedents</a:t>
            </a:r>
            <a:r>
              <a:rPr lang="hr-HR" sz="3200" dirty="0" smtClean="0">
                <a:solidFill>
                  <a:schemeClr val="tx1"/>
                </a:solidFill>
              </a:rPr>
              <a:t>) / </a:t>
            </a:r>
            <a:r>
              <a:rPr lang="hr-HR" sz="3200" dirty="0" err="1" smtClean="0">
                <a:solidFill>
                  <a:schemeClr val="tx1"/>
                </a:solidFill>
              </a:rPr>
              <a:t>based</a:t>
            </a:r>
            <a:r>
              <a:rPr lang="hr-HR" sz="3200" dirty="0" smtClean="0">
                <a:solidFill>
                  <a:schemeClr val="tx1"/>
                </a:solidFill>
              </a:rPr>
              <a:t> on </a:t>
            </a:r>
            <a:r>
              <a:rPr lang="hr-HR" sz="3200" dirty="0" err="1" smtClean="0">
                <a:solidFill>
                  <a:schemeClr val="tx1"/>
                </a:solidFill>
              </a:rPr>
              <a:t>codes</a:t>
            </a:r>
            <a:endParaRPr lang="hr-HR" sz="320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smtClean="0">
                <a:solidFill>
                  <a:schemeClr val="tx1"/>
                </a:solidFill>
              </a:rPr>
              <a:t>                                                      </a:t>
            </a:r>
          </a:p>
          <a:p>
            <a:pPr>
              <a:buNone/>
              <a:defRPr/>
            </a:pPr>
            <a:r>
              <a:rPr lang="hr-HR" sz="3200" b="1" dirty="0">
                <a:solidFill>
                  <a:schemeClr val="tx1"/>
                </a:solidFill>
              </a:rPr>
              <a:t> </a:t>
            </a:r>
            <a:r>
              <a:rPr lang="hr-HR" sz="3200" b="1" dirty="0" smtClean="0">
                <a:solidFill>
                  <a:schemeClr val="tx1"/>
                </a:solidFill>
              </a:rPr>
              <a:t>                                                            Civil</a:t>
            </a:r>
            <a:r>
              <a:rPr lang="en-GB" sz="3200" b="1" dirty="0" smtClean="0">
                <a:solidFill>
                  <a:schemeClr val="tx1"/>
                </a:solidFill>
              </a:rPr>
              <a:t> </a:t>
            </a:r>
            <a:r>
              <a:rPr lang="en-GB" sz="3200" b="1" dirty="0" smtClean="0">
                <a:solidFill>
                  <a:schemeClr val="tx1"/>
                </a:solidFill>
              </a:rPr>
              <a:t>law</a:t>
            </a:r>
            <a:r>
              <a:rPr lang="hr-HR" sz="3200" b="1" dirty="0" smtClean="0">
                <a:solidFill>
                  <a:schemeClr val="tx1"/>
                </a:solidFill>
              </a:rPr>
              <a:t>                          </a:t>
            </a:r>
            <a:r>
              <a:rPr lang="hr-HR" sz="3200" b="1" i="1" dirty="0" err="1" smtClean="0">
                <a:solidFill>
                  <a:schemeClr val="tx1"/>
                </a:solidFill>
              </a:rPr>
              <a:t>Common</a:t>
            </a:r>
            <a:r>
              <a:rPr lang="en-GB" sz="3200" b="1" i="1" dirty="0" smtClean="0">
                <a:solidFill>
                  <a:schemeClr val="tx1"/>
                </a:solidFill>
              </a:rPr>
              <a:t> </a:t>
            </a:r>
            <a:r>
              <a:rPr lang="en-GB" sz="3200" b="1" i="1" dirty="0">
                <a:solidFill>
                  <a:schemeClr val="tx1"/>
                </a:solidFill>
              </a:rPr>
              <a:t>law </a:t>
            </a:r>
            <a:endParaRPr lang="en-GB" sz="3200" dirty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hr-HR" sz="3200" dirty="0" smtClean="0">
                <a:solidFill>
                  <a:srgbClr val="FC7336"/>
                </a:solidFill>
              </a:rPr>
              <a:t>A</a:t>
            </a:r>
            <a:r>
              <a:rPr lang="en-GB" sz="3200" dirty="0" smtClean="0">
                <a:solidFill>
                  <a:srgbClr val="FC7336"/>
                </a:solidFill>
              </a:rPr>
              <a:t> </a:t>
            </a:r>
            <a:r>
              <a:rPr lang="en-GB" sz="3200" dirty="0">
                <a:solidFill>
                  <a:srgbClr val="FC7336"/>
                </a:solidFill>
              </a:rPr>
              <a:t>Basic characteristics</a:t>
            </a:r>
            <a:r>
              <a:rPr lang="hr-HR" sz="3200" dirty="0">
                <a:solidFill>
                  <a:srgbClr val="FC7336"/>
                </a:solidFill>
              </a:rPr>
              <a:t> </a:t>
            </a:r>
            <a:r>
              <a:rPr lang="en-GB" sz="3200" dirty="0">
                <a:solidFill>
                  <a:srgbClr val="FC7336"/>
                </a:solidFill>
              </a:rPr>
              <a:t>of </a:t>
            </a:r>
            <a:endParaRPr lang="hr-HR" sz="3200" dirty="0">
              <a:solidFill>
                <a:srgbClr val="FC7336"/>
              </a:solidFill>
            </a:endParaRPr>
          </a:p>
          <a:p>
            <a:pPr>
              <a:buNone/>
              <a:defRPr/>
            </a:pPr>
            <a:r>
              <a:rPr lang="hr-HR" sz="3200" dirty="0">
                <a:solidFill>
                  <a:srgbClr val="FC7336"/>
                </a:solidFill>
              </a:rPr>
              <a:t>    the </a:t>
            </a:r>
            <a:r>
              <a:rPr lang="en-GB" sz="3200" dirty="0">
                <a:solidFill>
                  <a:srgbClr val="FC7336"/>
                </a:solidFill>
              </a:rPr>
              <a:t>system</a:t>
            </a:r>
          </a:p>
          <a:p>
            <a:pPr>
              <a:buNone/>
              <a:defRPr/>
            </a:pPr>
            <a:r>
              <a:rPr lang="hr-HR" sz="3200" dirty="0">
                <a:solidFill>
                  <a:srgbClr val="FC7336"/>
                </a:solidFill>
              </a:rPr>
              <a:t>B</a:t>
            </a:r>
            <a:r>
              <a:rPr lang="en-GB" sz="3200" dirty="0">
                <a:solidFill>
                  <a:srgbClr val="FC7336"/>
                </a:solidFill>
              </a:rPr>
              <a:t> Style of legal  reasoning</a:t>
            </a:r>
          </a:p>
          <a:p>
            <a:pPr>
              <a:buNone/>
              <a:defRPr/>
            </a:pPr>
            <a:r>
              <a:rPr lang="hr-HR" sz="3200" dirty="0">
                <a:solidFill>
                  <a:srgbClr val="FC7336"/>
                </a:solidFill>
              </a:rPr>
              <a:t>C</a:t>
            </a:r>
            <a:r>
              <a:rPr lang="en-GB" sz="3200" dirty="0">
                <a:solidFill>
                  <a:srgbClr val="FC7336"/>
                </a:solidFill>
              </a:rPr>
              <a:t>  Legal principles</a:t>
            </a:r>
            <a:endParaRPr lang="en-US" sz="3200" dirty="0">
              <a:solidFill>
                <a:srgbClr val="FC73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54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949521"/>
          </a:xfrm>
        </p:spPr>
        <p:txBody>
          <a:bodyPr>
            <a:normAutofit/>
          </a:bodyPr>
          <a:lstStyle/>
          <a:p>
            <a:r>
              <a:rPr lang="hr-HR" dirty="0" smtClean="0"/>
              <a:t>Civil </a:t>
            </a:r>
            <a:r>
              <a:rPr lang="hr-HR" dirty="0" err="1" smtClean="0"/>
              <a:t>law</a:t>
            </a:r>
            <a:r>
              <a:rPr lang="hr-HR" dirty="0" smtClean="0"/>
              <a:t> vs.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2700" dirty="0" err="1" smtClean="0"/>
              <a:t>Read</a:t>
            </a:r>
            <a:r>
              <a:rPr lang="hr-HR" sz="2700" dirty="0" smtClean="0"/>
              <a:t> the </a:t>
            </a:r>
            <a:r>
              <a:rPr lang="hr-HR" sz="2700" dirty="0" err="1" smtClean="0"/>
              <a:t>text</a:t>
            </a:r>
            <a:r>
              <a:rPr lang="hr-HR" sz="2700" dirty="0" smtClean="0"/>
              <a:t> </a:t>
            </a:r>
            <a:r>
              <a:rPr lang="hr-HR" sz="2700" dirty="0" err="1" smtClean="0"/>
              <a:t>and</a:t>
            </a:r>
            <a:r>
              <a:rPr lang="hr-HR" sz="2700" dirty="0" smtClean="0"/>
              <a:t> </a:t>
            </a:r>
            <a:r>
              <a:rPr lang="hr-HR" sz="2700" dirty="0" err="1" smtClean="0"/>
              <a:t>find</a:t>
            </a:r>
            <a:r>
              <a:rPr lang="hr-HR" sz="2700" dirty="0" smtClean="0"/>
              <a:t> the </a:t>
            </a:r>
            <a:r>
              <a:rPr lang="hr-HR" sz="2700" dirty="0" err="1" smtClean="0"/>
              <a:t>basic</a:t>
            </a:r>
            <a:r>
              <a:rPr lang="hr-HR" sz="2700" dirty="0" smtClean="0"/>
              <a:t> </a:t>
            </a:r>
            <a:r>
              <a:rPr lang="hr-HR" sz="2700" dirty="0" err="1" smtClean="0"/>
              <a:t>characteristic</a:t>
            </a:r>
            <a:r>
              <a:rPr lang="hr-HR" sz="2700" dirty="0" smtClean="0"/>
              <a:t> </a:t>
            </a:r>
            <a:r>
              <a:rPr lang="hr-HR" sz="2700" dirty="0" err="1" smtClean="0"/>
              <a:t>of</a:t>
            </a:r>
            <a:r>
              <a:rPr lang="hr-HR" sz="2700" dirty="0" smtClean="0"/>
              <a:t> civil </a:t>
            </a:r>
            <a:r>
              <a:rPr lang="hr-HR" sz="2700" dirty="0" err="1" smtClean="0"/>
              <a:t>and</a:t>
            </a:r>
            <a:r>
              <a:rPr lang="hr-HR" sz="2700" dirty="0" smtClean="0"/>
              <a:t> </a:t>
            </a:r>
            <a:r>
              <a:rPr lang="hr-HR" sz="2700" dirty="0" err="1" smtClean="0"/>
              <a:t>common</a:t>
            </a:r>
            <a:r>
              <a:rPr lang="hr-HR" sz="2700" dirty="0" smtClean="0"/>
              <a:t> </a:t>
            </a:r>
            <a:r>
              <a:rPr lang="hr-HR" sz="2700" dirty="0" err="1" smtClean="0"/>
              <a:t>law</a:t>
            </a:r>
            <a:r>
              <a:rPr lang="hr-HR" sz="2700" dirty="0" smtClean="0"/>
              <a:t>.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36124"/>
            <a:ext cx="10058400" cy="3632970"/>
          </a:xfrm>
        </p:spPr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56752"/>
              </p:ext>
            </p:extLst>
          </p:nvPr>
        </p:nvGraphicFramePr>
        <p:xfrm>
          <a:off x="1163780" y="2385753"/>
          <a:ext cx="10574928" cy="3599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666">
                  <a:extLst>
                    <a:ext uri="{9D8B030D-6E8A-4147-A177-3AD203B41FA5}">
                      <a16:colId xmlns:a16="http://schemas.microsoft.com/office/drawing/2014/main" val="1762891909"/>
                    </a:ext>
                  </a:extLst>
                </a:gridCol>
                <a:gridCol w="1164492">
                  <a:extLst>
                    <a:ext uri="{9D8B030D-6E8A-4147-A177-3AD203B41FA5}">
                      <a16:colId xmlns:a16="http://schemas.microsoft.com/office/drawing/2014/main" val="2872813322"/>
                    </a:ext>
                  </a:extLst>
                </a:gridCol>
                <a:gridCol w="1836616">
                  <a:extLst>
                    <a:ext uri="{9D8B030D-6E8A-4147-A177-3AD203B41FA5}">
                      <a16:colId xmlns:a16="http://schemas.microsoft.com/office/drawing/2014/main" val="1021278929"/>
                    </a:ext>
                  </a:extLst>
                </a:gridCol>
                <a:gridCol w="1656861">
                  <a:extLst>
                    <a:ext uri="{9D8B030D-6E8A-4147-A177-3AD203B41FA5}">
                      <a16:colId xmlns:a16="http://schemas.microsoft.com/office/drawing/2014/main" val="1864886062"/>
                    </a:ext>
                  </a:extLst>
                </a:gridCol>
                <a:gridCol w="1703754">
                  <a:extLst>
                    <a:ext uri="{9D8B030D-6E8A-4147-A177-3AD203B41FA5}">
                      <a16:colId xmlns:a16="http://schemas.microsoft.com/office/drawing/2014/main" val="582748813"/>
                    </a:ext>
                  </a:extLst>
                </a:gridCol>
                <a:gridCol w="1539631">
                  <a:extLst>
                    <a:ext uri="{9D8B030D-6E8A-4147-A177-3AD203B41FA5}">
                      <a16:colId xmlns:a16="http://schemas.microsoft.com/office/drawing/2014/main" val="891627079"/>
                    </a:ext>
                  </a:extLst>
                </a:gridCol>
                <a:gridCol w="1273908">
                  <a:extLst>
                    <a:ext uri="{9D8B030D-6E8A-4147-A177-3AD203B41FA5}">
                      <a16:colId xmlns:a16="http://schemas.microsoft.com/office/drawing/2014/main" val="901429799"/>
                    </a:ext>
                  </a:extLst>
                </a:gridCol>
              </a:tblGrid>
              <a:tr h="8234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Law-making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aseline="0" dirty="0" err="1" smtClean="0"/>
                        <a:t>Style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legal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Role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judiciary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Historical</a:t>
                      </a:r>
                      <a:r>
                        <a:rPr lang="hr-HR" dirty="0" smtClean="0"/>
                        <a:t>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Area</a:t>
                      </a:r>
                      <a:r>
                        <a:rPr lang="hr-H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036742"/>
                  </a:ext>
                </a:extLst>
              </a:tr>
              <a:tr h="1387988">
                <a:tc>
                  <a:txBody>
                    <a:bodyPr/>
                    <a:lstStyle/>
                    <a:p>
                      <a:r>
                        <a:rPr lang="hr-HR" dirty="0" smtClean="0"/>
                        <a:t>Civil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legislative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body</a:t>
                      </a:r>
                      <a:r>
                        <a:rPr lang="hr-HR" baseline="0" dirty="0" smtClean="0"/>
                        <a:t> (</a:t>
                      </a:r>
                      <a:r>
                        <a:rPr lang="hr-HR" baseline="0" dirty="0" err="1" smtClean="0"/>
                        <a:t>parliament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assembly</a:t>
                      </a:r>
                      <a:r>
                        <a:rPr lang="hr-HR" baseline="0" dirty="0" smtClean="0"/>
                        <a:t>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Interprets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and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enforces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the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089678"/>
                  </a:ext>
                </a:extLst>
              </a:tr>
              <a:tr h="1387988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Common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From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individual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cases</a:t>
                      </a:r>
                      <a:r>
                        <a:rPr lang="hr-HR" baseline="0" dirty="0" smtClean="0"/>
                        <a:t> to general </a:t>
                      </a:r>
                      <a:r>
                        <a:rPr lang="hr-HR" baseline="0" dirty="0" err="1" smtClean="0"/>
                        <a:t>rules</a:t>
                      </a:r>
                      <a:r>
                        <a:rPr lang="hr-HR" baseline="0" dirty="0" smtClean="0"/>
                        <a:t> (</a:t>
                      </a:r>
                      <a:r>
                        <a:rPr lang="hr-HR" baseline="0" dirty="0" err="1" smtClean="0"/>
                        <a:t>inductive</a:t>
                      </a:r>
                      <a:r>
                        <a:rPr lang="hr-HR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0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1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949521"/>
          </a:xfrm>
        </p:spPr>
        <p:txBody>
          <a:bodyPr>
            <a:normAutofit/>
          </a:bodyPr>
          <a:lstStyle/>
          <a:p>
            <a:r>
              <a:rPr lang="hr-HR" dirty="0" smtClean="0"/>
              <a:t>Civil </a:t>
            </a:r>
            <a:r>
              <a:rPr lang="hr-HR" dirty="0" err="1" smtClean="0"/>
              <a:t>law</a:t>
            </a:r>
            <a:r>
              <a:rPr lang="hr-HR" dirty="0" smtClean="0"/>
              <a:t> vs.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2700" dirty="0" err="1" smtClean="0"/>
              <a:t>Read</a:t>
            </a:r>
            <a:r>
              <a:rPr lang="hr-HR" sz="2700" dirty="0" smtClean="0"/>
              <a:t> the </a:t>
            </a:r>
            <a:r>
              <a:rPr lang="hr-HR" sz="2700" dirty="0" err="1" smtClean="0"/>
              <a:t>text</a:t>
            </a:r>
            <a:r>
              <a:rPr lang="hr-HR" sz="2700" dirty="0" smtClean="0"/>
              <a:t> </a:t>
            </a:r>
            <a:r>
              <a:rPr lang="hr-HR" sz="2700" dirty="0" err="1" smtClean="0"/>
              <a:t>and</a:t>
            </a:r>
            <a:r>
              <a:rPr lang="hr-HR" sz="2700" dirty="0" smtClean="0"/>
              <a:t> </a:t>
            </a:r>
            <a:r>
              <a:rPr lang="hr-HR" sz="2700" dirty="0" err="1" smtClean="0"/>
              <a:t>find</a:t>
            </a:r>
            <a:r>
              <a:rPr lang="hr-HR" sz="2700" dirty="0" smtClean="0"/>
              <a:t> the </a:t>
            </a:r>
            <a:r>
              <a:rPr lang="hr-HR" sz="2700" dirty="0" err="1" smtClean="0"/>
              <a:t>basic</a:t>
            </a:r>
            <a:r>
              <a:rPr lang="hr-HR" sz="2700" dirty="0" smtClean="0"/>
              <a:t> </a:t>
            </a:r>
            <a:r>
              <a:rPr lang="hr-HR" sz="2700" dirty="0" err="1" smtClean="0"/>
              <a:t>characteristic</a:t>
            </a:r>
            <a:r>
              <a:rPr lang="hr-HR" sz="2700" dirty="0" smtClean="0"/>
              <a:t> </a:t>
            </a:r>
            <a:r>
              <a:rPr lang="hr-HR" sz="2700" dirty="0" err="1" smtClean="0"/>
              <a:t>of</a:t>
            </a:r>
            <a:r>
              <a:rPr lang="hr-HR" sz="2700" dirty="0" smtClean="0"/>
              <a:t> civil </a:t>
            </a:r>
            <a:r>
              <a:rPr lang="hr-HR" sz="2700" dirty="0" err="1" smtClean="0"/>
              <a:t>and</a:t>
            </a:r>
            <a:r>
              <a:rPr lang="hr-HR" sz="2700" dirty="0" smtClean="0"/>
              <a:t> </a:t>
            </a:r>
            <a:r>
              <a:rPr lang="hr-HR" sz="2700" dirty="0" err="1" smtClean="0"/>
              <a:t>common</a:t>
            </a:r>
            <a:r>
              <a:rPr lang="hr-HR" sz="2700" dirty="0" smtClean="0"/>
              <a:t> </a:t>
            </a:r>
            <a:r>
              <a:rPr lang="hr-HR" sz="2700" dirty="0" err="1" smtClean="0"/>
              <a:t>law</a:t>
            </a:r>
            <a:r>
              <a:rPr lang="hr-HR" sz="2700" dirty="0" smtClean="0"/>
              <a:t>.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36124"/>
            <a:ext cx="10058400" cy="3632970"/>
          </a:xfrm>
        </p:spPr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871"/>
              </p:ext>
            </p:extLst>
          </p:nvPr>
        </p:nvGraphicFramePr>
        <p:xfrm>
          <a:off x="1163780" y="2385753"/>
          <a:ext cx="10598375" cy="369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235">
                  <a:extLst>
                    <a:ext uri="{9D8B030D-6E8A-4147-A177-3AD203B41FA5}">
                      <a16:colId xmlns:a16="http://schemas.microsoft.com/office/drawing/2014/main" val="1762891909"/>
                    </a:ext>
                  </a:extLst>
                </a:gridCol>
                <a:gridCol w="1500554">
                  <a:extLst>
                    <a:ext uri="{9D8B030D-6E8A-4147-A177-3AD203B41FA5}">
                      <a16:colId xmlns:a16="http://schemas.microsoft.com/office/drawing/2014/main" val="2872813322"/>
                    </a:ext>
                  </a:extLst>
                </a:gridCol>
                <a:gridCol w="1766277">
                  <a:extLst>
                    <a:ext uri="{9D8B030D-6E8A-4147-A177-3AD203B41FA5}">
                      <a16:colId xmlns:a16="http://schemas.microsoft.com/office/drawing/2014/main" val="1021278929"/>
                    </a:ext>
                  </a:extLst>
                </a:gridCol>
                <a:gridCol w="1750646">
                  <a:extLst>
                    <a:ext uri="{9D8B030D-6E8A-4147-A177-3AD203B41FA5}">
                      <a16:colId xmlns:a16="http://schemas.microsoft.com/office/drawing/2014/main" val="1864886062"/>
                    </a:ext>
                  </a:extLst>
                </a:gridCol>
                <a:gridCol w="1766277">
                  <a:extLst>
                    <a:ext uri="{9D8B030D-6E8A-4147-A177-3AD203B41FA5}">
                      <a16:colId xmlns:a16="http://schemas.microsoft.com/office/drawing/2014/main" val="582748813"/>
                    </a:ext>
                  </a:extLst>
                </a:gridCol>
                <a:gridCol w="1367693">
                  <a:extLst>
                    <a:ext uri="{9D8B030D-6E8A-4147-A177-3AD203B41FA5}">
                      <a16:colId xmlns:a16="http://schemas.microsoft.com/office/drawing/2014/main" val="891627079"/>
                    </a:ext>
                  </a:extLst>
                </a:gridCol>
                <a:gridCol w="1367693">
                  <a:extLst>
                    <a:ext uri="{9D8B030D-6E8A-4147-A177-3AD203B41FA5}">
                      <a16:colId xmlns:a16="http://schemas.microsoft.com/office/drawing/2014/main" val="1106972705"/>
                    </a:ext>
                  </a:extLst>
                </a:gridCol>
              </a:tblGrid>
              <a:tr h="8234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Main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</a:t>
                      </a:r>
                      <a:r>
                        <a:rPr lang="hr-HR" dirty="0" err="1" smtClean="0"/>
                        <a:t>ource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Law-making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Style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legal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Role </a:t>
                      </a:r>
                      <a:r>
                        <a:rPr lang="hr-HR" dirty="0" err="1" smtClean="0"/>
                        <a:t>of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judiciary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Historical</a:t>
                      </a:r>
                      <a:r>
                        <a:rPr lang="hr-HR" dirty="0" smtClean="0"/>
                        <a:t>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Area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036742"/>
                  </a:ext>
                </a:extLst>
              </a:tr>
              <a:tr h="1387988">
                <a:tc>
                  <a:txBody>
                    <a:bodyPr/>
                    <a:lstStyle/>
                    <a:p>
                      <a:r>
                        <a:rPr lang="hr-HR" dirty="0" smtClean="0"/>
                        <a:t>Civil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legislation</a:t>
                      </a:r>
                      <a:r>
                        <a:rPr lang="hr-HR" dirty="0" smtClean="0"/>
                        <a:t> / </a:t>
                      </a:r>
                      <a:r>
                        <a:rPr lang="hr-HR" dirty="0" err="1" smtClean="0"/>
                        <a:t>statutes</a:t>
                      </a:r>
                      <a:r>
                        <a:rPr lang="hr-HR" baseline="0" dirty="0" smtClean="0"/>
                        <a:t> / </a:t>
                      </a:r>
                      <a:r>
                        <a:rPr lang="hr-HR" baseline="0" dirty="0" err="1" smtClean="0"/>
                        <a:t>codified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legislative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body</a:t>
                      </a:r>
                      <a:r>
                        <a:rPr lang="hr-HR" baseline="0" dirty="0" smtClean="0"/>
                        <a:t> (</a:t>
                      </a:r>
                      <a:r>
                        <a:rPr lang="hr-HR" baseline="0" dirty="0" err="1" smtClean="0"/>
                        <a:t>parliament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assembly</a:t>
                      </a:r>
                      <a:r>
                        <a:rPr lang="hr-HR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from</a:t>
                      </a:r>
                      <a:r>
                        <a:rPr lang="hr-HR" baseline="0" dirty="0" smtClean="0"/>
                        <a:t> general </a:t>
                      </a:r>
                      <a:r>
                        <a:rPr lang="hr-HR" baseline="0" dirty="0" err="1" smtClean="0"/>
                        <a:t>rules</a:t>
                      </a:r>
                      <a:r>
                        <a:rPr lang="hr-HR" baseline="0" dirty="0" smtClean="0"/>
                        <a:t> to </a:t>
                      </a:r>
                      <a:r>
                        <a:rPr lang="hr-HR" baseline="0" dirty="0" err="1" smtClean="0"/>
                        <a:t>particular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cases</a:t>
                      </a:r>
                      <a:endParaRPr lang="hr-HR" baseline="0" dirty="0" smtClean="0"/>
                    </a:p>
                    <a:p>
                      <a:r>
                        <a:rPr lang="hr-HR" baseline="0" dirty="0" smtClean="0"/>
                        <a:t>(</a:t>
                      </a:r>
                      <a:r>
                        <a:rPr lang="hr-HR" baseline="0" dirty="0" err="1" smtClean="0"/>
                        <a:t>deductive</a:t>
                      </a:r>
                      <a:r>
                        <a:rPr lang="hr-HR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interprets</a:t>
                      </a:r>
                      <a:r>
                        <a:rPr lang="hr-HR" dirty="0" smtClean="0"/>
                        <a:t> and </a:t>
                      </a:r>
                      <a:r>
                        <a:rPr lang="hr-HR" dirty="0" err="1" smtClean="0"/>
                        <a:t>enforces</a:t>
                      </a:r>
                      <a:r>
                        <a:rPr lang="hr-HR" dirty="0" smtClean="0"/>
                        <a:t> the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Roman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089678"/>
                  </a:ext>
                </a:extLst>
              </a:tr>
              <a:tr h="1387988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Common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case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law</a:t>
                      </a:r>
                      <a:r>
                        <a:rPr lang="hr-HR" baseline="0" dirty="0" smtClean="0"/>
                        <a:t> / </a:t>
                      </a:r>
                      <a:r>
                        <a:rPr lang="hr-HR" baseline="0" dirty="0" err="1" smtClean="0"/>
                        <a:t>judicial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precedents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courts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from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individual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cases</a:t>
                      </a:r>
                      <a:r>
                        <a:rPr lang="hr-HR" dirty="0" smtClean="0"/>
                        <a:t> to general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rules</a:t>
                      </a:r>
                      <a:endParaRPr lang="hr-HR" baseline="0" dirty="0" smtClean="0"/>
                    </a:p>
                    <a:p>
                      <a:r>
                        <a:rPr lang="hr-HR" baseline="0" dirty="0" smtClean="0"/>
                        <a:t>(</a:t>
                      </a:r>
                      <a:r>
                        <a:rPr lang="hr-HR" baseline="0" dirty="0" err="1" smtClean="0"/>
                        <a:t>inductive</a:t>
                      </a:r>
                      <a:r>
                        <a:rPr lang="hr-HR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creates</a:t>
                      </a:r>
                      <a:r>
                        <a:rPr lang="hr-HR" baseline="0" dirty="0" smtClean="0"/>
                        <a:t> and </a:t>
                      </a:r>
                      <a:r>
                        <a:rPr lang="hr-HR" baseline="0" dirty="0" err="1" smtClean="0"/>
                        <a:t>develops</a:t>
                      </a:r>
                      <a:r>
                        <a:rPr lang="hr-HR" baseline="0" dirty="0" smtClean="0"/>
                        <a:t> the </a:t>
                      </a:r>
                      <a:r>
                        <a:rPr lang="hr-HR" baseline="0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customs</a:t>
                      </a:r>
                      <a:r>
                        <a:rPr lang="hr-HR" dirty="0" smtClean="0"/>
                        <a:t>,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judicial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precedents</a:t>
                      </a:r>
                      <a:r>
                        <a:rPr lang="hr-HR" baseline="0" dirty="0" smtClean="0"/>
                        <a:t> / </a:t>
                      </a:r>
                      <a:r>
                        <a:rPr lang="hr-HR" baseline="0" dirty="0" err="1" smtClean="0"/>
                        <a:t>case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law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0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19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 ex IV on p. 35.</a:t>
            </a:r>
          </a:p>
          <a:p>
            <a:r>
              <a:rPr lang="hr-HR" dirty="0" err="1" smtClean="0"/>
              <a:t>Define</a:t>
            </a:r>
            <a:r>
              <a:rPr lang="hr-HR" dirty="0" smtClean="0"/>
              <a:t> the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r>
              <a:rPr lang="hr-HR" dirty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Croatian </a:t>
            </a:r>
            <a:r>
              <a:rPr lang="hr-HR" dirty="0" err="1" smtClean="0"/>
              <a:t>equivalents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hr-HR" dirty="0" smtClean="0"/>
              <a:t>1. </a:t>
            </a:r>
            <a:r>
              <a:rPr lang="hr-HR" dirty="0" err="1" smtClean="0"/>
              <a:t>Case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smtClean="0"/>
              <a:t>2. </a:t>
            </a:r>
            <a:r>
              <a:rPr lang="hr-HR" dirty="0" err="1" smtClean="0"/>
              <a:t>Code</a:t>
            </a:r>
            <a:endParaRPr lang="hr-HR" dirty="0" smtClean="0"/>
          </a:p>
          <a:p>
            <a:r>
              <a:rPr lang="hr-HR" dirty="0" smtClean="0"/>
              <a:t>3. </a:t>
            </a:r>
            <a:r>
              <a:rPr lang="hr-HR" dirty="0" err="1" smtClean="0"/>
              <a:t>Precedent</a:t>
            </a:r>
            <a:endParaRPr lang="hr-HR" dirty="0" smtClean="0"/>
          </a:p>
          <a:p>
            <a:r>
              <a:rPr lang="hr-HR" dirty="0" smtClean="0"/>
              <a:t>4. </a:t>
            </a:r>
            <a:r>
              <a:rPr lang="hr-HR" dirty="0" err="1" smtClean="0"/>
              <a:t>Enactment</a:t>
            </a:r>
            <a:endParaRPr lang="hr-HR" dirty="0" smtClean="0"/>
          </a:p>
          <a:p>
            <a:r>
              <a:rPr lang="hr-HR" dirty="0" smtClean="0"/>
              <a:t>5. </a:t>
            </a:r>
            <a:r>
              <a:rPr lang="hr-HR" dirty="0" err="1" smtClean="0"/>
              <a:t>Codification</a:t>
            </a:r>
            <a:endParaRPr lang="hr-HR" dirty="0" smtClean="0"/>
          </a:p>
          <a:p>
            <a:r>
              <a:rPr lang="hr-HR" dirty="0" smtClean="0"/>
              <a:t>6. Statute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23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/>
              <a:t>L</a:t>
            </a:r>
            <a:r>
              <a:rPr lang="hr-HR" dirty="0" smtClean="0"/>
              <a:t>egal </a:t>
            </a:r>
            <a:r>
              <a:rPr lang="hr-HR" dirty="0" err="1"/>
              <a:t>T</a:t>
            </a:r>
            <a:r>
              <a:rPr lang="hr-HR" dirty="0" err="1" smtClean="0"/>
              <a:t>raditions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3626"/>
          </a:xfrm>
        </p:spPr>
        <p:txBody>
          <a:bodyPr>
            <a:normAutofit/>
          </a:bodyPr>
          <a:lstStyle/>
          <a:p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traditions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?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characteristics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Scan</a:t>
            </a:r>
            <a:r>
              <a:rPr lang="hr-HR" dirty="0" smtClean="0"/>
              <a:t> the </a:t>
            </a:r>
            <a:r>
              <a:rPr lang="hr-HR" dirty="0" err="1" smtClean="0"/>
              <a:t>text</a:t>
            </a:r>
            <a:r>
              <a:rPr lang="hr-HR" dirty="0" smtClean="0"/>
              <a:t> on p. 37 </a:t>
            </a:r>
            <a:r>
              <a:rPr lang="hr-HR" dirty="0" err="1" smtClean="0"/>
              <a:t>and</a:t>
            </a:r>
            <a:r>
              <a:rPr lang="hr-HR" dirty="0" smtClean="0"/>
              <a:t> 38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traditions</a:t>
            </a:r>
            <a:r>
              <a:rPr lang="hr-HR" dirty="0" smtClean="0"/>
              <a:t> </a:t>
            </a:r>
            <a:r>
              <a:rPr lang="hr-HR" dirty="0" err="1" smtClean="0"/>
              <a:t>presented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smtClean="0"/>
              <a:t>it.</a:t>
            </a:r>
            <a:endParaRPr lang="hr-HR" dirty="0" smtClean="0"/>
          </a:p>
          <a:p>
            <a:r>
              <a:rPr lang="hr-HR" dirty="0" smtClean="0"/>
              <a:t>1.</a:t>
            </a:r>
          </a:p>
          <a:p>
            <a:r>
              <a:rPr lang="hr-HR" dirty="0" smtClean="0"/>
              <a:t>2. </a:t>
            </a:r>
          </a:p>
          <a:p>
            <a:r>
              <a:rPr lang="hr-HR" dirty="0" smtClean="0"/>
              <a:t>3. </a:t>
            </a:r>
          </a:p>
          <a:p>
            <a:r>
              <a:rPr lang="hr-HR" dirty="0" smtClean="0"/>
              <a:t>4. </a:t>
            </a:r>
          </a:p>
          <a:p>
            <a:r>
              <a:rPr lang="hr-HR" dirty="0" smtClean="0"/>
              <a:t>5. </a:t>
            </a:r>
          </a:p>
          <a:p>
            <a:r>
              <a:rPr lang="hr-HR" dirty="0" smtClean="0"/>
              <a:t>6.</a:t>
            </a:r>
          </a:p>
          <a:p>
            <a:r>
              <a:rPr lang="hr-HR" dirty="0" err="1" smtClean="0"/>
              <a:t>Complete</a:t>
            </a:r>
            <a:r>
              <a:rPr lang="hr-HR" dirty="0" smtClean="0"/>
              <a:t> the table on p. 39 </a:t>
            </a:r>
            <a:r>
              <a:rPr lang="hr-HR" dirty="0" err="1" smtClean="0"/>
              <a:t>providing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each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them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them</a:t>
            </a:r>
            <a:r>
              <a:rPr lang="hr-HR" dirty="0" smtClean="0"/>
              <a:t> are </a:t>
            </a:r>
            <a:r>
              <a:rPr lang="hr-HR" dirty="0" err="1" smtClean="0"/>
              <a:t>religious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secular</a:t>
            </a:r>
            <a:r>
              <a:rPr lang="hr-H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9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upload.wikimedia.org/wikipedia/commons/2/21/LegalSystemsOfTheWorldMap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102" y="382386"/>
            <a:ext cx="9493134" cy="5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591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</a:t>
            </a:r>
            <a:r>
              <a:rPr lang="hr-HR" dirty="0" err="1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540538" cy="4430375"/>
          </a:xfrm>
        </p:spPr>
        <p:txBody>
          <a:bodyPr>
            <a:normAutofit/>
          </a:bodyPr>
          <a:lstStyle/>
          <a:p>
            <a:endParaRPr lang="hr-HR" sz="2600" dirty="0" smtClean="0">
              <a:solidFill>
                <a:srgbClr val="0070C0"/>
              </a:solidFill>
            </a:endParaRPr>
          </a:p>
          <a:p>
            <a:r>
              <a:rPr lang="hr-HR" sz="2600" dirty="0" err="1" smtClean="0">
                <a:solidFill>
                  <a:srgbClr val="0070C0"/>
                </a:solidFill>
              </a:rPr>
              <a:t>What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constitutes</a:t>
            </a:r>
            <a:r>
              <a:rPr lang="hr-HR" sz="2600" dirty="0" smtClean="0">
                <a:solidFill>
                  <a:srgbClr val="0070C0"/>
                </a:solidFill>
              </a:rPr>
              <a:t> a </a:t>
            </a:r>
            <a:r>
              <a:rPr lang="hr-HR" sz="2600" dirty="0" err="1" smtClean="0">
                <a:solidFill>
                  <a:srgbClr val="0070C0"/>
                </a:solidFill>
              </a:rPr>
              <a:t>legal</a:t>
            </a:r>
            <a:r>
              <a:rPr lang="hr-HR" sz="2600" dirty="0" smtClean="0">
                <a:solidFill>
                  <a:srgbClr val="0070C0"/>
                </a:solidFill>
              </a:rPr>
              <a:t> system </a:t>
            </a:r>
            <a:r>
              <a:rPr lang="hr-HR" sz="2600" dirty="0" err="1" smtClean="0">
                <a:solidFill>
                  <a:srgbClr val="0070C0"/>
                </a:solidFill>
              </a:rPr>
              <a:t>of</a:t>
            </a:r>
            <a:r>
              <a:rPr lang="hr-HR" sz="2600" dirty="0" smtClean="0">
                <a:solidFill>
                  <a:srgbClr val="0070C0"/>
                </a:solidFill>
              </a:rPr>
              <a:t> a </a:t>
            </a:r>
            <a:r>
              <a:rPr lang="hr-HR" sz="2600" dirty="0" err="1" smtClean="0">
                <a:solidFill>
                  <a:srgbClr val="0070C0"/>
                </a:solidFill>
              </a:rPr>
              <a:t>state</a:t>
            </a:r>
            <a:r>
              <a:rPr lang="hr-HR" sz="2600" dirty="0" smtClean="0">
                <a:solidFill>
                  <a:srgbClr val="0070C0"/>
                </a:solidFill>
              </a:rPr>
              <a:t>? </a:t>
            </a:r>
            <a:r>
              <a:rPr lang="hr-HR" sz="2600" dirty="0" err="1" smtClean="0">
                <a:solidFill>
                  <a:srgbClr val="0070C0"/>
                </a:solidFill>
              </a:rPr>
              <a:t>Which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factors</a:t>
            </a:r>
            <a:r>
              <a:rPr lang="hr-HR" sz="2600" dirty="0" smtClean="0">
                <a:solidFill>
                  <a:srgbClr val="0070C0"/>
                </a:solidFill>
              </a:rPr>
              <a:t>, do </a:t>
            </a:r>
            <a:r>
              <a:rPr lang="hr-HR" sz="2600" dirty="0" err="1" smtClean="0">
                <a:solidFill>
                  <a:srgbClr val="0070C0"/>
                </a:solidFill>
              </a:rPr>
              <a:t>you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think</a:t>
            </a:r>
            <a:r>
              <a:rPr lang="hr-HR" sz="2600" dirty="0" smtClean="0">
                <a:solidFill>
                  <a:srgbClr val="0070C0"/>
                </a:solidFill>
              </a:rPr>
              <a:t>, </a:t>
            </a:r>
            <a:r>
              <a:rPr lang="hr-HR" sz="2600" dirty="0" err="1" smtClean="0">
                <a:solidFill>
                  <a:srgbClr val="0070C0"/>
                </a:solidFill>
              </a:rPr>
              <a:t>need</a:t>
            </a:r>
            <a:r>
              <a:rPr lang="hr-HR" sz="2600" dirty="0" smtClean="0">
                <a:solidFill>
                  <a:srgbClr val="0070C0"/>
                </a:solidFill>
              </a:rPr>
              <a:t> to </a:t>
            </a:r>
            <a:r>
              <a:rPr lang="hr-HR" sz="2600" dirty="0" err="1" smtClean="0">
                <a:solidFill>
                  <a:srgbClr val="0070C0"/>
                </a:solidFill>
              </a:rPr>
              <a:t>co-exist</a:t>
            </a:r>
            <a:r>
              <a:rPr lang="hr-HR" sz="2600" dirty="0" smtClean="0">
                <a:solidFill>
                  <a:srgbClr val="0070C0"/>
                </a:solidFill>
              </a:rPr>
              <a:t> to </a:t>
            </a:r>
            <a:r>
              <a:rPr lang="hr-HR" sz="2600" dirty="0" err="1" smtClean="0">
                <a:solidFill>
                  <a:srgbClr val="0070C0"/>
                </a:solidFill>
              </a:rPr>
              <a:t>form</a:t>
            </a:r>
            <a:r>
              <a:rPr lang="hr-HR" sz="2600" dirty="0" smtClean="0">
                <a:solidFill>
                  <a:srgbClr val="0070C0"/>
                </a:solidFill>
              </a:rPr>
              <a:t> a </a:t>
            </a:r>
            <a:r>
              <a:rPr lang="hr-HR" sz="2600" dirty="0" err="1" smtClean="0">
                <a:solidFill>
                  <a:srgbClr val="0070C0"/>
                </a:solidFill>
              </a:rPr>
              <a:t>legal</a:t>
            </a:r>
            <a:r>
              <a:rPr lang="hr-HR" sz="2600" dirty="0" smtClean="0">
                <a:solidFill>
                  <a:srgbClr val="0070C0"/>
                </a:solidFill>
              </a:rPr>
              <a:t> system?</a:t>
            </a:r>
          </a:p>
          <a:p>
            <a:r>
              <a:rPr lang="hr-HR" sz="2600" dirty="0" err="1" smtClean="0">
                <a:solidFill>
                  <a:srgbClr val="0070C0"/>
                </a:solidFill>
              </a:rPr>
              <a:t>Read</a:t>
            </a:r>
            <a:r>
              <a:rPr lang="hr-HR" sz="2600" dirty="0" smtClean="0">
                <a:solidFill>
                  <a:srgbClr val="0070C0"/>
                </a:solidFill>
              </a:rPr>
              <a:t> the </a:t>
            </a:r>
            <a:r>
              <a:rPr lang="hr-HR" sz="2600" dirty="0" err="1" smtClean="0">
                <a:solidFill>
                  <a:srgbClr val="0070C0"/>
                </a:solidFill>
              </a:rPr>
              <a:t>text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and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find</a:t>
            </a:r>
            <a:r>
              <a:rPr lang="hr-HR" sz="2600" dirty="0" smtClean="0">
                <a:solidFill>
                  <a:srgbClr val="0070C0"/>
                </a:solidFill>
              </a:rPr>
              <a:t> the 5 </a:t>
            </a:r>
            <a:r>
              <a:rPr lang="hr-HR" sz="2600" dirty="0" err="1" smtClean="0">
                <a:solidFill>
                  <a:srgbClr val="0070C0"/>
                </a:solidFill>
              </a:rPr>
              <a:t>factors</a:t>
            </a:r>
            <a:r>
              <a:rPr lang="hr-HR" sz="26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hr-HR" sz="2600" dirty="0" err="1" smtClean="0">
                <a:solidFill>
                  <a:srgbClr val="0070C0"/>
                </a:solidFill>
              </a:rPr>
              <a:t>Translate</a:t>
            </a:r>
            <a:r>
              <a:rPr lang="hr-HR" sz="2600" dirty="0" smtClean="0">
                <a:solidFill>
                  <a:srgbClr val="0070C0"/>
                </a:solidFill>
              </a:rPr>
              <a:t> the </a:t>
            </a:r>
            <a:r>
              <a:rPr lang="hr-HR" sz="2600" dirty="0" err="1" smtClean="0">
                <a:solidFill>
                  <a:srgbClr val="0070C0"/>
                </a:solidFill>
              </a:rPr>
              <a:t>terms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in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bold</a:t>
            </a:r>
            <a:r>
              <a:rPr lang="hr-HR" sz="2600" dirty="0" smtClean="0">
                <a:solidFill>
                  <a:srgbClr val="0070C0"/>
                </a:solidFill>
              </a:rPr>
              <a:t> </a:t>
            </a:r>
            <a:r>
              <a:rPr lang="hr-HR" sz="2600" dirty="0" err="1" smtClean="0">
                <a:solidFill>
                  <a:srgbClr val="0070C0"/>
                </a:solidFill>
              </a:rPr>
              <a:t>into</a:t>
            </a:r>
            <a:r>
              <a:rPr lang="hr-HR" sz="2600" dirty="0" smtClean="0">
                <a:solidFill>
                  <a:srgbClr val="0070C0"/>
                </a:solidFill>
              </a:rPr>
              <a:t> Croatian.</a:t>
            </a:r>
            <a:endParaRPr lang="en-US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National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384" y="1845732"/>
            <a:ext cx="10351619" cy="4696383"/>
          </a:xfrm>
        </p:spPr>
        <p:txBody>
          <a:bodyPr>
            <a:normAutofit/>
          </a:bodyPr>
          <a:lstStyle/>
          <a:p>
            <a:pPr marL="525463" indent="-457200">
              <a:buFont typeface="Wingdings" panose="05000000000000000000" pitchFamily="2" charset="2"/>
              <a:buNone/>
              <a:defRPr/>
            </a:pPr>
            <a:endParaRPr lang="hr-HR" sz="2800" dirty="0" smtClean="0">
              <a:solidFill>
                <a:schemeClr val="tx1"/>
              </a:solidFill>
            </a:endParaRPr>
          </a:p>
          <a:p>
            <a:pPr marL="525463" indent="-457200">
              <a:buFont typeface="Wingdings" panose="05000000000000000000" pitchFamily="2" charset="2"/>
              <a:buNone/>
              <a:defRPr/>
            </a:pPr>
            <a:endParaRPr lang="hr-HR" sz="2800" dirty="0">
              <a:solidFill>
                <a:schemeClr val="tx1"/>
              </a:solidFill>
            </a:endParaRPr>
          </a:p>
          <a:p>
            <a:pPr marL="525463" indent="-457200">
              <a:buFont typeface="Wingdings" panose="05000000000000000000" pitchFamily="2" charset="2"/>
              <a:buNone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= How </a:t>
            </a:r>
            <a:r>
              <a:rPr lang="hr-HR" sz="2800" dirty="0" err="1" smtClean="0">
                <a:solidFill>
                  <a:schemeClr val="tx1"/>
                </a:solidFill>
              </a:rPr>
              <a:t>significant</a:t>
            </a:r>
            <a:r>
              <a:rPr lang="hr-HR" sz="2800" dirty="0" smtClean="0">
                <a:solidFill>
                  <a:schemeClr val="tx1"/>
                </a:solidFill>
              </a:rPr>
              <a:t> </a:t>
            </a:r>
            <a:r>
              <a:rPr lang="hr-HR" sz="2800" dirty="0" err="1" smtClean="0">
                <a:solidFill>
                  <a:schemeClr val="tx1"/>
                </a:solidFill>
              </a:rPr>
              <a:t>is</a:t>
            </a:r>
            <a:r>
              <a:rPr lang="hr-HR" sz="2800" dirty="0" smtClean="0">
                <a:solidFill>
                  <a:schemeClr val="tx1"/>
                </a:solidFill>
              </a:rPr>
              <a:t> a </a:t>
            </a:r>
            <a:r>
              <a:rPr lang="hr-HR" sz="2800" dirty="0" err="1" smtClean="0">
                <a:solidFill>
                  <a:schemeClr val="tx1"/>
                </a:solidFill>
              </a:rPr>
              <a:t>constitution</a:t>
            </a:r>
            <a:r>
              <a:rPr lang="hr-HR" sz="2800" dirty="0" smtClean="0">
                <a:solidFill>
                  <a:schemeClr val="tx1"/>
                </a:solidFill>
              </a:rPr>
              <a:t> for some </a:t>
            </a:r>
            <a:r>
              <a:rPr lang="hr-HR" sz="2800" dirty="0" err="1" smtClean="0">
                <a:solidFill>
                  <a:schemeClr val="tx1"/>
                </a:solidFill>
              </a:rPr>
              <a:t>legal</a:t>
            </a:r>
            <a:r>
              <a:rPr lang="hr-HR" sz="2800" dirty="0" smtClean="0">
                <a:solidFill>
                  <a:schemeClr val="tx1"/>
                </a:solidFill>
              </a:rPr>
              <a:t> system?</a:t>
            </a:r>
          </a:p>
          <a:p>
            <a:pPr marL="525463" indent="-457200">
              <a:buFont typeface="Wingdings" panose="05000000000000000000" pitchFamily="2" charset="2"/>
              <a:buNone/>
              <a:defRPr/>
            </a:pPr>
            <a:endParaRPr lang="hr-HR" sz="2800" dirty="0" smtClean="0">
              <a:solidFill>
                <a:schemeClr val="tx1"/>
              </a:solidFill>
            </a:endParaRPr>
          </a:p>
          <a:p>
            <a:pPr marL="525463" indent="-457200">
              <a:buFont typeface="Wingdings" panose="05000000000000000000" pitchFamily="2" charset="2"/>
              <a:buNone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= How </a:t>
            </a:r>
            <a:r>
              <a:rPr lang="hr-HR" sz="2800" dirty="0" err="1" smtClean="0">
                <a:solidFill>
                  <a:schemeClr val="tx1"/>
                </a:solidFill>
              </a:rPr>
              <a:t>would</a:t>
            </a:r>
            <a:r>
              <a:rPr lang="hr-HR" sz="2800" dirty="0" smtClean="0">
                <a:solidFill>
                  <a:schemeClr val="tx1"/>
                </a:solidFill>
              </a:rPr>
              <a:t> </a:t>
            </a:r>
            <a:r>
              <a:rPr lang="hr-HR" sz="2800" dirty="0" err="1" smtClean="0">
                <a:solidFill>
                  <a:schemeClr val="tx1"/>
                </a:solidFill>
              </a:rPr>
              <a:t>you</a:t>
            </a:r>
            <a:r>
              <a:rPr lang="hr-HR" sz="2800" dirty="0" smtClean="0">
                <a:solidFill>
                  <a:schemeClr val="tx1"/>
                </a:solidFill>
              </a:rPr>
              <a:t> </a:t>
            </a:r>
            <a:r>
              <a:rPr lang="hr-HR" sz="2800" dirty="0" err="1" smtClean="0">
                <a:solidFill>
                  <a:schemeClr val="tx1"/>
                </a:solidFill>
              </a:rPr>
              <a:t>define</a:t>
            </a:r>
            <a:r>
              <a:rPr lang="hr-HR" sz="2800" dirty="0" smtClean="0">
                <a:solidFill>
                  <a:schemeClr val="tx1"/>
                </a:solidFill>
              </a:rPr>
              <a:t> a </a:t>
            </a:r>
            <a:r>
              <a:rPr lang="hr-HR" sz="2800" dirty="0" err="1" smtClean="0">
                <a:solidFill>
                  <a:schemeClr val="tx1"/>
                </a:solidFill>
              </a:rPr>
              <a:t>constitution</a:t>
            </a:r>
            <a:r>
              <a:rPr lang="hr-HR" sz="2800" dirty="0" smtClean="0">
                <a:solidFill>
                  <a:schemeClr val="tx1"/>
                </a:solidFill>
              </a:rPr>
              <a:t>?</a:t>
            </a:r>
          </a:p>
          <a:p>
            <a:pPr marL="525463" indent="-457200">
              <a:buFont typeface="Wingdings" panose="05000000000000000000" pitchFamily="2" charset="2"/>
              <a:buNone/>
              <a:defRPr/>
            </a:pPr>
            <a:endParaRPr lang="hr-HR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hr-H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51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2259"/>
          </a:xfrm>
        </p:spPr>
        <p:txBody>
          <a:bodyPr/>
          <a:lstStyle/>
          <a:p>
            <a:r>
              <a:rPr lang="hr-HR" dirty="0" smtClean="0"/>
              <a:t>National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r>
              <a:rPr lang="hr-HR" dirty="0" smtClean="0"/>
              <a:t> - </a:t>
            </a:r>
            <a:r>
              <a:rPr lang="hr-HR" dirty="0" err="1" smtClean="0"/>
              <a:t>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845732"/>
            <a:ext cx="10947862" cy="4696383"/>
          </a:xfrm>
        </p:spPr>
        <p:txBody>
          <a:bodyPr>
            <a:normAutofit/>
          </a:bodyPr>
          <a:lstStyle/>
          <a:p>
            <a:pPr marL="525463" indent="-457200">
              <a:buFont typeface="Wingdings" panose="05000000000000000000" pitchFamily="2" charset="2"/>
              <a:buNone/>
              <a:defRPr/>
            </a:pP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CONSTITUTION = 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body of fundamental doctrines and rules of a nation from which stem</a:t>
            </a:r>
          </a:p>
          <a:p>
            <a:pPr>
              <a:buNone/>
              <a:defRPr/>
            </a:pP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a)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duties and powers of the government 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</a:t>
            </a:r>
            <a:r>
              <a:rPr lang="hr-HR" dirty="0" smtClean="0">
                <a:solidFill>
                  <a:srgbClr val="FFC000"/>
                </a:solidFill>
              </a:rPr>
              <a:t>A</a:t>
            </a:r>
            <a:r>
              <a:rPr lang="en-GB" dirty="0" err="1">
                <a:solidFill>
                  <a:srgbClr val="FFC000"/>
                </a:solidFill>
              </a:rPr>
              <a:t>ll</a:t>
            </a:r>
            <a:r>
              <a:rPr lang="en-GB" dirty="0">
                <a:solidFill>
                  <a:srgbClr val="FFC000"/>
                </a:solidFill>
              </a:rPr>
              <a:t> other laws are based on it and have to </a:t>
            </a:r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  <a:defRPr/>
            </a:pP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b) 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duties and rights of the 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people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</a:t>
            </a:r>
            <a:r>
              <a:rPr lang="en-GB" dirty="0" smtClean="0">
                <a:solidFill>
                  <a:srgbClr val="FFC000"/>
                </a:solidFill>
              </a:rPr>
              <a:t>conform </a:t>
            </a:r>
            <a:r>
              <a:rPr lang="hr-HR" dirty="0">
                <a:solidFill>
                  <a:srgbClr val="FFC000"/>
                </a:solidFill>
              </a:rPr>
              <a:t>to / </a:t>
            </a:r>
            <a:r>
              <a:rPr lang="hr-HR" dirty="0" err="1">
                <a:solidFill>
                  <a:srgbClr val="FFC000"/>
                </a:solidFill>
              </a:rPr>
              <a:t>comply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with</a:t>
            </a:r>
            <a:r>
              <a:rPr lang="en-GB" dirty="0">
                <a:solidFill>
                  <a:srgbClr val="FFC000"/>
                </a:solidFill>
              </a:rPr>
              <a:t> it</a:t>
            </a:r>
            <a:r>
              <a:rPr lang="hr-HR" dirty="0">
                <a:solidFill>
                  <a:srgbClr val="FFC000"/>
                </a:solidFill>
              </a:rPr>
              <a:t>.</a:t>
            </a:r>
            <a:endParaRPr lang="en-GB" dirty="0">
              <a:solidFill>
                <a:srgbClr val="FFC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hr-H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altLang="en-US" b="1" dirty="0">
                <a:solidFill>
                  <a:srgbClr val="FC7336"/>
                </a:solidFill>
              </a:rPr>
              <a:t>WRITTEN CONSTITUTION </a:t>
            </a:r>
            <a:r>
              <a:rPr lang="en-US" altLang="en-US" dirty="0"/>
              <a:t>= the constitution where the provisions are all contained in a single document formulated and adopted by a constituent assembly or a council or a legislature</a:t>
            </a:r>
          </a:p>
          <a:p>
            <a:pPr>
              <a:defRPr/>
            </a:pPr>
            <a:r>
              <a:rPr lang="en-US" altLang="en-US" b="1" dirty="0">
                <a:solidFill>
                  <a:srgbClr val="FC7336"/>
                </a:solidFill>
              </a:rPr>
              <a:t>UNWRITTEN  (uncodified) CONSTITUTION </a:t>
            </a:r>
            <a:r>
              <a:rPr lang="en-US" altLang="en-US" dirty="0"/>
              <a:t>= the constitution found in several historical charters, laws and conventions; a product of slow and gradual evolution (the UK constitution consists of Acts of Parliament, court judgments, conventions)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hr-H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5985803" y="2276977"/>
            <a:ext cx="444731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9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4105"/>
          </a:xfrm>
        </p:spPr>
        <p:txBody>
          <a:bodyPr/>
          <a:lstStyle/>
          <a:p>
            <a:r>
              <a:rPr lang="hr-HR" dirty="0" err="1" smtClean="0"/>
              <a:t>Classification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771" y="2211754"/>
            <a:ext cx="11114116" cy="404773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= </a:t>
            </a:r>
            <a:r>
              <a:rPr lang="hr-HR" sz="2800" dirty="0" err="1" smtClean="0"/>
              <a:t>Based</a:t>
            </a:r>
            <a:r>
              <a:rPr lang="hr-HR" sz="2800" dirty="0" smtClean="0"/>
              <a:t> on </a:t>
            </a:r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characteristics</a:t>
            </a:r>
            <a:r>
              <a:rPr lang="hr-HR" sz="2800" dirty="0" smtClean="0"/>
              <a:t> </a:t>
            </a:r>
            <a:r>
              <a:rPr lang="hr-HR" sz="2800" dirty="0" err="1" smtClean="0"/>
              <a:t>would</a:t>
            </a:r>
            <a:r>
              <a:rPr lang="hr-HR" sz="2800" dirty="0" smtClean="0"/>
              <a:t>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classify</a:t>
            </a:r>
            <a:r>
              <a:rPr lang="hr-HR" sz="2800" dirty="0" smtClean="0"/>
              <a:t> </a:t>
            </a:r>
            <a:r>
              <a:rPr lang="hr-HR" sz="2800" dirty="0" err="1" smtClean="0"/>
              <a:t>legal</a:t>
            </a:r>
            <a:r>
              <a:rPr lang="hr-HR" sz="2800" dirty="0" smtClean="0"/>
              <a:t> </a:t>
            </a:r>
            <a:r>
              <a:rPr lang="hr-HR" sz="2800" dirty="0" err="1" smtClean="0"/>
              <a:t>systems</a:t>
            </a:r>
            <a:r>
              <a:rPr lang="hr-HR" sz="2800" dirty="0" smtClean="0"/>
              <a:t>?</a:t>
            </a:r>
          </a:p>
          <a:p>
            <a:endParaRPr lang="hr-HR" sz="2800" dirty="0" smtClean="0"/>
          </a:p>
          <a:p>
            <a:r>
              <a:rPr lang="hr-HR" sz="2800" dirty="0" smtClean="0"/>
              <a:t>= </a:t>
            </a:r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types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legal</a:t>
            </a:r>
            <a:r>
              <a:rPr lang="hr-HR" sz="2800" dirty="0" smtClean="0"/>
              <a:t> </a:t>
            </a:r>
            <a:r>
              <a:rPr lang="hr-HR" sz="2800" dirty="0" err="1" smtClean="0"/>
              <a:t>systems</a:t>
            </a:r>
            <a:r>
              <a:rPr lang="hr-HR" sz="2800" dirty="0" smtClean="0"/>
              <a:t> do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know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?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23589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4105"/>
          </a:xfrm>
        </p:spPr>
        <p:txBody>
          <a:bodyPr/>
          <a:lstStyle/>
          <a:p>
            <a:r>
              <a:rPr lang="hr-HR" dirty="0" err="1" smtClean="0"/>
              <a:t>Classification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771" y="1737360"/>
            <a:ext cx="11114116" cy="4522124"/>
          </a:xfrm>
        </p:spPr>
        <p:txBody>
          <a:bodyPr>
            <a:normAutofit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distinguishing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are </a:t>
            </a:r>
            <a:r>
              <a:rPr lang="hr-HR" dirty="0" err="1" smtClean="0"/>
              <a:t>used</a:t>
            </a:r>
            <a:r>
              <a:rPr lang="hr-HR" dirty="0" smtClean="0"/>
              <a:t> for the </a:t>
            </a:r>
            <a:r>
              <a:rPr lang="hr-HR" dirty="0" err="1" smtClean="0"/>
              <a:t>purpose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classification</a:t>
            </a:r>
            <a:r>
              <a:rPr lang="hr-HR" dirty="0" smtClean="0"/>
              <a:t> are:</a:t>
            </a:r>
          </a:p>
          <a:p>
            <a:endParaRPr lang="hr-HR" dirty="0" smtClean="0"/>
          </a:p>
          <a:p>
            <a:r>
              <a:rPr lang="hr-HR" dirty="0" smtClean="0"/>
              <a:t>1</a:t>
            </a:r>
            <a:r>
              <a:rPr lang="hr-HR" dirty="0" smtClean="0">
                <a:solidFill>
                  <a:srgbClr val="FC7336"/>
                </a:solidFill>
              </a:rPr>
              <a:t>. </a:t>
            </a:r>
            <a:r>
              <a:rPr lang="hr-HR" b="1" dirty="0" err="1" smtClean="0">
                <a:solidFill>
                  <a:srgbClr val="FC7336"/>
                </a:solidFill>
              </a:rPr>
              <a:t>Sources</a:t>
            </a:r>
            <a:r>
              <a:rPr lang="hr-HR" b="1" dirty="0" smtClean="0">
                <a:solidFill>
                  <a:srgbClr val="FC7336"/>
                </a:solidFill>
              </a:rPr>
              <a:t> </a:t>
            </a:r>
            <a:r>
              <a:rPr lang="hr-HR" b="1" dirty="0" err="1" smtClean="0">
                <a:solidFill>
                  <a:srgbClr val="FC7336"/>
                </a:solidFill>
              </a:rPr>
              <a:t>of</a:t>
            </a:r>
            <a:r>
              <a:rPr lang="hr-HR" b="1" dirty="0" smtClean="0">
                <a:solidFill>
                  <a:srgbClr val="FC7336"/>
                </a:solidFill>
              </a:rPr>
              <a:t> the </a:t>
            </a:r>
            <a:r>
              <a:rPr lang="hr-HR" b="1" dirty="0" err="1" smtClean="0">
                <a:solidFill>
                  <a:srgbClr val="FC7336"/>
                </a:solidFill>
              </a:rPr>
              <a:t>law</a:t>
            </a:r>
            <a:r>
              <a:rPr lang="hr-HR" b="1" dirty="0" smtClean="0">
                <a:solidFill>
                  <a:srgbClr val="FC7336"/>
                </a:solidFill>
              </a:rPr>
              <a:t>                             </a:t>
            </a:r>
            <a:r>
              <a:rPr lang="hr-HR" dirty="0" smtClean="0"/>
              <a:t>(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the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?)</a:t>
            </a:r>
          </a:p>
          <a:p>
            <a:r>
              <a:rPr lang="hr-HR" dirty="0" smtClean="0"/>
              <a:t>2. </a:t>
            </a:r>
            <a:r>
              <a:rPr lang="hr-HR" b="1" dirty="0" smtClean="0">
                <a:solidFill>
                  <a:srgbClr val="FC7336"/>
                </a:solidFill>
              </a:rPr>
              <a:t>Legal </a:t>
            </a:r>
            <a:r>
              <a:rPr lang="hr-HR" b="1" dirty="0" err="1" smtClean="0">
                <a:solidFill>
                  <a:srgbClr val="FC7336"/>
                </a:solidFill>
              </a:rPr>
              <a:t>concepts</a:t>
            </a:r>
            <a:r>
              <a:rPr lang="hr-HR" b="1" dirty="0" smtClean="0">
                <a:solidFill>
                  <a:srgbClr val="FC7336"/>
                </a:solidFill>
              </a:rPr>
              <a:t> and </a:t>
            </a:r>
            <a:r>
              <a:rPr lang="hr-HR" b="1" dirty="0" err="1" smtClean="0">
                <a:solidFill>
                  <a:srgbClr val="FC7336"/>
                </a:solidFill>
              </a:rPr>
              <a:t>terminology</a:t>
            </a:r>
            <a:r>
              <a:rPr lang="hr-HR" b="1" dirty="0" smtClean="0">
                <a:solidFill>
                  <a:srgbClr val="FC7336"/>
                </a:solidFill>
              </a:rPr>
              <a:t>    </a:t>
            </a:r>
            <a:r>
              <a:rPr lang="hr-HR" dirty="0" smtClean="0"/>
              <a:t>(Do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any</a:t>
            </a:r>
            <a:r>
              <a:rPr lang="hr-HR" dirty="0" smtClean="0"/>
              <a:t> </a:t>
            </a:r>
            <a:r>
              <a:rPr lang="hr-HR" dirty="0" err="1" smtClean="0"/>
              <a:t>typical</a:t>
            </a:r>
            <a:r>
              <a:rPr lang="hr-HR" dirty="0" smtClean="0"/>
              <a:t> </a:t>
            </a:r>
            <a:r>
              <a:rPr lang="hr-HR" dirty="0" err="1" smtClean="0"/>
              <a:t>concepts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our</a:t>
            </a:r>
            <a:r>
              <a:rPr lang="hr-HR" dirty="0" smtClean="0"/>
              <a:t> / </a:t>
            </a:r>
            <a:r>
              <a:rPr lang="hr-HR" dirty="0"/>
              <a:t>civil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smtClean="0"/>
              <a:t> system?)</a:t>
            </a:r>
            <a:endParaRPr lang="hr-HR" dirty="0" smtClean="0"/>
          </a:p>
          <a:p>
            <a:r>
              <a:rPr lang="hr-HR" dirty="0" smtClean="0"/>
              <a:t>3. </a:t>
            </a:r>
            <a:r>
              <a:rPr lang="hr-HR" b="1" dirty="0" err="1" smtClean="0">
                <a:solidFill>
                  <a:srgbClr val="FC7336"/>
                </a:solidFill>
              </a:rPr>
              <a:t>Historical</a:t>
            </a:r>
            <a:r>
              <a:rPr lang="hr-HR" b="1" dirty="0" smtClean="0">
                <a:solidFill>
                  <a:srgbClr val="FC7336"/>
                </a:solidFill>
              </a:rPr>
              <a:t> development                    </a:t>
            </a:r>
            <a:r>
              <a:rPr lang="hr-HR" dirty="0" smtClean="0"/>
              <a:t>(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traditions</a:t>
            </a:r>
            <a:r>
              <a:rPr lang="hr-HR" dirty="0" smtClean="0"/>
              <a:t> do the </a:t>
            </a:r>
            <a:r>
              <a:rPr lang="hr-HR" dirty="0" err="1" smtClean="0"/>
              <a:t>present</a:t>
            </a:r>
            <a:r>
              <a:rPr lang="hr-HR" dirty="0" err="1"/>
              <a:t>-</a:t>
            </a:r>
            <a:r>
              <a:rPr lang="hr-HR" dirty="0" err="1" smtClean="0"/>
              <a:t>day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r>
              <a:rPr lang="hr-HR" dirty="0" smtClean="0"/>
              <a:t> </a:t>
            </a:r>
            <a:r>
              <a:rPr lang="hr-HR" dirty="0" err="1" smtClean="0"/>
              <a:t>stem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?)</a:t>
            </a:r>
          </a:p>
          <a:p>
            <a:endParaRPr lang="hr-HR" dirty="0" smtClean="0"/>
          </a:p>
          <a:p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brackets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Read</a:t>
            </a:r>
            <a:r>
              <a:rPr lang="hr-HR" dirty="0" smtClean="0"/>
              <a:t> the </a:t>
            </a:r>
            <a:r>
              <a:rPr lang="hr-HR" dirty="0" err="1" smtClean="0"/>
              <a:t>paragraph</a:t>
            </a:r>
            <a:r>
              <a:rPr lang="hr-HR" dirty="0" smtClean="0"/>
              <a:t> </a:t>
            </a:r>
            <a:r>
              <a:rPr lang="hr-HR" dirty="0" err="1" smtClean="0"/>
              <a:t>entitled</a:t>
            </a:r>
            <a:r>
              <a:rPr lang="hr-HR" dirty="0" smtClean="0"/>
              <a:t> </a:t>
            </a:r>
            <a:r>
              <a:rPr lang="hr-HR" i="1" dirty="0" err="1" smtClean="0"/>
              <a:t>Classification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legal</a:t>
            </a:r>
            <a:r>
              <a:rPr lang="hr-HR" i="1" dirty="0" smtClean="0"/>
              <a:t> </a:t>
            </a:r>
            <a:r>
              <a:rPr lang="hr-HR" i="1" dirty="0" err="1" smtClean="0"/>
              <a:t>systems</a:t>
            </a:r>
            <a:r>
              <a:rPr lang="hr-HR" i="1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check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answers</a:t>
            </a:r>
            <a:r>
              <a:rPr lang="hr-H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955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The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= the </a:t>
            </a:r>
            <a:r>
              <a:rPr lang="hr-HR" dirty="0" err="1" smtClean="0"/>
              <a:t>origin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the </a:t>
            </a:r>
            <a:r>
              <a:rPr lang="hr-HR" dirty="0" err="1" smtClean="0"/>
              <a:t>methods</a:t>
            </a:r>
            <a:r>
              <a:rPr lang="hr-HR" dirty="0" smtClean="0"/>
              <a:t> for development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endParaRPr lang="hr-HR" dirty="0"/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CUSTOMS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______________________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______________________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______________________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______________________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 err="1" smtClean="0"/>
              <a:t>Etc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9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The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= the </a:t>
            </a:r>
            <a:r>
              <a:rPr lang="hr-HR" dirty="0" err="1" smtClean="0"/>
              <a:t>origin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the </a:t>
            </a:r>
            <a:r>
              <a:rPr lang="hr-HR" dirty="0" err="1" smtClean="0"/>
              <a:t>methods</a:t>
            </a:r>
            <a:r>
              <a:rPr lang="hr-HR" dirty="0" smtClean="0"/>
              <a:t> for development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pPr marL="68263" indent="0">
              <a:buFont typeface="Wingdings" panose="05000000000000000000" pitchFamily="2" charset="2"/>
              <a:buNone/>
              <a:defRPr/>
            </a:pPr>
            <a:endParaRPr lang="hr-HR" sz="500" dirty="0"/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CUSTOMS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JUDICIAL DECISIONS (PRECEDENTS)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LEGAL PRINCIPLES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OPINIONS OF JURISTS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/>
              <a:t>STATUTORY LAW / LEGISLATION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hr-HR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120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1562</TotalTime>
  <Words>712</Words>
  <Application>Microsoft Office PowerPoint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Wingdings</vt:lpstr>
      <vt:lpstr>Retrospect</vt:lpstr>
      <vt:lpstr>Unit 5 LEGAL SYSTEMS OF THE WORLD</vt:lpstr>
      <vt:lpstr>PowerPoint Presentation</vt:lpstr>
      <vt:lpstr>Legal systems</vt:lpstr>
      <vt:lpstr>National legal systems </vt:lpstr>
      <vt:lpstr>National legal systems - Constitution</vt:lpstr>
      <vt:lpstr>Classification of legal systems</vt:lpstr>
      <vt:lpstr>Classification of legal systems</vt:lpstr>
      <vt:lpstr>The main sources of law</vt:lpstr>
      <vt:lpstr>The main sources of law</vt:lpstr>
      <vt:lpstr>Civil law vs. Common law</vt:lpstr>
      <vt:lpstr>Civil law vs. Common law  Read the text and find the basic characteristic of civil and common law.</vt:lpstr>
      <vt:lpstr>Civil law vs. Common law  Read the text and find the basic characteristic of civil and common law.</vt:lpstr>
      <vt:lpstr>Vocabulary practice</vt:lpstr>
      <vt:lpstr>Other Legal Traditions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Admin</cp:lastModifiedBy>
  <cp:revision>112</cp:revision>
  <dcterms:created xsi:type="dcterms:W3CDTF">2017-10-10T18:30:39Z</dcterms:created>
  <dcterms:modified xsi:type="dcterms:W3CDTF">2018-12-11T19:04:20Z</dcterms:modified>
</cp:coreProperties>
</file>