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85" r:id="rId3"/>
    <p:sldId id="281" r:id="rId4"/>
    <p:sldId id="282" r:id="rId5"/>
    <p:sldId id="283" r:id="rId6"/>
    <p:sldId id="284" r:id="rId7"/>
    <p:sldId id="288" r:id="rId8"/>
    <p:sldId id="289" r:id="rId9"/>
    <p:sldId id="286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3F"/>
    <a:srgbClr val="FF7C80"/>
    <a:srgbClr val="FF9900"/>
    <a:srgbClr val="FC7336"/>
    <a:srgbClr val="E11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D3EF-0B9C-4266-AE1B-1CA49E5B337F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A6902-6F0A-49E0-B59D-CBF600EA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2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29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7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0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0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76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7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2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4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4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075DC6-8E80-4310-BF41-C19195E92C2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7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err="1" smtClean="0"/>
              <a:t>Unit</a:t>
            </a:r>
            <a:r>
              <a:rPr lang="hr-HR" sz="6000" dirty="0" smtClean="0"/>
              <a:t> 6</a:t>
            </a:r>
            <a:br>
              <a:rPr lang="hr-HR" sz="6000" dirty="0" smtClean="0"/>
            </a:b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700" b="1" dirty="0" smtClean="0"/>
              <a:t>STATE GOVERNANCE AND THE ADMINISTRATION OF JUSTICE</a:t>
            </a:r>
            <a:endParaRPr lang="en-US" sz="6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b="1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Snježana Husinec, PhD</a:t>
            </a:r>
            <a:r>
              <a:rPr lang="hr-HR" dirty="0" smtClean="0"/>
              <a:t>; </a:t>
            </a:r>
            <a:r>
              <a:rPr lang="en-US" dirty="0" smtClean="0"/>
              <a:t> E-mail: </a:t>
            </a:r>
            <a:r>
              <a:rPr lang="hr-HR" dirty="0"/>
              <a:t> </a:t>
            </a:r>
            <a:r>
              <a:rPr lang="hr-HR" dirty="0" smtClean="0"/>
              <a:t>SHUSINEC</a:t>
            </a:r>
            <a:r>
              <a:rPr lang="en-US" dirty="0" smtClean="0"/>
              <a:t>@pravo.hr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Resolving</a:t>
            </a:r>
            <a:r>
              <a:rPr lang="hr-HR" dirty="0" smtClean="0"/>
              <a:t> </a:t>
            </a:r>
            <a:r>
              <a:rPr lang="hr-HR" dirty="0" err="1" smtClean="0"/>
              <a:t>disputes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0251"/>
          </a:xfrm>
        </p:spPr>
        <p:txBody>
          <a:bodyPr>
            <a:normAutofit fontScale="92500" lnSpcReduction="10000"/>
          </a:bodyPr>
          <a:lstStyle/>
          <a:p>
            <a:r>
              <a:rPr lang="hr-HR" dirty="0" err="1" smtClean="0"/>
              <a:t>Read</a:t>
            </a:r>
            <a:r>
              <a:rPr lang="hr-HR" dirty="0" smtClean="0"/>
              <a:t> the </a:t>
            </a:r>
            <a:r>
              <a:rPr lang="hr-HR" dirty="0" err="1" smtClean="0"/>
              <a:t>text</a:t>
            </a:r>
            <a:r>
              <a:rPr lang="hr-HR" dirty="0" smtClean="0"/>
              <a:t> </a:t>
            </a:r>
            <a:r>
              <a:rPr lang="hr-HR" dirty="0" err="1" smtClean="0"/>
              <a:t>entitled</a:t>
            </a:r>
            <a:r>
              <a:rPr lang="hr-HR" dirty="0" smtClean="0"/>
              <a:t> </a:t>
            </a:r>
            <a:r>
              <a:rPr lang="hr-HR" i="1" dirty="0" smtClean="0"/>
              <a:t>¨</a:t>
            </a:r>
            <a:r>
              <a:rPr lang="hr-HR" i="1" dirty="0" err="1" smtClean="0"/>
              <a:t>Resolvin</a:t>
            </a:r>
            <a:r>
              <a:rPr lang="hr-HR" i="1" dirty="0" smtClean="0"/>
              <a:t> </a:t>
            </a:r>
            <a:r>
              <a:rPr lang="hr-HR" i="1" dirty="0" err="1" smtClean="0"/>
              <a:t>disputes</a:t>
            </a:r>
            <a:r>
              <a:rPr lang="hr-HR" i="1" dirty="0" smtClean="0"/>
              <a:t>¨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coplete</a:t>
            </a:r>
            <a:r>
              <a:rPr lang="hr-HR" dirty="0" smtClean="0"/>
              <a:t> the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r>
              <a:rPr lang="hr-HR" dirty="0" smtClean="0"/>
              <a:t>:</a:t>
            </a:r>
          </a:p>
          <a:p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Criminal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courts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deal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with</a:t>
            </a:r>
            <a:r>
              <a:rPr lang="hr-HR" sz="2400" dirty="0" smtClean="0">
                <a:solidFill>
                  <a:srgbClr val="0070C0"/>
                </a:solidFill>
              </a:rPr>
              <a:t> ________________________________________________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rgbClr val="0070C0"/>
                </a:solidFill>
              </a:rPr>
              <a:t> Civil </a:t>
            </a:r>
            <a:r>
              <a:rPr lang="hr-HR" sz="2400" dirty="0" err="1" smtClean="0">
                <a:solidFill>
                  <a:srgbClr val="0070C0"/>
                </a:solidFill>
              </a:rPr>
              <a:t>courts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deal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with</a:t>
            </a:r>
            <a:r>
              <a:rPr lang="hr-HR" sz="2400" dirty="0" smtClean="0">
                <a:solidFill>
                  <a:srgbClr val="0070C0"/>
                </a:solidFill>
              </a:rPr>
              <a:t> ____________________________________________________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rgbClr val="0070C0"/>
                </a:solidFill>
              </a:rPr>
              <a:t> Civil </a:t>
            </a:r>
            <a:r>
              <a:rPr lang="hr-HR" sz="2400" dirty="0" err="1" smtClean="0">
                <a:solidFill>
                  <a:srgbClr val="0070C0"/>
                </a:solidFill>
              </a:rPr>
              <a:t>justice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in</a:t>
            </a:r>
            <a:r>
              <a:rPr lang="hr-HR" sz="2400" dirty="0" smtClean="0">
                <a:solidFill>
                  <a:srgbClr val="0070C0"/>
                </a:solidFill>
              </a:rPr>
              <a:t> the </a:t>
            </a:r>
            <a:r>
              <a:rPr lang="hr-HR" sz="2400" dirty="0" err="1" smtClean="0">
                <a:solidFill>
                  <a:srgbClr val="0070C0"/>
                </a:solidFill>
              </a:rPr>
              <a:t>broader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sense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includes</a:t>
            </a:r>
            <a:r>
              <a:rPr lang="hr-HR" sz="2400" dirty="0" smtClean="0">
                <a:solidFill>
                  <a:srgbClr val="0070C0"/>
                </a:solidFill>
              </a:rPr>
              <a:t> ____________________________________.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rgbClr val="0070C0"/>
                </a:solidFill>
              </a:rPr>
              <a:t> Civil </a:t>
            </a:r>
            <a:r>
              <a:rPr lang="hr-HR" sz="2400" dirty="0" err="1" smtClean="0">
                <a:solidFill>
                  <a:srgbClr val="0070C0"/>
                </a:solidFill>
              </a:rPr>
              <a:t>justice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in</a:t>
            </a:r>
            <a:r>
              <a:rPr lang="hr-HR" sz="2400" dirty="0" smtClean="0">
                <a:solidFill>
                  <a:srgbClr val="0070C0"/>
                </a:solidFill>
              </a:rPr>
              <a:t> the </a:t>
            </a:r>
            <a:r>
              <a:rPr lang="hr-HR" sz="2400" dirty="0" err="1" smtClean="0">
                <a:solidFill>
                  <a:srgbClr val="0070C0"/>
                </a:solidFill>
              </a:rPr>
              <a:t>narrow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sense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deals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with</a:t>
            </a:r>
            <a:r>
              <a:rPr lang="hr-HR" sz="2400" dirty="0" smtClean="0">
                <a:solidFill>
                  <a:srgbClr val="0070C0"/>
                </a:solidFill>
              </a:rPr>
              <a:t> ___________________________________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rgbClr val="0070C0"/>
                </a:solidFill>
              </a:rPr>
              <a:t> </a:t>
            </a:r>
            <a:r>
              <a:rPr lang="hr-HR" sz="2400" dirty="0" err="1">
                <a:solidFill>
                  <a:srgbClr val="0070C0"/>
                </a:solidFill>
              </a:rPr>
              <a:t>F</a:t>
            </a:r>
            <a:r>
              <a:rPr lang="hr-HR" sz="2400" dirty="0" err="1" smtClean="0">
                <a:solidFill>
                  <a:srgbClr val="0070C0"/>
                </a:solidFill>
              </a:rPr>
              <a:t>amily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justice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refers</a:t>
            </a:r>
            <a:r>
              <a:rPr lang="hr-HR" sz="2400" dirty="0" smtClean="0">
                <a:solidFill>
                  <a:srgbClr val="0070C0"/>
                </a:solidFill>
              </a:rPr>
              <a:t> to ___________________________________________________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rgbClr val="0070C0"/>
                </a:solidFill>
              </a:rPr>
              <a:t> </a:t>
            </a:r>
            <a:r>
              <a:rPr lang="hr-HR" sz="2400" dirty="0" smtClean="0">
                <a:solidFill>
                  <a:srgbClr val="0070C0"/>
                </a:solidFill>
              </a:rPr>
              <a:t>The </a:t>
            </a:r>
            <a:r>
              <a:rPr lang="hr-HR" sz="2400" dirty="0" err="1" smtClean="0">
                <a:solidFill>
                  <a:srgbClr val="0070C0"/>
                </a:solidFill>
              </a:rPr>
              <a:t>purpose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of</a:t>
            </a:r>
            <a:r>
              <a:rPr lang="hr-HR" sz="2400" dirty="0" smtClean="0">
                <a:solidFill>
                  <a:srgbClr val="0070C0"/>
                </a:solidFill>
              </a:rPr>
              <a:t> the </a:t>
            </a:r>
            <a:r>
              <a:rPr lang="hr-HR" sz="2400" dirty="0" err="1" smtClean="0">
                <a:solidFill>
                  <a:srgbClr val="0070C0"/>
                </a:solidFill>
              </a:rPr>
              <a:t>administrative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justice</a:t>
            </a:r>
            <a:r>
              <a:rPr lang="hr-HR" sz="2400" dirty="0" smtClean="0">
                <a:solidFill>
                  <a:srgbClr val="0070C0"/>
                </a:solidFill>
              </a:rPr>
              <a:t> system </a:t>
            </a:r>
            <a:r>
              <a:rPr lang="hr-HR" sz="2400" dirty="0" err="1" smtClean="0">
                <a:solidFill>
                  <a:srgbClr val="0070C0"/>
                </a:solidFill>
              </a:rPr>
              <a:t>is</a:t>
            </a:r>
            <a:r>
              <a:rPr lang="hr-HR" sz="2400" dirty="0">
                <a:solidFill>
                  <a:srgbClr val="0070C0"/>
                </a:solidFill>
              </a:rPr>
              <a:t> </a:t>
            </a:r>
            <a:r>
              <a:rPr lang="hr-HR" sz="2400" dirty="0" smtClean="0">
                <a:solidFill>
                  <a:srgbClr val="0070C0"/>
                </a:solidFill>
              </a:rPr>
              <a:t>to __________________________ . 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Do ex. III </a:t>
            </a:r>
            <a:r>
              <a:rPr lang="hr-HR" dirty="0" err="1" smtClean="0"/>
              <a:t>and</a:t>
            </a:r>
            <a:r>
              <a:rPr lang="hr-HR" dirty="0" smtClean="0"/>
              <a:t> IV on p. 45.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7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State </a:t>
            </a:r>
            <a:r>
              <a:rPr lang="hr-HR" dirty="0" err="1" smtClean="0"/>
              <a:t>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sz="2400" dirty="0" smtClean="0"/>
              <a:t>1. </a:t>
            </a:r>
            <a:r>
              <a:rPr lang="hr-HR" sz="2400" dirty="0" err="1" smtClean="0"/>
              <a:t>What</a:t>
            </a:r>
            <a:r>
              <a:rPr lang="hr-HR" sz="2400" dirty="0" smtClean="0"/>
              <a:t> do </a:t>
            </a:r>
            <a:r>
              <a:rPr lang="hr-HR" sz="2400" dirty="0" err="1" smtClean="0"/>
              <a:t>you</a:t>
            </a:r>
            <a:r>
              <a:rPr lang="hr-HR" sz="2400" dirty="0" smtClean="0"/>
              <a:t> </a:t>
            </a:r>
            <a:r>
              <a:rPr lang="hr-HR" sz="2400" dirty="0" err="1" smtClean="0"/>
              <a:t>understand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b="1" i="1" dirty="0" smtClean="0"/>
              <a:t>STATE GOVERNANCE</a:t>
            </a:r>
            <a:r>
              <a:rPr lang="hr-HR" sz="2400" dirty="0" smtClean="0"/>
              <a:t>? </a:t>
            </a:r>
          </a:p>
          <a:p>
            <a:r>
              <a:rPr lang="hr-HR" sz="2400" dirty="0" smtClean="0"/>
              <a:t>2. </a:t>
            </a:r>
            <a:r>
              <a:rPr lang="hr-HR" sz="2400" dirty="0" err="1" smtClean="0"/>
              <a:t>What</a:t>
            </a:r>
            <a:r>
              <a:rPr lang="hr-HR" sz="2400" dirty="0" smtClean="0"/>
              <a:t> do </a:t>
            </a:r>
            <a:r>
              <a:rPr lang="hr-HR" sz="2400" dirty="0" err="1" smtClean="0"/>
              <a:t>you</a:t>
            </a:r>
            <a:r>
              <a:rPr lang="hr-HR" sz="2400" dirty="0" smtClean="0"/>
              <a:t> </a:t>
            </a:r>
            <a:r>
              <a:rPr lang="hr-HR" sz="2400" dirty="0" err="1" smtClean="0"/>
              <a:t>understand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the </a:t>
            </a:r>
            <a:r>
              <a:rPr lang="hr-HR" sz="2400" dirty="0" err="1" smtClean="0"/>
              <a:t>term</a:t>
            </a:r>
            <a:r>
              <a:rPr lang="hr-HR" sz="2400" dirty="0" smtClean="0"/>
              <a:t> </a:t>
            </a:r>
            <a:r>
              <a:rPr lang="hr-HR" sz="2400" b="1" i="1" dirty="0" err="1" smtClean="0"/>
              <a:t>state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government</a:t>
            </a:r>
            <a:r>
              <a:rPr lang="hr-HR" sz="2400" dirty="0" smtClean="0"/>
              <a:t>?</a:t>
            </a:r>
          </a:p>
          <a:p>
            <a:r>
              <a:rPr lang="hr-HR" sz="2400" dirty="0"/>
              <a:t>3</a:t>
            </a:r>
            <a:r>
              <a:rPr lang="hr-HR" sz="2400" dirty="0" smtClean="0"/>
              <a:t>.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there</a:t>
            </a:r>
            <a:r>
              <a:rPr lang="hr-HR" sz="2400" dirty="0" smtClean="0"/>
              <a:t> a </a:t>
            </a:r>
            <a:r>
              <a:rPr lang="hr-HR" sz="2400" dirty="0" err="1" smtClean="0"/>
              <a:t>difference</a:t>
            </a:r>
            <a:r>
              <a:rPr lang="hr-HR" sz="2400" dirty="0" smtClean="0"/>
              <a:t> </a:t>
            </a:r>
            <a:r>
              <a:rPr lang="hr-HR" sz="2400" dirty="0" err="1" smtClean="0"/>
              <a:t>between</a:t>
            </a:r>
            <a:r>
              <a:rPr lang="hr-HR" sz="2400" dirty="0" smtClean="0"/>
              <a:t> </a:t>
            </a:r>
            <a:r>
              <a:rPr lang="hr-HR" sz="2400" b="1" i="1" dirty="0" err="1" smtClean="0"/>
              <a:t>government</a:t>
            </a:r>
            <a:r>
              <a:rPr lang="hr-HR" sz="2400" b="1" i="1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b="1" i="1" dirty="0" smtClean="0"/>
              <a:t>the </a:t>
            </a:r>
            <a:r>
              <a:rPr lang="hr-HR" sz="2400" b="1" i="1" dirty="0" err="1" smtClean="0"/>
              <a:t>Government</a:t>
            </a:r>
            <a:r>
              <a:rPr lang="hr-HR" sz="2400" dirty="0" smtClean="0"/>
              <a:t>?</a:t>
            </a:r>
          </a:p>
          <a:p>
            <a:r>
              <a:rPr lang="hr-HR" sz="2400" dirty="0"/>
              <a:t>4</a:t>
            </a:r>
            <a:r>
              <a:rPr lang="hr-HR" sz="2400" dirty="0" smtClean="0"/>
              <a:t>. </a:t>
            </a:r>
            <a:r>
              <a:rPr lang="hr-HR" sz="2400" dirty="0" err="1" smtClean="0"/>
              <a:t>Which</a:t>
            </a:r>
            <a:r>
              <a:rPr lang="hr-HR" sz="2400" dirty="0" smtClean="0"/>
              <a:t> </a:t>
            </a:r>
            <a:r>
              <a:rPr lang="hr-HR" sz="2400" dirty="0" err="1" smtClean="0"/>
              <a:t>institution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b="1" i="1" dirty="0" err="1" smtClean="0"/>
              <a:t>government</a:t>
            </a:r>
            <a:r>
              <a:rPr lang="hr-HR" sz="2400" dirty="0" smtClean="0"/>
              <a:t> </a:t>
            </a:r>
            <a:r>
              <a:rPr lang="hr-HR" sz="2400" dirty="0" err="1" smtClean="0"/>
              <a:t>has</a:t>
            </a:r>
            <a:r>
              <a:rPr lang="hr-HR" sz="2400" dirty="0" smtClean="0"/>
              <a:t> the most </a:t>
            </a:r>
            <a:r>
              <a:rPr lang="hr-HR" sz="2400" dirty="0" err="1" smtClean="0"/>
              <a:t>power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Croatia?</a:t>
            </a:r>
          </a:p>
          <a:p>
            <a:r>
              <a:rPr lang="hr-HR" sz="2400" dirty="0" smtClean="0"/>
              <a:t>5. Are the </a:t>
            </a:r>
            <a:r>
              <a:rPr lang="hr-HR" sz="2400" b="1" i="1" dirty="0" err="1" smtClean="0"/>
              <a:t>powers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b="1" i="1" dirty="0" err="1" smtClean="0"/>
              <a:t>areas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of</a:t>
            </a:r>
            <a:r>
              <a:rPr lang="hr-HR" sz="2400" b="1" i="1" dirty="0" smtClean="0"/>
              <a:t> </a:t>
            </a:r>
            <a:r>
              <a:rPr lang="hr-HR" sz="2400" b="1" i="1" dirty="0" err="1" smtClean="0"/>
              <a:t>responsibility</a:t>
            </a:r>
            <a:r>
              <a:rPr lang="hr-HR" sz="2400" b="1" i="1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different</a:t>
            </a:r>
            <a:r>
              <a:rPr lang="hr-HR" sz="2400" dirty="0" smtClean="0"/>
              <a:t> </a:t>
            </a:r>
            <a:r>
              <a:rPr lang="hr-HR" sz="2400" dirty="0" err="1" smtClean="0"/>
              <a:t>government</a:t>
            </a:r>
            <a:r>
              <a:rPr lang="hr-HR" sz="2400" dirty="0" smtClean="0"/>
              <a:t> </a:t>
            </a:r>
            <a:r>
              <a:rPr lang="hr-HR" sz="2400" dirty="0" err="1" smtClean="0"/>
              <a:t>institutions</a:t>
            </a:r>
            <a:r>
              <a:rPr lang="hr-HR" sz="2400" dirty="0" smtClean="0"/>
              <a:t> </a:t>
            </a:r>
            <a:r>
              <a:rPr lang="hr-HR" sz="2400" dirty="0" err="1" smtClean="0"/>
              <a:t>strictly</a:t>
            </a:r>
            <a:r>
              <a:rPr lang="hr-HR" sz="2400" dirty="0" smtClean="0"/>
              <a:t> </a:t>
            </a:r>
            <a:r>
              <a:rPr lang="hr-HR" sz="2400" dirty="0" err="1" smtClean="0"/>
              <a:t>defined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divided</a:t>
            </a:r>
            <a:r>
              <a:rPr lang="hr-HR" sz="2400" dirty="0" smtClean="0"/>
              <a:t> </a:t>
            </a:r>
            <a:r>
              <a:rPr lang="hr-HR" sz="2400" dirty="0" err="1" smtClean="0"/>
              <a:t>between</a:t>
            </a:r>
            <a:r>
              <a:rPr lang="hr-HR" sz="2400" dirty="0" smtClean="0"/>
              <a:t> </a:t>
            </a:r>
            <a:r>
              <a:rPr lang="hr-HR" sz="2400" dirty="0" err="1" smtClean="0"/>
              <a:t>them</a:t>
            </a:r>
            <a:r>
              <a:rPr lang="hr-HR" sz="2400" dirty="0" smtClean="0"/>
              <a:t>? </a:t>
            </a:r>
            <a:r>
              <a:rPr lang="hr-HR" sz="2400" dirty="0" err="1" smtClean="0"/>
              <a:t>Why</a:t>
            </a:r>
            <a:r>
              <a:rPr lang="hr-HR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794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77" y="286603"/>
            <a:ext cx="11230495" cy="1434132"/>
          </a:xfrm>
        </p:spPr>
        <p:txBody>
          <a:bodyPr>
            <a:normAutofit fontScale="90000"/>
          </a:bodyPr>
          <a:lstStyle/>
          <a:p>
            <a:pPr defTabSz="912813"/>
            <a:r>
              <a:rPr lang="hr-HR" b="1" dirty="0" err="1" smtClean="0"/>
              <a:t>Separation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powers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altLang="en-US" sz="2200" b="1" dirty="0"/>
              <a:t>- </a:t>
            </a:r>
            <a:r>
              <a:rPr lang="en-US" altLang="en-US" sz="2200" b="1" dirty="0" smtClean="0"/>
              <a:t>the </a:t>
            </a:r>
            <a:r>
              <a:rPr lang="en-US" altLang="en-US" sz="2200" b="1" dirty="0"/>
              <a:t>state </a:t>
            </a:r>
            <a:r>
              <a:rPr lang="hr-HR" altLang="en-US" sz="2200" b="1" dirty="0" err="1">
                <a:solidFill>
                  <a:srgbClr val="7030A0"/>
                </a:solidFill>
              </a:rPr>
              <a:t>power</a:t>
            </a:r>
            <a:r>
              <a:rPr lang="hr-HR" altLang="en-US" sz="2200" b="1" dirty="0"/>
              <a:t> </a:t>
            </a:r>
            <a:r>
              <a:rPr lang="en-US" altLang="en-US" sz="2200" b="1" dirty="0"/>
              <a:t>is divided into </a:t>
            </a:r>
            <a:r>
              <a:rPr lang="en-US" altLang="en-US" sz="2200" b="1" dirty="0" smtClean="0"/>
              <a:t>branches</a:t>
            </a:r>
            <a:r>
              <a:rPr lang="hr-HR" altLang="en-US" sz="2200" b="1" dirty="0" smtClean="0"/>
              <a:t>; </a:t>
            </a:r>
            <a:r>
              <a:rPr lang="en-US" altLang="en-US" sz="2200" b="1" dirty="0" smtClean="0"/>
              <a:t>each </a:t>
            </a:r>
            <a:r>
              <a:rPr lang="en-US" altLang="en-US" sz="2200" b="1" dirty="0"/>
              <a:t>branch </a:t>
            </a:r>
            <a:r>
              <a:rPr lang="en-US" altLang="en-US" sz="2200" b="1" dirty="0" smtClean="0"/>
              <a:t>has </a:t>
            </a:r>
            <a:r>
              <a:rPr lang="en-US" altLang="en-US" sz="2200" b="1" dirty="0"/>
              <a:t>separate and independent </a:t>
            </a:r>
            <a:r>
              <a:rPr lang="en-US" altLang="en-US" sz="2200" b="1" dirty="0">
                <a:solidFill>
                  <a:srgbClr val="7030A0"/>
                </a:solidFill>
              </a:rPr>
              <a:t>powers</a:t>
            </a:r>
            <a:r>
              <a:rPr lang="en-US" altLang="en-US" sz="2200" b="1" dirty="0"/>
              <a:t> and areas of responsibility</a:t>
            </a:r>
            <a:r>
              <a:rPr lang="hr-HR" altLang="en-US" sz="2200" b="1" dirty="0"/>
              <a:t> </a:t>
            </a:r>
            <a:r>
              <a:rPr lang="hr-HR" altLang="en-US" sz="2200" dirty="0" smtClean="0"/>
              <a:t/>
            </a:r>
            <a:br>
              <a:rPr lang="hr-HR" altLang="en-US" sz="2200" dirty="0" smtClean="0"/>
            </a:br>
            <a:r>
              <a:rPr lang="hr-HR" altLang="en-US" sz="2200" dirty="0" smtClean="0"/>
              <a:t>- </a:t>
            </a:r>
            <a:r>
              <a:rPr lang="hr-HR" altLang="en-US" sz="2200" i="1" dirty="0" err="1" smtClean="0"/>
              <a:t>Read</a:t>
            </a:r>
            <a:r>
              <a:rPr lang="hr-HR" altLang="en-US" sz="2200" i="1" dirty="0" smtClean="0"/>
              <a:t> the 1st </a:t>
            </a:r>
            <a:r>
              <a:rPr lang="hr-HR" altLang="en-US" sz="2200" i="1" dirty="0" err="1" smtClean="0"/>
              <a:t>paragraph</a:t>
            </a:r>
            <a:r>
              <a:rPr lang="hr-HR" altLang="en-US" sz="2200" i="1" dirty="0" smtClean="0"/>
              <a:t> </a:t>
            </a:r>
            <a:r>
              <a:rPr lang="hr-HR" altLang="en-US" sz="2200" i="1" dirty="0" err="1" smtClean="0"/>
              <a:t>of</a:t>
            </a:r>
            <a:r>
              <a:rPr lang="hr-HR" altLang="en-US" sz="2200" i="1" dirty="0" smtClean="0"/>
              <a:t> the </a:t>
            </a:r>
            <a:r>
              <a:rPr lang="hr-HR" altLang="en-US" sz="2200" i="1" dirty="0" err="1" smtClean="0"/>
              <a:t>text</a:t>
            </a:r>
            <a:r>
              <a:rPr lang="hr-HR" altLang="en-US" sz="2200" i="1" dirty="0" smtClean="0"/>
              <a:t> </a:t>
            </a:r>
            <a:r>
              <a:rPr lang="hr-HR" altLang="en-US" sz="2200" i="1" dirty="0" err="1" smtClean="0"/>
              <a:t>and</a:t>
            </a:r>
            <a:r>
              <a:rPr lang="hr-HR" altLang="en-US" sz="2200" i="1" dirty="0" smtClean="0"/>
              <a:t> </a:t>
            </a:r>
            <a:r>
              <a:rPr lang="hr-HR" altLang="en-US" sz="2200" i="1" dirty="0" err="1" smtClean="0"/>
              <a:t>fill</a:t>
            </a:r>
            <a:r>
              <a:rPr lang="hr-HR" altLang="en-US" sz="2200" i="1" dirty="0" smtClean="0"/>
              <a:t> </a:t>
            </a:r>
            <a:r>
              <a:rPr lang="hr-HR" altLang="en-US" sz="2200" i="1" dirty="0" err="1" smtClean="0"/>
              <a:t>in</a:t>
            </a:r>
            <a:r>
              <a:rPr lang="hr-HR" altLang="en-US" sz="2200" i="1" dirty="0" smtClean="0"/>
              <a:t> the </a:t>
            </a:r>
            <a:r>
              <a:rPr lang="hr-HR" altLang="en-US" sz="2200" i="1" dirty="0" err="1" smtClean="0"/>
              <a:t>chart</a:t>
            </a:r>
            <a:r>
              <a:rPr lang="hr-HR" altLang="en-US" sz="2200" i="1" dirty="0" smtClean="0"/>
              <a:t>. </a:t>
            </a:r>
            <a:r>
              <a:rPr lang="hr-HR" altLang="en-US" sz="2200" i="1" dirty="0" err="1" smtClean="0"/>
              <a:t>Find</a:t>
            </a:r>
            <a:r>
              <a:rPr lang="hr-HR" altLang="en-US" sz="2200" i="1" dirty="0" smtClean="0"/>
              <a:t> the </a:t>
            </a:r>
            <a:r>
              <a:rPr lang="hr-HR" altLang="en-US" sz="2200" i="1" dirty="0" err="1" smtClean="0"/>
              <a:t>aim</a:t>
            </a:r>
            <a:r>
              <a:rPr lang="hr-HR" altLang="en-US" sz="2200" i="1" dirty="0" smtClean="0"/>
              <a:t> </a:t>
            </a:r>
            <a:r>
              <a:rPr lang="hr-HR" altLang="en-US" sz="2200" i="1" dirty="0" err="1" smtClean="0"/>
              <a:t>of</a:t>
            </a:r>
            <a:r>
              <a:rPr lang="hr-HR" altLang="en-US" sz="2200" i="1" dirty="0" smtClean="0"/>
              <a:t> the </a:t>
            </a:r>
            <a:r>
              <a:rPr lang="hr-HR" altLang="en-US" sz="2200" i="1" dirty="0" err="1" smtClean="0"/>
              <a:t>separation</a:t>
            </a:r>
            <a:r>
              <a:rPr lang="hr-HR" altLang="en-US" sz="2200" i="1" dirty="0" smtClean="0"/>
              <a:t> </a:t>
            </a:r>
            <a:r>
              <a:rPr lang="hr-HR" altLang="en-US" sz="2200" i="1" dirty="0" err="1" smtClean="0"/>
              <a:t>of</a:t>
            </a:r>
            <a:r>
              <a:rPr lang="hr-HR" altLang="en-US" sz="2200" i="1" dirty="0" smtClean="0"/>
              <a:t> </a:t>
            </a:r>
            <a:r>
              <a:rPr lang="hr-HR" altLang="en-US" sz="2200" i="1" dirty="0" err="1" smtClean="0"/>
              <a:t>powers</a:t>
            </a:r>
            <a:r>
              <a:rPr lang="hr-HR" altLang="en-US" sz="2200" i="1" dirty="0" smtClean="0"/>
              <a:t>.    </a:t>
            </a:r>
            <a:endParaRPr lang="en-US" sz="2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578" y="1845733"/>
            <a:ext cx="11064240" cy="5012267"/>
          </a:xfrm>
        </p:spPr>
        <p:txBody>
          <a:bodyPr>
            <a:normAutofit/>
          </a:bodyPr>
          <a:lstStyle/>
          <a:p>
            <a:pPr marL="0" indent="0" defTabSz="912813">
              <a:buNone/>
            </a:pPr>
            <a:endParaRPr lang="hr-HR" altLang="en-US" dirty="0"/>
          </a:p>
          <a:p>
            <a:pPr marL="0" indent="0" defTabSz="912813">
              <a:buNone/>
            </a:pPr>
            <a:endParaRPr lang="hr-HR" altLang="en-US" dirty="0" smtClean="0"/>
          </a:p>
          <a:p>
            <a:pPr marL="0" indent="0" defTabSz="912813">
              <a:buNone/>
            </a:pPr>
            <a:endParaRPr lang="hr-HR" altLang="en-US" dirty="0"/>
          </a:p>
          <a:p>
            <a:endParaRPr lang="hr-HR" altLang="en-US" sz="2800" dirty="0" smtClean="0"/>
          </a:p>
          <a:p>
            <a:endParaRPr lang="hr-HR" altLang="en-US" sz="2800" dirty="0"/>
          </a:p>
          <a:p>
            <a:endParaRPr lang="hr-HR" altLang="en-US" sz="2800" dirty="0" smtClean="0"/>
          </a:p>
          <a:p>
            <a:pPr marL="0" indent="0">
              <a:buNone/>
            </a:pPr>
            <a:endParaRPr lang="hr-HR" altLang="en-US" sz="2800" dirty="0" smtClean="0"/>
          </a:p>
          <a:p>
            <a:pPr marL="0" indent="0">
              <a:buNone/>
            </a:pPr>
            <a:endParaRPr lang="hr-HR" altLang="en-US" sz="800" dirty="0"/>
          </a:p>
          <a:p>
            <a:pPr marL="0" indent="0">
              <a:buNone/>
            </a:pPr>
            <a:r>
              <a:rPr lang="hr-HR" altLang="en-US" sz="2800" dirty="0" smtClean="0"/>
              <a:t>AIM = _____________________________________________________</a:t>
            </a:r>
          </a:p>
          <a:p>
            <a:pPr marL="0" indent="0">
              <a:buNone/>
            </a:pPr>
            <a:endParaRPr lang="hr-HR" altLang="en-US" sz="2800" dirty="0"/>
          </a:p>
          <a:p>
            <a:pPr marL="0" indent="0">
              <a:buNone/>
            </a:pPr>
            <a:endParaRPr lang="hr-HR" altLang="en-US" sz="2800" dirty="0"/>
          </a:p>
          <a:p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92434" y="1845733"/>
            <a:ext cx="4326773" cy="714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 smtClean="0">
                <a:solidFill>
                  <a:schemeClr val="accent3"/>
                </a:solidFill>
              </a:rPr>
              <a:t>STATE POWER</a:t>
            </a:r>
            <a:endParaRPr lang="en-US" sz="3200" b="1" dirty="0">
              <a:solidFill>
                <a:schemeClr val="accent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2340" y="2917768"/>
            <a:ext cx="2926080" cy="2701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rgbClr val="FFFF00"/>
                </a:solidFill>
              </a:rPr>
              <a:t>_________________</a:t>
            </a:r>
          </a:p>
          <a:p>
            <a:pPr algn="ctr"/>
            <a:r>
              <a:rPr lang="hr-HR" sz="2400" b="1" dirty="0" smtClean="0">
                <a:solidFill>
                  <a:srgbClr val="FFFF00"/>
                </a:solidFill>
              </a:rPr>
              <a:t>POWER</a:t>
            </a:r>
          </a:p>
          <a:p>
            <a:pPr algn="ctr"/>
            <a:endParaRPr lang="hr-HR" sz="2400" dirty="0" smtClean="0"/>
          </a:p>
          <a:p>
            <a:pPr algn="ctr"/>
            <a:endParaRPr lang="hr-HR" sz="2400" dirty="0" smtClean="0"/>
          </a:p>
          <a:p>
            <a:pPr algn="ctr"/>
            <a:r>
              <a:rPr lang="hr-HR" sz="2400" dirty="0" smtClean="0"/>
              <a:t>=ENACTS the LAW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576155" y="2917768"/>
            <a:ext cx="2917767" cy="2734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rgbClr val="FFFF00"/>
                </a:solidFill>
              </a:rPr>
              <a:t>________________</a:t>
            </a:r>
          </a:p>
          <a:p>
            <a:pPr algn="ctr"/>
            <a:r>
              <a:rPr lang="hr-HR" sz="2400" b="1" dirty="0" smtClean="0">
                <a:solidFill>
                  <a:srgbClr val="FFFF00"/>
                </a:solidFill>
              </a:rPr>
              <a:t>POWER</a:t>
            </a:r>
          </a:p>
          <a:p>
            <a:pPr algn="ctr"/>
            <a:endParaRPr lang="hr-HR" sz="2400" dirty="0" smtClean="0"/>
          </a:p>
          <a:p>
            <a:pPr algn="ctr"/>
            <a:endParaRPr lang="hr-HR" sz="2400" dirty="0" smtClean="0"/>
          </a:p>
          <a:p>
            <a:pPr algn="ctr"/>
            <a:r>
              <a:rPr lang="hr-HR" sz="2400" dirty="0" smtClean="0"/>
              <a:t>= IMPLEMENTS / ENFORCES the LAW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8071657" y="2905299"/>
            <a:ext cx="2818014" cy="2759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rgbClr val="FFFF00"/>
                </a:solidFill>
              </a:rPr>
              <a:t>________________</a:t>
            </a:r>
          </a:p>
          <a:p>
            <a:pPr algn="ctr"/>
            <a:r>
              <a:rPr lang="hr-HR" sz="2400" b="1" dirty="0" smtClean="0">
                <a:solidFill>
                  <a:srgbClr val="FFFF00"/>
                </a:solidFill>
              </a:rPr>
              <a:t>POWER</a:t>
            </a:r>
          </a:p>
          <a:p>
            <a:pPr algn="ctr"/>
            <a:endParaRPr lang="hr-HR" sz="2400" dirty="0" smtClean="0"/>
          </a:p>
          <a:p>
            <a:pPr algn="ctr"/>
            <a:r>
              <a:rPr lang="hr-HR" sz="2400" dirty="0" smtClean="0"/>
              <a:t>=ADJUDICATES</a:t>
            </a:r>
          </a:p>
          <a:p>
            <a:pPr algn="ctr"/>
            <a:r>
              <a:rPr lang="hr-HR" sz="2400" dirty="0" smtClean="0"/>
              <a:t>=ADMINISTERS JUSTICE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35038" y="2560627"/>
            <a:ext cx="0" cy="344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435629" y="2560627"/>
            <a:ext cx="3200400" cy="344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>
            <a:off x="6475615" y="2560627"/>
            <a:ext cx="3005049" cy="344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02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Separation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powers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280159"/>
            <a:ext cx="11030989" cy="5403274"/>
          </a:xfrm>
        </p:spPr>
        <p:txBody>
          <a:bodyPr>
            <a:normAutofit fontScale="85000" lnSpcReduction="10000"/>
          </a:bodyPr>
          <a:lstStyle/>
          <a:p>
            <a:r>
              <a:rPr lang="hr-HR" b="1" i="1" dirty="0" err="1" smtClean="0"/>
              <a:t>Read</a:t>
            </a:r>
            <a:r>
              <a:rPr lang="hr-HR" b="1" i="1" dirty="0" smtClean="0"/>
              <a:t> the </a:t>
            </a:r>
            <a:r>
              <a:rPr lang="hr-HR" b="1" i="1" dirty="0" err="1" smtClean="0"/>
              <a:t>rest</a:t>
            </a:r>
            <a:r>
              <a:rPr lang="hr-HR" b="1" i="1" dirty="0" smtClean="0"/>
              <a:t> </a:t>
            </a:r>
            <a:r>
              <a:rPr lang="hr-HR" b="1" i="1" dirty="0" err="1" smtClean="0"/>
              <a:t>of</a:t>
            </a:r>
            <a:r>
              <a:rPr lang="hr-HR" b="1" i="1" dirty="0" smtClean="0"/>
              <a:t> the </a:t>
            </a:r>
            <a:r>
              <a:rPr lang="hr-HR" b="1" i="1" dirty="0" err="1" smtClean="0"/>
              <a:t>text</a:t>
            </a:r>
            <a:r>
              <a:rPr lang="hr-HR" b="1" i="1" dirty="0" smtClean="0"/>
              <a:t> </a:t>
            </a:r>
            <a:r>
              <a:rPr lang="hr-HR" b="1" i="1" dirty="0" err="1" smtClean="0"/>
              <a:t>and</a:t>
            </a:r>
            <a:r>
              <a:rPr lang="hr-HR" b="1" i="1" dirty="0" smtClean="0"/>
              <a:t> single </a:t>
            </a:r>
            <a:r>
              <a:rPr lang="hr-HR" b="1" i="1" dirty="0" err="1" smtClean="0"/>
              <a:t>out</a:t>
            </a:r>
            <a:r>
              <a:rPr lang="hr-HR" b="1" i="1" dirty="0" smtClean="0"/>
              <a:t> </a:t>
            </a:r>
          </a:p>
          <a:p>
            <a:r>
              <a:rPr lang="hr-HR" b="1" i="1" dirty="0" smtClean="0"/>
              <a:t>A) the principal </a:t>
            </a:r>
            <a:r>
              <a:rPr lang="hr-HR" b="1" i="1" dirty="0" err="1" smtClean="0"/>
              <a:t>bodies</a:t>
            </a:r>
            <a:r>
              <a:rPr lang="hr-HR" b="1" i="1" dirty="0" smtClean="0"/>
              <a:t> </a:t>
            </a:r>
            <a:r>
              <a:rPr lang="hr-HR" b="1" i="1" dirty="0" err="1" smtClean="0"/>
              <a:t>of</a:t>
            </a:r>
            <a:r>
              <a:rPr lang="hr-HR" b="1" i="1" dirty="0" smtClean="0"/>
              <a:t> </a:t>
            </a:r>
            <a:r>
              <a:rPr lang="hr-HR" b="1" i="1" dirty="0" err="1" smtClean="0"/>
              <a:t>each</a:t>
            </a:r>
            <a:r>
              <a:rPr lang="hr-HR" b="1" i="1" dirty="0" smtClean="0"/>
              <a:t> </a:t>
            </a:r>
            <a:r>
              <a:rPr lang="hr-HR" b="1" i="1" dirty="0" err="1" smtClean="0"/>
              <a:t>branch</a:t>
            </a:r>
            <a:r>
              <a:rPr lang="hr-HR" b="1" i="1" dirty="0" smtClean="0"/>
              <a:t> </a:t>
            </a:r>
            <a:r>
              <a:rPr lang="hr-HR" b="1" i="1" dirty="0" err="1" smtClean="0"/>
              <a:t>of</a:t>
            </a:r>
            <a:r>
              <a:rPr lang="hr-HR" b="1" i="1" dirty="0" smtClean="0"/>
              <a:t> </a:t>
            </a:r>
            <a:r>
              <a:rPr lang="hr-HR" b="1" i="1" dirty="0" err="1" smtClean="0"/>
              <a:t>state</a:t>
            </a:r>
            <a:r>
              <a:rPr lang="hr-HR" b="1" i="1" dirty="0" smtClean="0"/>
              <a:t> </a:t>
            </a:r>
            <a:r>
              <a:rPr lang="hr-HR" b="1" i="1" dirty="0" err="1" smtClean="0"/>
              <a:t>power</a:t>
            </a:r>
            <a:r>
              <a:rPr lang="hr-HR" b="1" i="1" dirty="0" smtClean="0"/>
              <a:t>,</a:t>
            </a:r>
          </a:p>
          <a:p>
            <a:r>
              <a:rPr lang="hr-HR" b="1" i="1" dirty="0" smtClean="0"/>
              <a:t>B) </a:t>
            </a:r>
            <a:r>
              <a:rPr lang="hr-HR" b="1" i="1" dirty="0" err="1" smtClean="0"/>
              <a:t>all</a:t>
            </a:r>
            <a:r>
              <a:rPr lang="hr-HR" b="1" i="1" dirty="0" smtClean="0"/>
              <a:t> the </a:t>
            </a:r>
            <a:r>
              <a:rPr lang="hr-HR" b="1" i="1" dirty="0" err="1" smtClean="0"/>
              <a:t>powers</a:t>
            </a:r>
            <a:r>
              <a:rPr lang="hr-HR" b="1" i="1" dirty="0" smtClean="0"/>
              <a:t> </a:t>
            </a:r>
            <a:r>
              <a:rPr lang="hr-HR" b="1" i="1" dirty="0" err="1" smtClean="0"/>
              <a:t>of</a:t>
            </a:r>
            <a:r>
              <a:rPr lang="hr-HR" b="1" i="1" dirty="0" smtClean="0"/>
              <a:t> </a:t>
            </a:r>
            <a:r>
              <a:rPr lang="hr-HR" b="1" i="1" dirty="0" err="1" smtClean="0"/>
              <a:t>each</a:t>
            </a:r>
            <a:r>
              <a:rPr lang="hr-HR" b="1" i="1" dirty="0" smtClean="0"/>
              <a:t> </a:t>
            </a:r>
            <a:r>
              <a:rPr lang="hr-HR" b="1" i="1" dirty="0" err="1" smtClean="0"/>
              <a:t>of</a:t>
            </a:r>
            <a:r>
              <a:rPr lang="hr-HR" b="1" i="1" dirty="0" smtClean="0"/>
              <a:t> the </a:t>
            </a:r>
            <a:r>
              <a:rPr lang="hr-HR" b="1" i="1" dirty="0" err="1" smtClean="0"/>
              <a:t>branches</a:t>
            </a:r>
            <a:r>
              <a:rPr lang="hr-HR" b="1" i="1" dirty="0" smtClean="0"/>
              <a:t>.</a:t>
            </a:r>
          </a:p>
          <a:p>
            <a:endParaRPr lang="hr-HR" dirty="0" smtClean="0"/>
          </a:p>
          <a:p>
            <a:r>
              <a:rPr lang="hr-HR" sz="2600" b="1" dirty="0">
                <a:solidFill>
                  <a:srgbClr val="7030A0"/>
                </a:solidFill>
              </a:rPr>
              <a:t>1</a:t>
            </a:r>
            <a:r>
              <a:rPr lang="hr-HR" sz="2600" b="1" dirty="0" smtClean="0">
                <a:solidFill>
                  <a:srgbClr val="7030A0"/>
                </a:solidFill>
              </a:rPr>
              <a:t>) LEGISLATIVE - </a:t>
            </a:r>
            <a:r>
              <a:rPr lang="hr-HR" sz="2600" b="1" dirty="0" err="1" smtClean="0">
                <a:solidFill>
                  <a:srgbClr val="7030A0"/>
                </a:solidFill>
              </a:rPr>
              <a:t>exercised</a:t>
            </a:r>
            <a:r>
              <a:rPr lang="hr-HR" sz="2600" b="1" dirty="0" smtClean="0">
                <a:solidFill>
                  <a:srgbClr val="7030A0"/>
                </a:solidFill>
              </a:rPr>
              <a:t> </a:t>
            </a:r>
            <a:r>
              <a:rPr lang="hr-HR" sz="2600" b="1" dirty="0" err="1" smtClean="0">
                <a:solidFill>
                  <a:srgbClr val="7030A0"/>
                </a:solidFill>
              </a:rPr>
              <a:t>by</a:t>
            </a:r>
            <a:r>
              <a:rPr lang="hr-HR" sz="2600" b="1" dirty="0" smtClean="0">
                <a:solidFill>
                  <a:srgbClr val="7030A0"/>
                </a:solidFill>
              </a:rPr>
              <a:t> ___________________________</a:t>
            </a:r>
          </a:p>
          <a:p>
            <a:r>
              <a:rPr lang="hr-HR" sz="2600" b="1" dirty="0" err="1" smtClean="0">
                <a:solidFill>
                  <a:srgbClr val="7030A0"/>
                </a:solidFill>
              </a:rPr>
              <a:t>Powers</a:t>
            </a:r>
            <a:r>
              <a:rPr lang="hr-HR" sz="2600" b="1" dirty="0" smtClean="0">
                <a:solidFill>
                  <a:srgbClr val="7030A0"/>
                </a:solidFill>
              </a:rPr>
              <a:t>: ______________________________________________________________________</a:t>
            </a:r>
          </a:p>
          <a:p>
            <a:r>
              <a:rPr lang="hr-HR" sz="2600" dirty="0" smtClean="0"/>
              <a:t>_____________________________________________________________________________</a:t>
            </a:r>
          </a:p>
          <a:p>
            <a:r>
              <a:rPr lang="hr-HR" sz="2600" b="1" dirty="0" smtClean="0">
                <a:solidFill>
                  <a:srgbClr val="0070C0"/>
                </a:solidFill>
              </a:rPr>
              <a:t>2) EXECUTIVE - </a:t>
            </a:r>
            <a:r>
              <a:rPr lang="hr-HR" sz="2600" b="1" dirty="0" err="1" smtClean="0">
                <a:solidFill>
                  <a:srgbClr val="0070C0"/>
                </a:solidFill>
              </a:rPr>
              <a:t>exercised</a:t>
            </a:r>
            <a:r>
              <a:rPr lang="hr-HR" sz="2600" b="1" dirty="0" smtClean="0">
                <a:solidFill>
                  <a:srgbClr val="0070C0"/>
                </a:solidFill>
              </a:rPr>
              <a:t> </a:t>
            </a:r>
            <a:r>
              <a:rPr lang="hr-HR" sz="2600" b="1" dirty="0" err="1">
                <a:solidFill>
                  <a:srgbClr val="0070C0"/>
                </a:solidFill>
              </a:rPr>
              <a:t>by</a:t>
            </a:r>
            <a:r>
              <a:rPr lang="hr-HR" sz="2600" b="1" dirty="0">
                <a:solidFill>
                  <a:srgbClr val="0070C0"/>
                </a:solidFill>
              </a:rPr>
              <a:t> ___________________________</a:t>
            </a:r>
          </a:p>
          <a:p>
            <a:r>
              <a:rPr lang="hr-HR" sz="2600" b="1" dirty="0" err="1">
                <a:solidFill>
                  <a:srgbClr val="0070C0"/>
                </a:solidFill>
              </a:rPr>
              <a:t>Powers</a:t>
            </a:r>
            <a:r>
              <a:rPr lang="hr-HR" sz="2600" b="1" dirty="0">
                <a:solidFill>
                  <a:srgbClr val="0070C0"/>
                </a:solidFill>
              </a:rPr>
              <a:t>: </a:t>
            </a:r>
            <a:r>
              <a:rPr lang="hr-HR" sz="2600" b="1" dirty="0" smtClean="0">
                <a:solidFill>
                  <a:srgbClr val="0070C0"/>
                </a:solidFill>
              </a:rPr>
              <a:t>______________________________________________________________________</a:t>
            </a:r>
          </a:p>
          <a:p>
            <a:r>
              <a:rPr lang="hr-HR" sz="2600" dirty="0" smtClean="0"/>
              <a:t>_____________________________________________________________________________</a:t>
            </a:r>
            <a:endParaRPr lang="hr-HR" sz="2600" dirty="0"/>
          </a:p>
          <a:p>
            <a:r>
              <a:rPr lang="hr-HR" sz="2600" b="1" dirty="0" smtClean="0">
                <a:solidFill>
                  <a:srgbClr val="45713F"/>
                </a:solidFill>
              </a:rPr>
              <a:t>3) JUDICIAL - </a:t>
            </a:r>
            <a:r>
              <a:rPr lang="hr-HR" sz="2600" b="1" dirty="0" err="1" smtClean="0">
                <a:solidFill>
                  <a:srgbClr val="45713F"/>
                </a:solidFill>
              </a:rPr>
              <a:t>exercised</a:t>
            </a:r>
            <a:r>
              <a:rPr lang="hr-HR" sz="2600" b="1" dirty="0" smtClean="0">
                <a:solidFill>
                  <a:srgbClr val="45713F"/>
                </a:solidFill>
              </a:rPr>
              <a:t> </a:t>
            </a:r>
            <a:r>
              <a:rPr lang="hr-HR" sz="2600" b="1" dirty="0" err="1">
                <a:solidFill>
                  <a:srgbClr val="45713F"/>
                </a:solidFill>
              </a:rPr>
              <a:t>by</a:t>
            </a:r>
            <a:r>
              <a:rPr lang="hr-HR" sz="2600" b="1" dirty="0">
                <a:solidFill>
                  <a:srgbClr val="45713F"/>
                </a:solidFill>
              </a:rPr>
              <a:t> ___________________________</a:t>
            </a:r>
          </a:p>
          <a:p>
            <a:r>
              <a:rPr lang="hr-HR" sz="2600" b="1" dirty="0" err="1">
                <a:solidFill>
                  <a:srgbClr val="45713F"/>
                </a:solidFill>
              </a:rPr>
              <a:t>Powers</a:t>
            </a:r>
            <a:r>
              <a:rPr lang="hr-HR" sz="2600" b="1" dirty="0">
                <a:solidFill>
                  <a:srgbClr val="45713F"/>
                </a:solidFill>
              </a:rPr>
              <a:t>: ______________________________________________________________________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03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Checks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balances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sz="2400" dirty="0" err="1" smtClean="0"/>
              <a:t>Does</a:t>
            </a:r>
            <a:r>
              <a:rPr lang="hr-HR" sz="2400" dirty="0" smtClean="0"/>
              <a:t> the </a:t>
            </a:r>
            <a:r>
              <a:rPr lang="hr-HR" sz="2400" dirty="0" err="1" smtClean="0"/>
              <a:t>separation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powers</a:t>
            </a:r>
            <a:r>
              <a:rPr lang="hr-HR" sz="2400" dirty="0" smtClean="0"/>
              <a:t> </a:t>
            </a:r>
            <a:r>
              <a:rPr lang="hr-HR" sz="2400" dirty="0" err="1" smtClean="0"/>
              <a:t>work</a:t>
            </a:r>
            <a:r>
              <a:rPr lang="hr-HR" sz="2400" dirty="0" smtClean="0"/>
              <a:t> </a:t>
            </a:r>
            <a:r>
              <a:rPr lang="hr-HR" sz="2400" dirty="0" err="1" smtClean="0"/>
              <a:t>perfectly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practice</a:t>
            </a:r>
            <a:r>
              <a:rPr lang="hr-HR" sz="2400" dirty="0" smtClean="0"/>
              <a:t>?</a:t>
            </a:r>
          </a:p>
          <a:p>
            <a:r>
              <a:rPr lang="hr-HR" sz="2400" dirty="0" err="1" smtClean="0"/>
              <a:t>What</a:t>
            </a:r>
            <a:r>
              <a:rPr lang="hr-HR" sz="2400" dirty="0" smtClean="0"/>
              <a:t> are the </a:t>
            </a:r>
            <a:r>
              <a:rPr lang="hr-HR" sz="2400" dirty="0" err="1" smtClean="0"/>
              <a:t>reasons</a:t>
            </a:r>
            <a:r>
              <a:rPr lang="hr-HR" sz="2400" dirty="0" smtClean="0"/>
              <a:t> for the </a:t>
            </a:r>
            <a:r>
              <a:rPr lang="hr-HR" sz="2400" dirty="0" err="1" smtClean="0"/>
              <a:t>overlap</a:t>
            </a:r>
            <a:r>
              <a:rPr lang="hr-HR" sz="2400" dirty="0" smtClean="0"/>
              <a:t>? </a:t>
            </a:r>
          </a:p>
          <a:p>
            <a:r>
              <a:rPr lang="hr-HR" sz="2400" dirty="0" err="1" smtClean="0"/>
              <a:t>Find</a:t>
            </a:r>
            <a:r>
              <a:rPr lang="hr-HR" sz="2400" dirty="0" smtClean="0"/>
              <a:t> </a:t>
            </a:r>
            <a:r>
              <a:rPr lang="hr-HR" sz="2400" dirty="0" err="1" smtClean="0"/>
              <a:t>examples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such</a:t>
            </a:r>
            <a:r>
              <a:rPr lang="hr-HR" sz="2400" dirty="0" smtClean="0"/>
              <a:t> </a:t>
            </a:r>
            <a:r>
              <a:rPr lang="hr-HR" sz="2400" dirty="0" err="1" smtClean="0"/>
              <a:t>mechanisms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the </a:t>
            </a:r>
            <a:r>
              <a:rPr lang="hr-HR" sz="2400" dirty="0" err="1" smtClean="0"/>
              <a:t>text</a:t>
            </a:r>
            <a:r>
              <a:rPr lang="hr-HR" sz="2400" dirty="0" smtClean="0"/>
              <a:t>. </a:t>
            </a:r>
          </a:p>
          <a:p>
            <a:r>
              <a:rPr lang="hr-HR" sz="2400" dirty="0" smtClean="0"/>
              <a:t>How </a:t>
            </a:r>
            <a:r>
              <a:rPr lang="hr-HR" sz="2400" dirty="0"/>
              <a:t>do </a:t>
            </a:r>
            <a:r>
              <a:rPr lang="hr-HR" sz="2400" dirty="0" err="1"/>
              <a:t>different</a:t>
            </a:r>
            <a:r>
              <a:rPr lang="hr-HR" sz="2400" dirty="0"/>
              <a:t> </a:t>
            </a:r>
            <a:r>
              <a:rPr lang="hr-HR" sz="2400" dirty="0" err="1"/>
              <a:t>state</a:t>
            </a:r>
            <a:r>
              <a:rPr lang="hr-HR" sz="2400" dirty="0"/>
              <a:t> </a:t>
            </a:r>
            <a:r>
              <a:rPr lang="hr-HR" sz="2400" dirty="0" err="1"/>
              <a:t>branches</a:t>
            </a:r>
            <a:r>
              <a:rPr lang="hr-HR" sz="2400" dirty="0"/>
              <a:t> </a:t>
            </a:r>
            <a:r>
              <a:rPr lang="hr-HR" sz="2400" dirty="0" err="1"/>
              <a:t>control</a:t>
            </a:r>
            <a:r>
              <a:rPr lang="hr-HR" sz="2400" dirty="0"/>
              <a:t> one </a:t>
            </a:r>
            <a:r>
              <a:rPr lang="hr-HR" sz="2400" dirty="0" err="1"/>
              <a:t>another</a:t>
            </a:r>
            <a:r>
              <a:rPr lang="hr-HR" sz="2400" dirty="0"/>
              <a:t>?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80406" y="2086495"/>
            <a:ext cx="9975273" cy="139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= </a:t>
            </a:r>
            <a:r>
              <a:rPr lang="en-GB" sz="2400" b="1" dirty="0"/>
              <a:t>a system that allows each branch of a government to amend or veto acts of another branch so as to prevent any one branch from exerting too much power</a:t>
            </a:r>
            <a:endParaRPr lang="hr-HR" sz="2400" b="1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96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0822" y="287338"/>
            <a:ext cx="11330247" cy="1449387"/>
          </a:xfrm>
        </p:spPr>
        <p:txBody>
          <a:bodyPr>
            <a:noAutofit/>
          </a:bodyPr>
          <a:lstStyle/>
          <a:p>
            <a:pPr algn="ctr"/>
            <a:r>
              <a:rPr lang="hr-HR" sz="3600" b="1" dirty="0" err="1" smtClean="0"/>
              <a:t>Separation</a:t>
            </a:r>
            <a:r>
              <a:rPr lang="hr-HR" sz="3600" b="1" dirty="0" smtClean="0"/>
              <a:t> </a:t>
            </a:r>
            <a:r>
              <a:rPr lang="hr-HR" sz="3600" b="1" dirty="0" err="1" smtClean="0"/>
              <a:t>of</a:t>
            </a:r>
            <a:r>
              <a:rPr lang="hr-HR" sz="3600" b="1" dirty="0" smtClean="0"/>
              <a:t> Power </a:t>
            </a:r>
            <a:r>
              <a:rPr lang="hr-HR" sz="3600" b="1" dirty="0" err="1" smtClean="0"/>
              <a:t>and</a:t>
            </a:r>
            <a:r>
              <a:rPr lang="hr-HR" sz="3600" b="1" dirty="0" smtClean="0"/>
              <a:t> </a:t>
            </a:r>
            <a:r>
              <a:rPr lang="hr-HR" sz="3600" b="1" dirty="0" err="1" smtClean="0"/>
              <a:t>Checks</a:t>
            </a:r>
            <a:r>
              <a:rPr lang="hr-HR" sz="3600" b="1" dirty="0" smtClean="0"/>
              <a:t> </a:t>
            </a:r>
            <a:r>
              <a:rPr lang="hr-HR" sz="3600" b="1" dirty="0" err="1" smtClean="0"/>
              <a:t>and</a:t>
            </a:r>
            <a:r>
              <a:rPr lang="hr-HR" sz="3600" b="1" dirty="0" smtClean="0"/>
              <a:t> </a:t>
            </a:r>
            <a:r>
              <a:rPr lang="hr-HR" sz="3600" b="1" dirty="0" err="1" smtClean="0"/>
              <a:t>Balances</a:t>
            </a:r>
            <a:r>
              <a:rPr lang="hr-HR" sz="3600" b="1" dirty="0" smtClean="0"/>
              <a:t> – USA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endParaRPr lang="en-US" sz="3600" dirty="0"/>
          </a:p>
        </p:txBody>
      </p:sp>
      <p:pic>
        <p:nvPicPr>
          <p:cNvPr id="1026" name="Picture 2" descr="Image result for checks and balances chart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39" y="754438"/>
            <a:ext cx="8162925" cy="603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33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30128"/>
          </a:xfrm>
        </p:spPr>
        <p:txBody>
          <a:bodyPr>
            <a:normAutofit fontScale="85000" lnSpcReduction="20000"/>
          </a:bodyPr>
          <a:lstStyle/>
          <a:p>
            <a:r>
              <a:rPr lang="hr-HR" sz="2400" i="1" dirty="0" smtClean="0"/>
              <a:t>Do </a:t>
            </a:r>
            <a:r>
              <a:rPr lang="hr-HR" sz="2400" i="1" dirty="0" err="1" smtClean="0"/>
              <a:t>exercises</a:t>
            </a:r>
            <a:r>
              <a:rPr lang="hr-HR" sz="2400" i="1" dirty="0" smtClean="0"/>
              <a:t> III do VII on p. 42 </a:t>
            </a:r>
            <a:r>
              <a:rPr lang="hr-HR" sz="2400" i="1" dirty="0" err="1" smtClean="0"/>
              <a:t>and</a:t>
            </a:r>
            <a:r>
              <a:rPr lang="hr-HR" sz="2400" i="1" dirty="0" smtClean="0"/>
              <a:t> 43.</a:t>
            </a:r>
          </a:p>
          <a:p>
            <a:r>
              <a:rPr lang="hr-HR" sz="2400" i="1" dirty="0" err="1" smtClean="0"/>
              <a:t>Read</a:t>
            </a:r>
            <a:r>
              <a:rPr lang="hr-HR" sz="2400" i="1" dirty="0" smtClean="0"/>
              <a:t> the </a:t>
            </a:r>
            <a:r>
              <a:rPr lang="hr-HR" sz="2400" i="1" dirty="0" err="1" smtClean="0"/>
              <a:t>text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in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Part</a:t>
            </a:r>
            <a:r>
              <a:rPr lang="hr-HR" sz="2400" i="1" dirty="0" smtClean="0"/>
              <a:t> One </a:t>
            </a:r>
            <a:r>
              <a:rPr lang="hr-HR" sz="2400" i="1" dirty="0" err="1" smtClean="0"/>
              <a:t>once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again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and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find</a:t>
            </a:r>
            <a:r>
              <a:rPr lang="hr-HR" sz="2400" i="1" dirty="0" smtClean="0"/>
              <a:t> the English </a:t>
            </a:r>
            <a:r>
              <a:rPr lang="hr-HR" sz="2400" i="1" dirty="0" err="1" smtClean="0"/>
              <a:t>equivalents</a:t>
            </a:r>
            <a:r>
              <a:rPr lang="hr-HR" sz="2400" i="1" dirty="0" smtClean="0"/>
              <a:t> for the </a:t>
            </a:r>
            <a:r>
              <a:rPr lang="hr-HR" sz="2400" i="1" dirty="0" err="1" smtClean="0"/>
              <a:t>following</a:t>
            </a:r>
            <a:r>
              <a:rPr lang="hr-HR" sz="2400" i="1" dirty="0" smtClean="0"/>
              <a:t> English </a:t>
            </a:r>
            <a:r>
              <a:rPr lang="hr-HR" sz="2400" i="1" dirty="0" err="1" smtClean="0"/>
              <a:t>terms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and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expressions</a:t>
            </a:r>
            <a:r>
              <a:rPr lang="hr-HR" sz="2400" i="1" dirty="0" smtClean="0"/>
              <a:t>:</a:t>
            </a:r>
          </a:p>
          <a:p>
            <a:endParaRPr lang="hr-HR" sz="2400" i="1" dirty="0" smtClean="0"/>
          </a:p>
          <a:p>
            <a:r>
              <a:rPr lang="hr-HR" sz="2400" b="1" dirty="0" smtClean="0"/>
              <a:t>1. vršiti/obnašati vlast =                                  9. vlada =</a:t>
            </a:r>
          </a:p>
          <a:p>
            <a:r>
              <a:rPr lang="hr-HR" sz="2400" b="1" dirty="0" smtClean="0"/>
              <a:t>2. dvodomno zakonodavno tijelo =             10. predsjednik vlade =</a:t>
            </a:r>
          </a:p>
          <a:p>
            <a:r>
              <a:rPr lang="hr-HR" sz="2400" b="1" dirty="0" smtClean="0"/>
              <a:t>3. donošenje zakona =                                   11. ministarstvo =</a:t>
            </a:r>
          </a:p>
          <a:p>
            <a:r>
              <a:rPr lang="hr-HR" sz="2400" b="1" dirty="0" smtClean="0"/>
              <a:t>4. primjenjivati zakon =                                 12. sudbena vlast =</a:t>
            </a:r>
          </a:p>
          <a:p>
            <a:r>
              <a:rPr lang="hr-HR" sz="2400" b="1" dirty="0" smtClean="0"/>
              <a:t>5. zakonodavni postupak =                           13. provoditi zakon =</a:t>
            </a:r>
          </a:p>
          <a:p>
            <a:r>
              <a:rPr lang="hr-HR" sz="2400" b="1" dirty="0" smtClean="0"/>
              <a:t>6. provoditi razvojne strategije =                 14. imenovanje sudaca =</a:t>
            </a:r>
          </a:p>
          <a:p>
            <a:r>
              <a:rPr lang="hr-HR" sz="2400" b="1" dirty="0"/>
              <a:t>7</a:t>
            </a:r>
            <a:r>
              <a:rPr lang="hr-HR" sz="2400" b="1" dirty="0" smtClean="0"/>
              <a:t>. ratificirati međunarodni ugovor =           15. držati se zakona =</a:t>
            </a:r>
          </a:p>
          <a:p>
            <a:r>
              <a:rPr lang="hr-HR" sz="2400" b="1" dirty="0" smtClean="0"/>
              <a:t>8. upravljati državom =                                  16. izricanje presude / suđenje =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63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practice</a:t>
            </a:r>
            <a:r>
              <a:rPr lang="hr-HR" dirty="0" smtClean="0"/>
              <a:t> – English </a:t>
            </a:r>
            <a:r>
              <a:rPr lang="hr-HR" dirty="0" err="1" smtClean="0"/>
              <a:t>equivalents</a:t>
            </a:r>
            <a:r>
              <a:rPr lang="hr-HR" dirty="0" smtClean="0"/>
              <a:t> - </a:t>
            </a:r>
            <a:r>
              <a:rPr lang="hr-HR" dirty="0" err="1" smtClean="0"/>
              <a:t>Key</a:t>
            </a:r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080" y="1931458"/>
            <a:ext cx="10058400" cy="5107517"/>
          </a:xfrm>
        </p:spPr>
        <p:txBody>
          <a:bodyPr>
            <a:normAutofit/>
          </a:bodyPr>
          <a:lstStyle/>
          <a:p>
            <a:r>
              <a:rPr lang="hr-HR" dirty="0" smtClean="0"/>
              <a:t>1. to </a:t>
            </a:r>
            <a:r>
              <a:rPr lang="hr-HR" dirty="0" err="1" smtClean="0"/>
              <a:t>exercise</a:t>
            </a:r>
            <a:r>
              <a:rPr lang="hr-HR" dirty="0" smtClean="0"/>
              <a:t> / </a:t>
            </a:r>
            <a:r>
              <a:rPr lang="hr-HR" dirty="0" err="1" smtClean="0"/>
              <a:t>carry</a:t>
            </a:r>
            <a:r>
              <a:rPr lang="hr-HR" dirty="0" smtClean="0"/>
              <a:t> </a:t>
            </a:r>
            <a:r>
              <a:rPr lang="hr-HR" dirty="0" err="1" smtClean="0"/>
              <a:t>out</a:t>
            </a:r>
            <a:r>
              <a:rPr lang="hr-HR" dirty="0" smtClean="0"/>
              <a:t> </a:t>
            </a:r>
            <a:r>
              <a:rPr lang="hr-HR" dirty="0" err="1" smtClean="0"/>
              <a:t>power</a:t>
            </a:r>
            <a:r>
              <a:rPr lang="hr-HR" dirty="0" smtClean="0"/>
              <a:t>                                     9. the </a:t>
            </a:r>
            <a:r>
              <a:rPr lang="hr-HR" dirty="0" err="1" smtClean="0"/>
              <a:t>government</a:t>
            </a:r>
            <a:r>
              <a:rPr lang="hr-HR" dirty="0" smtClean="0"/>
              <a:t> / the </a:t>
            </a:r>
            <a:r>
              <a:rPr lang="hr-HR" dirty="0" err="1" smtClean="0"/>
              <a:t>cabinet</a:t>
            </a:r>
            <a:endParaRPr lang="hr-HR" dirty="0" smtClean="0"/>
          </a:p>
          <a:p>
            <a:r>
              <a:rPr lang="hr-HR" dirty="0" smtClean="0"/>
              <a:t>2. </a:t>
            </a:r>
            <a:r>
              <a:rPr lang="hr-HR" dirty="0" err="1" smtClean="0"/>
              <a:t>bicameral</a:t>
            </a:r>
            <a:r>
              <a:rPr lang="hr-HR" dirty="0" smtClean="0"/>
              <a:t> </a:t>
            </a:r>
            <a:r>
              <a:rPr lang="hr-HR" dirty="0" err="1" smtClean="0"/>
              <a:t>legislature</a:t>
            </a:r>
            <a:r>
              <a:rPr lang="hr-HR" dirty="0" smtClean="0"/>
              <a:t> / legislative </a:t>
            </a:r>
            <a:r>
              <a:rPr lang="hr-HR" dirty="0" err="1" smtClean="0"/>
              <a:t>body</a:t>
            </a:r>
            <a:r>
              <a:rPr lang="hr-HR" dirty="0" smtClean="0"/>
              <a:t>                  10. the prime </a:t>
            </a:r>
            <a:r>
              <a:rPr lang="hr-HR" dirty="0" err="1" smtClean="0"/>
              <a:t>minister</a:t>
            </a:r>
            <a:endParaRPr lang="hr-HR" dirty="0" smtClean="0"/>
          </a:p>
          <a:p>
            <a:r>
              <a:rPr lang="hr-HR" dirty="0" smtClean="0"/>
              <a:t>3. </a:t>
            </a:r>
            <a:r>
              <a:rPr lang="hr-HR" dirty="0" err="1" smtClean="0"/>
              <a:t>enacting</a:t>
            </a:r>
            <a:r>
              <a:rPr lang="hr-HR" dirty="0" smtClean="0"/>
              <a:t> / </a:t>
            </a:r>
            <a:r>
              <a:rPr lang="hr-HR" dirty="0" err="1" smtClean="0"/>
              <a:t>laying</a:t>
            </a:r>
            <a:r>
              <a:rPr lang="hr-HR" dirty="0" smtClean="0"/>
              <a:t> </a:t>
            </a:r>
            <a:r>
              <a:rPr lang="hr-HR" dirty="0" err="1" smtClean="0"/>
              <a:t>down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                                       11. a </a:t>
            </a:r>
            <a:r>
              <a:rPr lang="hr-HR" dirty="0" err="1" smtClean="0"/>
              <a:t>ministry</a:t>
            </a:r>
            <a:r>
              <a:rPr lang="hr-HR" dirty="0" smtClean="0"/>
              <a:t> / </a:t>
            </a:r>
            <a:r>
              <a:rPr lang="hr-HR" dirty="0" err="1" smtClean="0"/>
              <a:t>government</a:t>
            </a:r>
            <a:r>
              <a:rPr lang="hr-HR" dirty="0" smtClean="0"/>
              <a:t> </a:t>
            </a:r>
            <a:r>
              <a:rPr lang="hr-HR" dirty="0" err="1" smtClean="0"/>
              <a:t>department</a:t>
            </a:r>
            <a:endParaRPr lang="hr-HR" dirty="0" smtClean="0"/>
          </a:p>
          <a:p>
            <a:r>
              <a:rPr lang="hr-HR" dirty="0" smtClean="0"/>
              <a:t>4. to </a:t>
            </a:r>
            <a:r>
              <a:rPr lang="hr-HR" dirty="0" err="1" smtClean="0"/>
              <a:t>apply</a:t>
            </a:r>
            <a:r>
              <a:rPr lang="hr-HR" dirty="0" smtClean="0"/>
              <a:t> a/ the </a:t>
            </a:r>
            <a:r>
              <a:rPr lang="hr-HR" dirty="0" err="1" smtClean="0"/>
              <a:t>law</a:t>
            </a:r>
            <a:r>
              <a:rPr lang="hr-HR" dirty="0" smtClean="0"/>
              <a:t>                                                      12. </a:t>
            </a:r>
            <a:r>
              <a:rPr lang="hr-HR" dirty="0" err="1" smtClean="0"/>
              <a:t>judicial</a:t>
            </a:r>
            <a:r>
              <a:rPr lang="hr-HR" dirty="0" smtClean="0"/>
              <a:t> </a:t>
            </a:r>
            <a:r>
              <a:rPr lang="hr-HR" dirty="0" err="1" smtClean="0"/>
              <a:t>power</a:t>
            </a:r>
            <a:endParaRPr lang="hr-HR" dirty="0" smtClean="0"/>
          </a:p>
          <a:p>
            <a:r>
              <a:rPr lang="hr-HR" dirty="0" smtClean="0"/>
              <a:t>5. legislative procedure                                                  13. to </a:t>
            </a:r>
            <a:r>
              <a:rPr lang="hr-HR" dirty="0" err="1" smtClean="0"/>
              <a:t>enforce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smtClean="0"/>
              <a:t>6. to </a:t>
            </a:r>
            <a:r>
              <a:rPr lang="hr-HR" dirty="0" err="1" smtClean="0"/>
              <a:t>implement</a:t>
            </a:r>
            <a:r>
              <a:rPr lang="hr-HR" dirty="0" smtClean="0"/>
              <a:t> development </a:t>
            </a:r>
            <a:r>
              <a:rPr lang="hr-HR" dirty="0" err="1" smtClean="0"/>
              <a:t>strategies</a:t>
            </a:r>
            <a:r>
              <a:rPr lang="hr-HR" dirty="0" smtClean="0"/>
              <a:t>                    14. </a:t>
            </a:r>
            <a:r>
              <a:rPr lang="hr-HR" dirty="0" err="1" smtClean="0"/>
              <a:t>judicial</a:t>
            </a:r>
            <a:r>
              <a:rPr lang="hr-HR" dirty="0" smtClean="0"/>
              <a:t> </a:t>
            </a:r>
            <a:r>
              <a:rPr lang="hr-HR" dirty="0" err="1" smtClean="0"/>
              <a:t>appointment</a:t>
            </a:r>
            <a:endParaRPr lang="hr-HR" dirty="0" smtClean="0"/>
          </a:p>
          <a:p>
            <a:r>
              <a:rPr lang="hr-HR" dirty="0" smtClean="0"/>
              <a:t>7. to </a:t>
            </a:r>
            <a:r>
              <a:rPr lang="hr-HR" dirty="0" err="1" smtClean="0"/>
              <a:t>ratify</a:t>
            </a:r>
            <a:r>
              <a:rPr lang="hr-HR" dirty="0" smtClean="0"/>
              <a:t> a </a:t>
            </a:r>
            <a:r>
              <a:rPr lang="hr-HR" dirty="0" err="1" smtClean="0"/>
              <a:t>treaty</a:t>
            </a:r>
            <a:r>
              <a:rPr lang="hr-HR" dirty="0" smtClean="0"/>
              <a:t>                                                           15. to </a:t>
            </a:r>
            <a:r>
              <a:rPr lang="hr-HR" dirty="0" err="1" smtClean="0"/>
              <a:t>adhere</a:t>
            </a:r>
            <a:r>
              <a:rPr lang="hr-HR" dirty="0" smtClean="0"/>
              <a:t> to the </a:t>
            </a:r>
            <a:r>
              <a:rPr lang="hr-HR" dirty="0" err="1" smtClean="0"/>
              <a:t>law</a:t>
            </a:r>
            <a:r>
              <a:rPr lang="hr-HR" dirty="0" smtClean="0"/>
              <a:t> / </a:t>
            </a:r>
            <a:r>
              <a:rPr lang="hr-HR" dirty="0" err="1" smtClean="0"/>
              <a:t>laws</a:t>
            </a:r>
            <a:endParaRPr lang="hr-HR" dirty="0" smtClean="0"/>
          </a:p>
          <a:p>
            <a:r>
              <a:rPr lang="hr-HR" dirty="0" smtClean="0"/>
              <a:t>8.  to </a:t>
            </a:r>
            <a:r>
              <a:rPr lang="hr-HR" dirty="0" err="1" smtClean="0"/>
              <a:t>govern</a:t>
            </a:r>
            <a:r>
              <a:rPr lang="hr-HR" dirty="0" smtClean="0"/>
              <a:t> a </a:t>
            </a:r>
            <a:r>
              <a:rPr lang="hr-HR" dirty="0" err="1" smtClean="0"/>
              <a:t>state</a:t>
            </a:r>
            <a:r>
              <a:rPr lang="hr-HR" dirty="0" smtClean="0"/>
              <a:t>                                                         16. </a:t>
            </a:r>
            <a:r>
              <a:rPr lang="hr-HR" dirty="0" err="1" smtClean="0"/>
              <a:t>adjudication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58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Resolving</a:t>
            </a:r>
            <a:r>
              <a:rPr lang="hr-HR" dirty="0" smtClean="0"/>
              <a:t> </a:t>
            </a:r>
            <a:r>
              <a:rPr lang="hr-HR" dirty="0" err="1" smtClean="0"/>
              <a:t>disputes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the </a:t>
            </a:r>
            <a:r>
              <a:rPr lang="hr-HR" sz="2400" dirty="0" err="1" smtClean="0"/>
              <a:t>main</a:t>
            </a:r>
            <a:r>
              <a:rPr lang="hr-HR" sz="2400" dirty="0" smtClean="0"/>
              <a:t> </a:t>
            </a:r>
            <a:r>
              <a:rPr lang="hr-HR" sz="2400" dirty="0" err="1" smtClean="0"/>
              <a:t>power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the </a:t>
            </a:r>
            <a:r>
              <a:rPr lang="hr-HR" sz="2400" dirty="0" err="1" smtClean="0"/>
              <a:t>judicial</a:t>
            </a:r>
            <a:r>
              <a:rPr lang="hr-HR" sz="2400" dirty="0" smtClean="0"/>
              <a:t> </a:t>
            </a:r>
            <a:r>
              <a:rPr lang="hr-HR" sz="2400" dirty="0" err="1" smtClean="0"/>
              <a:t>branch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government</a:t>
            </a:r>
            <a:r>
              <a:rPr lang="hr-HR" sz="2400" dirty="0" smtClean="0"/>
              <a:t>?</a:t>
            </a:r>
          </a:p>
          <a:p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particular</a:t>
            </a:r>
            <a:r>
              <a:rPr lang="hr-HR" sz="2400" dirty="0" smtClean="0"/>
              <a:t> </a:t>
            </a:r>
            <a:r>
              <a:rPr lang="hr-HR" sz="2400" dirty="0" err="1" smtClean="0"/>
              <a:t>does</a:t>
            </a:r>
            <a:r>
              <a:rPr lang="hr-HR" sz="2400" dirty="0" smtClean="0"/>
              <a:t> </a:t>
            </a:r>
            <a:r>
              <a:rPr lang="hr-HR" sz="2400" dirty="0" err="1" smtClean="0"/>
              <a:t>it</a:t>
            </a:r>
            <a:r>
              <a:rPr lang="hr-HR" sz="2400" dirty="0" smtClean="0"/>
              <a:t> do to </a:t>
            </a:r>
            <a:r>
              <a:rPr lang="hr-HR" sz="2400" dirty="0" err="1" smtClean="0"/>
              <a:t>administer</a:t>
            </a:r>
            <a:r>
              <a:rPr lang="hr-HR" sz="2400" dirty="0" smtClean="0"/>
              <a:t> </a:t>
            </a:r>
            <a:r>
              <a:rPr lang="hr-HR" sz="2400" dirty="0" err="1" smtClean="0"/>
              <a:t>justice</a:t>
            </a:r>
            <a:r>
              <a:rPr lang="hr-HR" sz="2400" dirty="0" smtClean="0"/>
              <a:t>?</a:t>
            </a:r>
          </a:p>
          <a:p>
            <a:r>
              <a:rPr lang="hr-HR" sz="2400" dirty="0" smtClean="0"/>
              <a:t>Do </a:t>
            </a:r>
            <a:r>
              <a:rPr lang="hr-HR" sz="2400" dirty="0" err="1" smtClean="0"/>
              <a:t>all</a:t>
            </a:r>
            <a:r>
              <a:rPr lang="hr-HR" sz="2400" dirty="0" smtClean="0"/>
              <a:t> </a:t>
            </a:r>
            <a:r>
              <a:rPr lang="hr-HR" sz="2400" dirty="0" err="1" smtClean="0"/>
              <a:t>courts</a:t>
            </a:r>
            <a:r>
              <a:rPr lang="hr-HR" sz="2400" dirty="0" smtClean="0"/>
              <a:t> </a:t>
            </a:r>
            <a:r>
              <a:rPr lang="hr-HR" sz="2400" dirty="0" err="1" smtClean="0"/>
              <a:t>deal</a:t>
            </a:r>
            <a:r>
              <a:rPr lang="hr-HR" sz="2400" dirty="0" smtClean="0"/>
              <a:t> </a:t>
            </a:r>
            <a:r>
              <a:rPr lang="hr-HR" sz="2400" dirty="0" err="1" smtClean="0"/>
              <a:t>with</a:t>
            </a:r>
            <a:r>
              <a:rPr lang="hr-HR" sz="2400" dirty="0" smtClean="0"/>
              <a:t> </a:t>
            </a:r>
            <a:r>
              <a:rPr lang="hr-HR" sz="2400" dirty="0" err="1" smtClean="0"/>
              <a:t>all</a:t>
            </a:r>
            <a:r>
              <a:rPr lang="hr-HR" sz="2400" dirty="0" smtClean="0"/>
              <a:t> </a:t>
            </a:r>
            <a:r>
              <a:rPr lang="hr-HR" sz="2400" dirty="0" err="1" smtClean="0"/>
              <a:t>kinds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cases</a:t>
            </a:r>
            <a:r>
              <a:rPr lang="hr-HR" sz="2400" dirty="0" smtClean="0"/>
              <a:t>?</a:t>
            </a:r>
          </a:p>
          <a:p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the </a:t>
            </a:r>
            <a:r>
              <a:rPr lang="hr-HR" sz="2400" dirty="0" err="1" smtClean="0"/>
              <a:t>difference</a:t>
            </a:r>
            <a:r>
              <a:rPr lang="hr-HR" sz="2400" dirty="0" smtClean="0"/>
              <a:t> </a:t>
            </a:r>
            <a:r>
              <a:rPr lang="hr-HR" sz="2400" dirty="0" err="1" smtClean="0"/>
              <a:t>between</a:t>
            </a:r>
            <a:r>
              <a:rPr lang="hr-HR" sz="2400" dirty="0" smtClean="0"/>
              <a:t> civil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courts</a:t>
            </a:r>
            <a:r>
              <a:rPr lang="hr-HR" sz="2400" dirty="0" smtClean="0"/>
              <a:t>?</a:t>
            </a:r>
          </a:p>
          <a:p>
            <a:r>
              <a:rPr lang="hr-HR" sz="2400" dirty="0" err="1" smtClean="0"/>
              <a:t>What</a:t>
            </a:r>
            <a:r>
              <a:rPr lang="hr-HR" sz="2400" dirty="0" smtClean="0"/>
              <a:t> do civil </a:t>
            </a:r>
            <a:r>
              <a:rPr lang="hr-HR" sz="2400" dirty="0" err="1" smtClean="0"/>
              <a:t>courts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deal</a:t>
            </a:r>
            <a:r>
              <a:rPr lang="hr-HR" sz="2400" dirty="0" smtClean="0"/>
              <a:t> </a:t>
            </a:r>
            <a:r>
              <a:rPr lang="hr-HR" sz="2400" dirty="0" err="1"/>
              <a:t>with</a:t>
            </a:r>
            <a:r>
              <a:rPr lang="hr-HR" sz="2400" dirty="0"/>
              <a:t> 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58859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1505</TotalTime>
  <Words>610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Retrospect</vt:lpstr>
      <vt:lpstr>    Unit 6  STATE GOVERNANCE AND THE ADMINISTRATION OF JUSTICE</vt:lpstr>
      <vt:lpstr>State governance</vt:lpstr>
      <vt:lpstr>Separation of powers - the state power is divided into branches; each branch has separate and independent powers and areas of responsibility  - Read the 1st paragraph of the text and fill in the chart. Find the aim of the separation of powers.    </vt:lpstr>
      <vt:lpstr>Separation of powers </vt:lpstr>
      <vt:lpstr>Checks and balances</vt:lpstr>
      <vt:lpstr>Separation of Power and Checks and Balances – USA  </vt:lpstr>
      <vt:lpstr>Vocabulary practice</vt:lpstr>
      <vt:lpstr>Vocabulary practice – English equivalents - Key </vt:lpstr>
      <vt:lpstr>Resolving disputes</vt:lpstr>
      <vt:lpstr>Resolving disputes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LANGUAGE AND LAW</dc:title>
  <dc:creator>Admin</dc:creator>
  <cp:lastModifiedBy>Admin</cp:lastModifiedBy>
  <cp:revision>105</cp:revision>
  <dcterms:created xsi:type="dcterms:W3CDTF">2017-10-10T18:30:39Z</dcterms:created>
  <dcterms:modified xsi:type="dcterms:W3CDTF">2019-01-02T14:03:46Z</dcterms:modified>
</cp:coreProperties>
</file>