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69" r:id="rId5"/>
    <p:sldId id="270" r:id="rId6"/>
    <p:sldId id="271" r:id="rId7"/>
    <p:sldId id="273" r:id="rId8"/>
    <p:sldId id="272" r:id="rId9"/>
    <p:sldId id="274" r:id="rId10"/>
    <p:sldId id="275" r:id="rId11"/>
    <p:sldId id="276" r:id="rId12"/>
    <p:sldId id="277" r:id="rId13"/>
    <p:sldId id="279" r:id="rId14"/>
    <p:sldId id="280" r:id="rId15"/>
    <p:sldId id="278" r:id="rId16"/>
    <p:sldId id="281" r:id="rId17"/>
    <p:sldId id="259" r:id="rId18"/>
    <p:sldId id="258" r:id="rId19"/>
    <p:sldId id="260" r:id="rId20"/>
    <p:sldId id="261" r:id="rId21"/>
    <p:sldId id="262" r:id="rId22"/>
    <p:sldId id="263" r:id="rId23"/>
    <p:sldId id="282" r:id="rId24"/>
    <p:sldId id="264" r:id="rId25"/>
    <p:sldId id="283" r:id="rId26"/>
    <p:sldId id="265"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7D491C9-8DF8-4C80-92A5-18AD3A38F24C}">
          <p14:sldIdLst>
            <p14:sldId id="256"/>
            <p14:sldId id="257"/>
            <p14:sldId id="268"/>
            <p14:sldId id="269"/>
            <p14:sldId id="270"/>
            <p14:sldId id="271"/>
            <p14:sldId id="273"/>
            <p14:sldId id="272"/>
            <p14:sldId id="274"/>
            <p14:sldId id="275"/>
            <p14:sldId id="276"/>
            <p14:sldId id="277"/>
            <p14:sldId id="279"/>
            <p14:sldId id="280"/>
            <p14:sldId id="278"/>
            <p14:sldId id="281"/>
            <p14:sldId id="259"/>
            <p14:sldId id="258"/>
            <p14:sldId id="260"/>
            <p14:sldId id="261"/>
            <p14:sldId id="262"/>
            <p14:sldId id="263"/>
            <p14:sldId id="282"/>
            <p14:sldId id="264"/>
            <p14:sldId id="283"/>
            <p14:sldId id="265"/>
            <p14:sldId id="266"/>
          </p14:sldIdLst>
        </p14:section>
        <p14:section name="Untitled Section" id="{998513E9-482A-41B2-9FA2-EEAA6337CC5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5050"/>
    <a:srgbClr val="FF6600"/>
    <a:srgbClr val="DEA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244" autoAdjust="0"/>
  </p:normalViewPr>
  <p:slideViewPr>
    <p:cSldViewPr snapToGrid="0">
      <p:cViewPr varScale="1">
        <p:scale>
          <a:sx n="121" d="100"/>
          <a:sy n="121" d="100"/>
        </p:scale>
        <p:origin x="192" y="96"/>
      </p:cViewPr>
      <p:guideLst/>
    </p:cSldViewPr>
  </p:slideViewPr>
  <p:notesTextViewPr>
    <p:cViewPr>
      <p:scale>
        <a:sx n="1" d="1"/>
        <a:sy n="1" d="1"/>
      </p:scale>
      <p:origin x="0" y="0"/>
    </p:cViewPr>
  </p:notesTextViewPr>
  <p:sorterViewPr>
    <p:cViewPr>
      <p:scale>
        <a:sx n="100" d="100"/>
        <a:sy n="100" d="100"/>
      </p:scale>
      <p:origin x="0" y="-20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92104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50278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7382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7441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C9F12C-70C4-4F44-802F-F0D6C47040A7}" type="datetimeFigureOut">
              <a:rPr lang="en-US" smtClean="0"/>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81524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C9F12C-70C4-4F44-802F-F0D6C47040A7}"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4995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C9F12C-70C4-4F44-802F-F0D6C47040A7}" type="datetimeFigureOut">
              <a:rPr lang="en-US" smtClean="0"/>
              <a:t>4/3/2019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4623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C9F12C-70C4-4F44-802F-F0D6C47040A7}" type="datetimeFigureOut">
              <a:rPr lang="en-US" smtClean="0"/>
              <a:t>4/3/2019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9640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9F12C-70C4-4F44-802F-F0D6C47040A7}" type="datetimeFigureOut">
              <a:rPr lang="en-US" smtClean="0"/>
              <a:t>4/3/2019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562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91359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265983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9F12C-70C4-4F44-802F-F0D6C47040A7}" type="datetimeFigureOut">
              <a:rPr lang="en-US" smtClean="0"/>
              <a:t>4/3/2019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975C7-2AF7-4B3E-8C0D-0D46EE5712F1}" type="slidenum">
              <a:rPr lang="en-US" smtClean="0"/>
              <a:t>‹#›</a:t>
            </a:fld>
            <a:endParaRPr lang="en-US"/>
          </a:p>
        </p:txBody>
      </p:sp>
    </p:spTree>
    <p:extLst>
      <p:ext uri="{BB962C8B-B14F-4D97-AF65-F5344CB8AC3E}">
        <p14:creationId xmlns:p14="http://schemas.microsoft.com/office/powerpoint/2010/main" val="20518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pload.wikimedia.org/wikipedia/en/6/63/Legislative_procedure_uk.sv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upload.wikimedia.org/wikipedia/commons/e/e4/Houses.of.parliament.overall.arp.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sz="4900" dirty="0" err="1" smtClean="0"/>
              <a:t>Unit</a:t>
            </a:r>
            <a:r>
              <a:rPr lang="hr-HR" sz="4900" dirty="0" smtClean="0"/>
              <a:t> 9</a:t>
            </a:r>
            <a:r>
              <a:rPr lang="hr-HR" dirty="0" smtClean="0"/>
              <a:t/>
            </a:r>
            <a:br>
              <a:rPr lang="hr-HR" dirty="0" smtClean="0"/>
            </a:br>
            <a:r>
              <a:rPr lang="hr-HR" b="1" i="1" dirty="0" err="1" smtClean="0"/>
              <a:t>Parliament</a:t>
            </a:r>
            <a:r>
              <a:rPr lang="hr-HR" b="1" i="1" dirty="0" smtClean="0"/>
              <a:t> </a:t>
            </a:r>
            <a:r>
              <a:rPr lang="hr-HR" b="1" i="1" dirty="0" err="1" smtClean="0"/>
              <a:t>and</a:t>
            </a:r>
            <a:r>
              <a:rPr lang="hr-HR" b="1" i="1" dirty="0" smtClean="0"/>
              <a:t> </a:t>
            </a:r>
            <a:r>
              <a:rPr lang="hr-HR" b="1" i="1" dirty="0" err="1" smtClean="0"/>
              <a:t>Legislation</a:t>
            </a:r>
            <a:endParaRPr lang="en-US" b="1" i="1" dirty="0"/>
          </a:p>
        </p:txBody>
      </p:sp>
      <p:sp>
        <p:nvSpPr>
          <p:cNvPr id="3" name="Subtitle 2"/>
          <p:cNvSpPr>
            <a:spLocks noGrp="1"/>
          </p:cNvSpPr>
          <p:nvPr>
            <p:ph type="subTitle" idx="1"/>
          </p:nvPr>
        </p:nvSpPr>
        <p:spPr>
          <a:xfrm>
            <a:off x="1524000" y="3602038"/>
            <a:ext cx="9144000" cy="2732260"/>
          </a:xfrm>
        </p:spPr>
        <p:txBody>
          <a:bodyPr>
            <a:normAutofit fontScale="40000" lnSpcReduction="20000"/>
          </a:bodyPr>
          <a:lstStyle/>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r>
              <a:rPr lang="hr-HR" sz="3500" dirty="0" smtClean="0"/>
              <a:t>English for </a:t>
            </a:r>
            <a:r>
              <a:rPr lang="hr-HR" sz="3500" dirty="0" err="1" smtClean="0"/>
              <a:t>Lawyers</a:t>
            </a:r>
            <a:r>
              <a:rPr lang="hr-HR" sz="3500" dirty="0" smtClean="0"/>
              <a:t> II</a:t>
            </a:r>
          </a:p>
          <a:p>
            <a:r>
              <a:rPr lang="hr-HR" sz="3500" dirty="0" smtClean="0"/>
              <a:t>Snježana Husinec, </a:t>
            </a:r>
            <a:r>
              <a:rPr lang="hr-HR" sz="3500" dirty="0" err="1" smtClean="0"/>
              <a:t>PhD</a:t>
            </a:r>
            <a:r>
              <a:rPr lang="hr-HR" sz="3500" dirty="0" smtClean="0"/>
              <a:t>., shusinec@pravo.hr</a:t>
            </a:r>
            <a:endParaRPr lang="en-US" sz="3500" dirty="0"/>
          </a:p>
        </p:txBody>
      </p:sp>
    </p:spTree>
    <p:extLst>
      <p:ext uri="{BB962C8B-B14F-4D97-AF65-F5344CB8AC3E}">
        <p14:creationId xmlns:p14="http://schemas.microsoft.com/office/powerpoint/2010/main" val="3844563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II </a:t>
            </a:r>
            <a:r>
              <a:rPr lang="hr-HR" dirty="0" smtClean="0">
                <a:solidFill>
                  <a:srgbClr val="C00000"/>
                </a:solidFill>
              </a:rPr>
              <a:t>  </a:t>
            </a:r>
            <a:r>
              <a:rPr lang="hr-HR" b="1" dirty="0" err="1" smtClean="0">
                <a:solidFill>
                  <a:srgbClr val="CC0000"/>
                </a:solidFill>
              </a:rPr>
              <a:t>House</a:t>
            </a:r>
            <a:r>
              <a:rPr lang="hr-HR" b="1" dirty="0" smtClean="0">
                <a:solidFill>
                  <a:srgbClr val="CC0000"/>
                </a:solidFill>
              </a:rPr>
              <a:t> </a:t>
            </a:r>
            <a:r>
              <a:rPr lang="hr-HR" b="1" dirty="0" err="1" smtClean="0">
                <a:solidFill>
                  <a:srgbClr val="CC0000"/>
                </a:solidFill>
              </a:rPr>
              <a:t>of</a:t>
            </a:r>
            <a:r>
              <a:rPr lang="hr-HR" b="1" dirty="0" smtClean="0">
                <a:solidFill>
                  <a:srgbClr val="CC0000"/>
                </a:solidFill>
              </a:rPr>
              <a:t> </a:t>
            </a:r>
            <a:r>
              <a:rPr lang="hr-HR" b="1" dirty="0" err="1" smtClean="0">
                <a:solidFill>
                  <a:srgbClr val="CC0000"/>
                </a:solidFill>
              </a:rPr>
              <a:t>Lords</a:t>
            </a:r>
            <a:endParaRPr lang="en-US" b="1" dirty="0">
              <a:solidFill>
                <a:srgbClr val="CC0000"/>
              </a:solidFill>
            </a:endParaRPr>
          </a:p>
        </p:txBody>
      </p:sp>
      <p:sp>
        <p:nvSpPr>
          <p:cNvPr id="3" name="Content Placeholder 2"/>
          <p:cNvSpPr>
            <a:spLocks noGrp="1"/>
          </p:cNvSpPr>
          <p:nvPr>
            <p:ph idx="1"/>
          </p:nvPr>
        </p:nvSpPr>
        <p:spPr/>
        <p:txBody>
          <a:bodyPr>
            <a:normAutofit fontScale="92500"/>
          </a:bodyPr>
          <a:lstStyle/>
          <a:p>
            <a:r>
              <a:rPr lang="hr-HR" dirty="0" err="1" smtClean="0"/>
              <a:t>Find</a:t>
            </a:r>
            <a:r>
              <a:rPr lang="hr-HR" dirty="0" smtClean="0"/>
              <a:t> </a:t>
            </a:r>
            <a:r>
              <a:rPr lang="hr-HR" dirty="0" err="1" smtClean="0"/>
              <a:t>in</a:t>
            </a:r>
            <a:r>
              <a:rPr lang="hr-HR" dirty="0" smtClean="0"/>
              <a:t> the </a:t>
            </a:r>
            <a:r>
              <a:rPr lang="hr-HR" dirty="0" err="1" smtClean="0"/>
              <a:t>text</a:t>
            </a:r>
            <a:r>
              <a:rPr lang="hr-HR" dirty="0" smtClean="0"/>
              <a:t>:</a:t>
            </a:r>
          </a:p>
          <a:p>
            <a:pPr marL="0" indent="0">
              <a:buNone/>
            </a:pPr>
            <a:r>
              <a:rPr lang="hr-HR" dirty="0" smtClean="0"/>
              <a:t>The </a:t>
            </a:r>
            <a:r>
              <a:rPr lang="hr-HR" dirty="0" err="1" smtClean="0"/>
              <a:t>main</a:t>
            </a:r>
            <a:r>
              <a:rPr lang="hr-HR" dirty="0" smtClean="0"/>
              <a:t> </a:t>
            </a:r>
            <a:r>
              <a:rPr lang="hr-HR" dirty="0" err="1" smtClean="0"/>
              <a:t>tasks</a:t>
            </a:r>
            <a:r>
              <a:rPr lang="hr-HR" dirty="0" smtClean="0"/>
              <a:t> </a:t>
            </a:r>
            <a:r>
              <a:rPr lang="hr-HR" dirty="0" err="1" smtClean="0"/>
              <a:t>of</a:t>
            </a:r>
            <a:r>
              <a:rPr lang="hr-HR" dirty="0" smtClean="0"/>
              <a:t> the </a:t>
            </a:r>
            <a:r>
              <a:rPr lang="hr-HR" dirty="0" err="1" smtClean="0"/>
              <a:t>Lords</a:t>
            </a:r>
            <a:endParaRPr lang="hr-HR" dirty="0" smtClean="0"/>
          </a:p>
          <a:p>
            <a:pPr marL="0" indent="0">
              <a:buNone/>
            </a:pPr>
            <a:r>
              <a:rPr lang="hr-HR" dirty="0" smtClean="0"/>
              <a:t>-</a:t>
            </a:r>
          </a:p>
          <a:p>
            <a:pPr marL="0" indent="0">
              <a:buNone/>
            </a:pPr>
            <a:r>
              <a:rPr lang="hr-HR" dirty="0" smtClean="0"/>
              <a:t>-</a:t>
            </a:r>
          </a:p>
          <a:p>
            <a:pPr marL="0" indent="0">
              <a:buNone/>
            </a:pPr>
            <a:r>
              <a:rPr lang="hr-HR" dirty="0" smtClean="0"/>
              <a:t>-</a:t>
            </a:r>
          </a:p>
          <a:p>
            <a:pPr marL="0" indent="0">
              <a:buNone/>
            </a:pPr>
            <a:r>
              <a:rPr lang="hr-HR" dirty="0" smtClean="0"/>
              <a:t>Who are the </a:t>
            </a:r>
            <a:r>
              <a:rPr lang="hr-HR" dirty="0" err="1" smtClean="0"/>
              <a:t>members</a:t>
            </a:r>
            <a:r>
              <a:rPr lang="hr-HR" dirty="0" smtClean="0"/>
              <a:t> </a:t>
            </a:r>
            <a:r>
              <a:rPr lang="hr-HR" dirty="0" err="1" smtClean="0"/>
              <a:t>of</a:t>
            </a:r>
            <a:r>
              <a:rPr lang="hr-HR" dirty="0" smtClean="0"/>
              <a:t> the </a:t>
            </a:r>
            <a:r>
              <a:rPr lang="hr-HR" dirty="0" err="1" smtClean="0"/>
              <a:t>House</a:t>
            </a:r>
            <a:r>
              <a:rPr lang="hr-HR" dirty="0" smtClean="0"/>
              <a:t> </a:t>
            </a:r>
            <a:r>
              <a:rPr lang="hr-HR" dirty="0" err="1" smtClean="0"/>
              <a:t>of</a:t>
            </a:r>
            <a:r>
              <a:rPr lang="hr-HR" dirty="0" smtClean="0"/>
              <a:t> </a:t>
            </a:r>
            <a:r>
              <a:rPr lang="hr-HR" dirty="0" err="1" smtClean="0"/>
              <a:t>Lords</a:t>
            </a:r>
            <a:r>
              <a:rPr lang="hr-HR" dirty="0" smtClean="0"/>
              <a:t> </a:t>
            </a:r>
            <a:r>
              <a:rPr lang="hr-HR" dirty="0" err="1" smtClean="0"/>
              <a:t>and</a:t>
            </a:r>
            <a:r>
              <a:rPr lang="hr-HR" dirty="0" smtClean="0"/>
              <a:t> how are </a:t>
            </a:r>
            <a:r>
              <a:rPr lang="hr-HR" dirty="0" err="1" smtClean="0"/>
              <a:t>they</a:t>
            </a:r>
            <a:r>
              <a:rPr lang="hr-HR" dirty="0" smtClean="0"/>
              <a:t> </a:t>
            </a:r>
            <a:r>
              <a:rPr lang="hr-HR" dirty="0" err="1" smtClean="0"/>
              <a:t>appointed</a:t>
            </a:r>
            <a:r>
              <a:rPr lang="hr-HR" dirty="0" smtClean="0"/>
              <a:t>:</a:t>
            </a:r>
          </a:p>
          <a:p>
            <a:pPr marL="514350" indent="-514350">
              <a:buAutoNum type="arabicPeriod"/>
            </a:pPr>
            <a:r>
              <a:rPr lang="hr-HR" dirty="0" smtClean="0"/>
              <a:t>_____________________ -</a:t>
            </a:r>
          </a:p>
          <a:p>
            <a:pPr marL="514350" indent="-514350">
              <a:buAutoNum type="arabicPeriod"/>
            </a:pPr>
            <a:r>
              <a:rPr lang="hr-HR" dirty="0" smtClean="0"/>
              <a:t>_____________________ -</a:t>
            </a:r>
          </a:p>
          <a:p>
            <a:pPr marL="514350" indent="-514350">
              <a:buAutoNum type="arabicPeriod"/>
            </a:pPr>
            <a:r>
              <a:rPr lang="hr-HR" dirty="0" smtClean="0"/>
              <a:t>_____________________ -</a:t>
            </a:r>
            <a:endParaRPr lang="en-US" dirty="0"/>
          </a:p>
        </p:txBody>
      </p:sp>
      <p:pic>
        <p:nvPicPr>
          <p:cNvPr id="2050" name="Picture 2" descr="http://rabbisacks.org/wp-content/uploads/2009/10/House-of-Lords-e138995662447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5708" y="461417"/>
            <a:ext cx="4868092" cy="3245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03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9187"/>
            <a:ext cx="10515600" cy="725213"/>
          </a:xfrm>
        </p:spPr>
        <p:txBody>
          <a:bodyPr/>
          <a:lstStyle/>
          <a:p>
            <a:r>
              <a:rPr lang="hr-HR" dirty="0" smtClean="0"/>
              <a:t>III </a:t>
            </a:r>
            <a:r>
              <a:rPr lang="hr-HR" b="1" dirty="0" smtClean="0"/>
              <a:t>The </a:t>
            </a:r>
            <a:r>
              <a:rPr lang="hr-HR" b="1" dirty="0" err="1" smtClean="0"/>
              <a:t>Monarch</a:t>
            </a:r>
            <a:endParaRPr lang="en-US" b="1" dirty="0"/>
          </a:p>
        </p:txBody>
      </p:sp>
      <p:sp>
        <p:nvSpPr>
          <p:cNvPr id="3" name="Content Placeholder 2"/>
          <p:cNvSpPr>
            <a:spLocks noGrp="1"/>
          </p:cNvSpPr>
          <p:nvPr>
            <p:ph idx="1"/>
          </p:nvPr>
        </p:nvSpPr>
        <p:spPr>
          <a:xfrm>
            <a:off x="838200" y="914400"/>
            <a:ext cx="10515600" cy="6030309"/>
          </a:xfrm>
        </p:spPr>
        <p:txBody>
          <a:bodyPr>
            <a:normAutofit fontScale="62500" lnSpcReduction="20000"/>
          </a:bodyPr>
          <a:lstStyle/>
          <a:p>
            <a:pPr marL="0" indent="0">
              <a:buNone/>
            </a:pPr>
            <a:r>
              <a:rPr lang="hr-HR" dirty="0" err="1" smtClean="0"/>
              <a:t>The</a:t>
            </a:r>
            <a:r>
              <a:rPr lang="hr-HR" dirty="0" smtClean="0"/>
              <a:t> </a:t>
            </a:r>
            <a:r>
              <a:rPr lang="hr-HR" dirty="0" err="1" smtClean="0"/>
              <a:t>rights</a:t>
            </a:r>
            <a:r>
              <a:rPr lang="hr-HR" dirty="0" smtClean="0"/>
              <a:t> </a:t>
            </a:r>
            <a:r>
              <a:rPr lang="hr-HR" dirty="0" err="1" smtClean="0"/>
              <a:t>of</a:t>
            </a:r>
            <a:r>
              <a:rPr lang="hr-HR" dirty="0" smtClean="0"/>
              <a:t> </a:t>
            </a:r>
            <a:r>
              <a:rPr lang="hr-HR" dirty="0" err="1" smtClean="0"/>
              <a:t>the</a:t>
            </a:r>
            <a:r>
              <a:rPr lang="hr-HR" dirty="0" smtClean="0"/>
              <a:t> Queen:</a:t>
            </a:r>
          </a:p>
          <a:p>
            <a:r>
              <a:rPr lang="en-US" dirty="0"/>
              <a:t>The right to be consulted by the Prime Minister</a:t>
            </a:r>
          </a:p>
          <a:p>
            <a:r>
              <a:rPr lang="en-US" dirty="0" smtClean="0"/>
              <a:t>To </a:t>
            </a:r>
            <a:r>
              <a:rPr lang="en-US" dirty="0"/>
              <a:t>encourage certain courses of action</a:t>
            </a:r>
          </a:p>
          <a:p>
            <a:r>
              <a:rPr lang="en-US" dirty="0"/>
              <a:t>To warn against </a:t>
            </a:r>
            <a:r>
              <a:rPr lang="en-US" dirty="0" smtClean="0"/>
              <a:t>others</a:t>
            </a:r>
            <a:endParaRPr lang="hr-HR" dirty="0"/>
          </a:p>
          <a:p>
            <a:pPr marL="0" indent="0">
              <a:buNone/>
            </a:pPr>
            <a:endParaRPr lang="hr-HR" sz="1300" i="1" dirty="0" smtClean="0"/>
          </a:p>
          <a:p>
            <a:pPr marL="0" indent="0">
              <a:buNone/>
            </a:pPr>
            <a:r>
              <a:rPr lang="hr-HR" i="1" dirty="0" err="1" smtClean="0"/>
              <a:t>Read</a:t>
            </a:r>
            <a:r>
              <a:rPr lang="hr-HR" i="1" dirty="0" smtClean="0"/>
              <a:t> the </a:t>
            </a:r>
            <a:r>
              <a:rPr lang="hr-HR" i="1" dirty="0" err="1" smtClean="0"/>
              <a:t>paragraph</a:t>
            </a:r>
            <a:r>
              <a:rPr lang="hr-HR" i="1" dirty="0" smtClean="0"/>
              <a:t> </a:t>
            </a:r>
            <a:r>
              <a:rPr lang="hr-HR" i="1" dirty="0" err="1" smtClean="0"/>
              <a:t>entitles</a:t>
            </a:r>
            <a:r>
              <a:rPr lang="hr-HR" i="1" dirty="0" smtClean="0"/>
              <a:t> </a:t>
            </a:r>
            <a:r>
              <a:rPr lang="hr-HR" b="1" dirty="0" smtClean="0"/>
              <a:t>The </a:t>
            </a:r>
            <a:r>
              <a:rPr lang="hr-HR" b="1" dirty="0" err="1" smtClean="0"/>
              <a:t>Monarch</a:t>
            </a:r>
            <a:r>
              <a:rPr lang="hr-HR" b="1" dirty="0" smtClean="0"/>
              <a:t> </a:t>
            </a:r>
            <a:r>
              <a:rPr lang="hr-HR" i="1" dirty="0" err="1" smtClean="0"/>
              <a:t>and</a:t>
            </a:r>
            <a:r>
              <a:rPr lang="hr-HR" i="1" dirty="0" smtClean="0"/>
              <a:t>  </a:t>
            </a:r>
            <a:r>
              <a:rPr lang="hr-HR" i="1" dirty="0" err="1" smtClean="0"/>
              <a:t>complete</a:t>
            </a:r>
            <a:r>
              <a:rPr lang="hr-HR" i="1" dirty="0" smtClean="0"/>
              <a:t> the list </a:t>
            </a:r>
            <a:r>
              <a:rPr lang="hr-HR" i="1" dirty="0" err="1" smtClean="0"/>
              <a:t>of</a:t>
            </a:r>
            <a:r>
              <a:rPr lang="hr-HR" i="1" dirty="0" smtClean="0"/>
              <a:t> </a:t>
            </a:r>
          </a:p>
          <a:p>
            <a:pPr marL="0" indent="0">
              <a:buNone/>
            </a:pPr>
            <a:r>
              <a:rPr lang="hr-HR" i="1" dirty="0" err="1" smtClean="0"/>
              <a:t>powers</a:t>
            </a:r>
            <a:r>
              <a:rPr lang="hr-HR" i="1" dirty="0" smtClean="0"/>
              <a:t> </a:t>
            </a:r>
            <a:r>
              <a:rPr lang="hr-HR" i="1" dirty="0" err="1" smtClean="0"/>
              <a:t>of</a:t>
            </a:r>
            <a:r>
              <a:rPr lang="hr-HR" i="1" dirty="0" smtClean="0"/>
              <a:t> the UK </a:t>
            </a:r>
            <a:r>
              <a:rPr lang="hr-HR" i="1" dirty="0" err="1" smtClean="0"/>
              <a:t>Monarch</a:t>
            </a:r>
            <a:r>
              <a:rPr lang="hr-HR" i="1" dirty="0" smtClean="0"/>
              <a:t>:</a:t>
            </a:r>
          </a:p>
          <a:p>
            <a:pPr marL="0" indent="0">
              <a:buNone/>
            </a:pPr>
            <a:endParaRPr lang="hr-HR" sz="1300" i="1" dirty="0" smtClean="0"/>
          </a:p>
          <a:p>
            <a:pPr marL="0" indent="0">
              <a:buNone/>
            </a:pPr>
            <a:r>
              <a:rPr lang="hr-HR" dirty="0" err="1" smtClean="0"/>
              <a:t>Powers</a:t>
            </a:r>
            <a:r>
              <a:rPr lang="hr-HR" dirty="0" smtClean="0"/>
              <a:t> </a:t>
            </a:r>
            <a:r>
              <a:rPr lang="hr-HR" dirty="0" err="1" smtClean="0"/>
              <a:t>of</a:t>
            </a:r>
            <a:r>
              <a:rPr lang="hr-HR" dirty="0" smtClean="0"/>
              <a:t> the </a:t>
            </a:r>
            <a:r>
              <a:rPr lang="hr-HR" dirty="0" err="1" smtClean="0"/>
              <a:t>Monarch</a:t>
            </a:r>
            <a:r>
              <a:rPr lang="hr-HR" dirty="0" smtClean="0"/>
              <a:t> are:</a:t>
            </a:r>
          </a:p>
          <a:p>
            <a:r>
              <a:rPr lang="en-GB" dirty="0">
                <a:solidFill>
                  <a:srgbClr val="0070C0"/>
                </a:solidFill>
              </a:rPr>
              <a:t>The power to appoint and dismiss the Prime Minister</a:t>
            </a:r>
          </a:p>
          <a:p>
            <a:r>
              <a:rPr lang="en-GB" dirty="0">
                <a:solidFill>
                  <a:srgbClr val="0070C0"/>
                </a:solidFill>
              </a:rPr>
              <a:t>The power to appoint and dismiss other ministers.</a:t>
            </a:r>
          </a:p>
          <a:p>
            <a:r>
              <a:rPr lang="en-GB" dirty="0">
                <a:solidFill>
                  <a:srgbClr val="0070C0"/>
                </a:solidFill>
              </a:rPr>
              <a:t>The power to </a:t>
            </a:r>
            <a:r>
              <a:rPr lang="hr-HR" dirty="0" smtClean="0">
                <a:solidFill>
                  <a:srgbClr val="0070C0"/>
                </a:solidFill>
              </a:rPr>
              <a:t>____________________________</a:t>
            </a:r>
            <a:r>
              <a:rPr lang="en-GB" dirty="0" smtClean="0">
                <a:solidFill>
                  <a:srgbClr val="0070C0"/>
                </a:solidFill>
              </a:rPr>
              <a:t> </a:t>
            </a:r>
            <a:r>
              <a:rPr lang="en-GB" dirty="0">
                <a:solidFill>
                  <a:srgbClr val="0070C0"/>
                </a:solidFill>
              </a:rPr>
              <a:t>Parliament</a:t>
            </a:r>
          </a:p>
          <a:p>
            <a:r>
              <a:rPr lang="en-GB" dirty="0">
                <a:solidFill>
                  <a:srgbClr val="0070C0"/>
                </a:solidFill>
              </a:rPr>
              <a:t>The power to make war and peace</a:t>
            </a:r>
          </a:p>
          <a:p>
            <a:r>
              <a:rPr lang="en-GB" dirty="0">
                <a:solidFill>
                  <a:srgbClr val="0070C0"/>
                </a:solidFill>
              </a:rPr>
              <a:t>The power to command the armed forces of the United </a:t>
            </a:r>
            <a:r>
              <a:rPr lang="en-GB" dirty="0" smtClean="0">
                <a:solidFill>
                  <a:srgbClr val="0070C0"/>
                </a:solidFill>
              </a:rPr>
              <a:t>Kingdom</a:t>
            </a:r>
            <a:endParaRPr lang="en-GB" dirty="0">
              <a:solidFill>
                <a:srgbClr val="0070C0"/>
              </a:solidFill>
            </a:endParaRPr>
          </a:p>
          <a:p>
            <a:r>
              <a:rPr lang="en-GB" dirty="0">
                <a:solidFill>
                  <a:srgbClr val="0070C0"/>
                </a:solidFill>
              </a:rPr>
              <a:t>The power to ratify treaties</a:t>
            </a:r>
          </a:p>
          <a:p>
            <a:r>
              <a:rPr lang="en-GB" dirty="0">
                <a:solidFill>
                  <a:srgbClr val="0070C0"/>
                </a:solidFill>
              </a:rPr>
              <a:t>The power to issue passports</a:t>
            </a:r>
          </a:p>
          <a:p>
            <a:r>
              <a:rPr lang="en-GB" dirty="0">
                <a:solidFill>
                  <a:srgbClr val="0070C0"/>
                </a:solidFill>
              </a:rPr>
              <a:t>The power to appoint bishops and archbishops of the Church of England</a:t>
            </a:r>
          </a:p>
          <a:p>
            <a:r>
              <a:rPr lang="en-GB" dirty="0">
                <a:solidFill>
                  <a:srgbClr val="0070C0"/>
                </a:solidFill>
              </a:rPr>
              <a:t>The power to create peers (both life peers and hereditary peers</a:t>
            </a:r>
            <a:r>
              <a:rPr lang="en-GB" dirty="0" smtClean="0">
                <a:solidFill>
                  <a:srgbClr val="0070C0"/>
                </a:solidFill>
              </a:rPr>
              <a:t>)</a:t>
            </a:r>
            <a:endParaRPr lang="hr-HR" dirty="0" smtClean="0">
              <a:solidFill>
                <a:srgbClr val="0070C0"/>
              </a:solidFill>
            </a:endParaRPr>
          </a:p>
          <a:p>
            <a:r>
              <a:rPr lang="hr-HR" dirty="0" smtClean="0">
                <a:solidFill>
                  <a:srgbClr val="0070C0"/>
                </a:solidFill>
              </a:rPr>
              <a:t>The </a:t>
            </a:r>
            <a:r>
              <a:rPr lang="hr-HR" dirty="0" err="1" smtClean="0">
                <a:solidFill>
                  <a:srgbClr val="0070C0"/>
                </a:solidFill>
              </a:rPr>
              <a:t>power</a:t>
            </a:r>
            <a:r>
              <a:rPr lang="hr-HR" dirty="0" smtClean="0">
                <a:solidFill>
                  <a:srgbClr val="0070C0"/>
                </a:solidFill>
              </a:rPr>
              <a:t> to </a:t>
            </a:r>
            <a:r>
              <a:rPr lang="hr-HR" dirty="0" err="1" smtClean="0">
                <a:solidFill>
                  <a:srgbClr val="0070C0"/>
                </a:solidFill>
              </a:rPr>
              <a:t>give</a:t>
            </a:r>
            <a:r>
              <a:rPr lang="hr-HR" dirty="0" smtClean="0">
                <a:solidFill>
                  <a:srgbClr val="0070C0"/>
                </a:solidFill>
              </a:rPr>
              <a:t> ____________________ .</a:t>
            </a:r>
            <a:endParaRPr lang="en-GB" dirty="0">
              <a:solidFill>
                <a:srgbClr val="0070C0"/>
              </a:solidFill>
            </a:endParaRPr>
          </a:p>
        </p:txBody>
      </p:sp>
      <p:pic>
        <p:nvPicPr>
          <p:cNvPr id="3074" name="Picture 2" descr="Image result for THE MONARCH U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8410" y="338539"/>
            <a:ext cx="4319361" cy="2704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2068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0201"/>
          </a:xfrm>
        </p:spPr>
        <p:txBody>
          <a:bodyPr>
            <a:normAutofit/>
          </a:bodyPr>
          <a:lstStyle/>
          <a:p>
            <a:r>
              <a:rPr lang="hr-HR" sz="4000" dirty="0" err="1" smtClean="0"/>
              <a:t>Parliamentary</a:t>
            </a:r>
            <a:r>
              <a:rPr lang="hr-HR" sz="4000" dirty="0" smtClean="0"/>
              <a:t> </a:t>
            </a:r>
            <a:r>
              <a:rPr lang="hr-HR" sz="4000" dirty="0" err="1" smtClean="0"/>
              <a:t>sovereignty</a:t>
            </a:r>
            <a:r>
              <a:rPr lang="hr-HR" sz="4000" dirty="0" smtClean="0"/>
              <a:t> </a:t>
            </a:r>
            <a:r>
              <a:rPr lang="hr-HR" sz="4000" dirty="0" err="1" smtClean="0"/>
              <a:t>and</a:t>
            </a:r>
            <a:r>
              <a:rPr lang="hr-HR" sz="4000" dirty="0" smtClean="0"/>
              <a:t> the UK </a:t>
            </a:r>
            <a:r>
              <a:rPr lang="hr-HR" sz="4000" dirty="0" err="1" smtClean="0"/>
              <a:t>constitution</a:t>
            </a:r>
            <a:endParaRPr lang="en-US" sz="4000" dirty="0"/>
          </a:p>
        </p:txBody>
      </p:sp>
      <p:sp>
        <p:nvSpPr>
          <p:cNvPr id="3" name="Content Placeholder 2"/>
          <p:cNvSpPr>
            <a:spLocks noGrp="1"/>
          </p:cNvSpPr>
          <p:nvPr>
            <p:ph idx="1"/>
          </p:nvPr>
        </p:nvSpPr>
        <p:spPr>
          <a:xfrm>
            <a:off x="838200" y="1759131"/>
            <a:ext cx="10515600" cy="4417832"/>
          </a:xfrm>
        </p:spPr>
        <p:txBody>
          <a:bodyPr>
            <a:normAutofit/>
          </a:bodyPr>
          <a:lstStyle/>
          <a:p>
            <a:r>
              <a:rPr lang="hr-HR" i="1" dirty="0" err="1" smtClean="0"/>
              <a:t>Explain</a:t>
            </a:r>
            <a:r>
              <a:rPr lang="hr-HR" i="1" dirty="0" smtClean="0"/>
              <a:t> the </a:t>
            </a:r>
            <a:r>
              <a:rPr lang="hr-HR" i="1" dirty="0" err="1" smtClean="0"/>
              <a:t>terms</a:t>
            </a:r>
            <a:r>
              <a:rPr lang="hr-HR" i="1" dirty="0" smtClean="0"/>
              <a:t>:</a:t>
            </a:r>
          </a:p>
          <a:p>
            <a:endParaRPr lang="hr-HR" dirty="0"/>
          </a:p>
          <a:p>
            <a:pPr algn="ctr">
              <a:buFontTx/>
              <a:buChar char="-"/>
            </a:pPr>
            <a:r>
              <a:rPr lang="hr-HR" dirty="0" smtClean="0">
                <a:solidFill>
                  <a:srgbClr val="0070C0"/>
                </a:solidFill>
              </a:rPr>
              <a:t>PARLIAMENTARY SOVEREIGNTY</a:t>
            </a:r>
          </a:p>
          <a:p>
            <a:pPr marL="0" indent="0" algn="ctr">
              <a:buNone/>
            </a:pPr>
            <a:endParaRPr lang="hr-HR" dirty="0" smtClean="0">
              <a:solidFill>
                <a:srgbClr val="0070C0"/>
              </a:solidFill>
            </a:endParaRPr>
          </a:p>
          <a:p>
            <a:pPr algn="ctr">
              <a:buFontTx/>
              <a:buChar char="-"/>
            </a:pPr>
            <a:r>
              <a:rPr lang="hr-HR" dirty="0" smtClean="0">
                <a:solidFill>
                  <a:srgbClr val="0070C0"/>
                </a:solidFill>
              </a:rPr>
              <a:t>UNWRITTEN CONSTITUTION</a:t>
            </a:r>
          </a:p>
          <a:p>
            <a:pPr marL="0" indent="0">
              <a:buNone/>
            </a:pPr>
            <a:endParaRPr lang="hr-HR" dirty="0"/>
          </a:p>
          <a:p>
            <a:pPr marL="0" indent="0">
              <a:buNone/>
            </a:pPr>
            <a:endParaRPr lang="en-US" dirty="0"/>
          </a:p>
        </p:txBody>
      </p:sp>
    </p:spTree>
    <p:extLst>
      <p:ext uri="{BB962C8B-B14F-4D97-AF65-F5344CB8AC3E}">
        <p14:creationId xmlns:p14="http://schemas.microsoft.com/office/powerpoint/2010/main" val="3835202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4406"/>
          </a:xfrm>
        </p:spPr>
        <p:txBody>
          <a:bodyPr/>
          <a:lstStyle/>
          <a:p>
            <a:r>
              <a:rPr lang="hr-HR" dirty="0" err="1" smtClean="0"/>
              <a:t>Parliamentary</a:t>
            </a:r>
            <a:r>
              <a:rPr lang="hr-HR" dirty="0" smtClean="0"/>
              <a:t> </a:t>
            </a:r>
            <a:r>
              <a:rPr lang="hr-HR" dirty="0" err="1"/>
              <a:t>s</a:t>
            </a:r>
            <a:r>
              <a:rPr lang="hr-HR" dirty="0" err="1" smtClean="0"/>
              <a:t>overeignty</a:t>
            </a:r>
            <a:endParaRPr lang="en-US" dirty="0"/>
          </a:p>
        </p:txBody>
      </p:sp>
      <p:sp>
        <p:nvSpPr>
          <p:cNvPr id="3" name="Content Placeholder 2"/>
          <p:cNvSpPr>
            <a:spLocks noGrp="1"/>
          </p:cNvSpPr>
          <p:nvPr>
            <p:ph idx="1"/>
          </p:nvPr>
        </p:nvSpPr>
        <p:spPr>
          <a:xfrm>
            <a:off x="838200" y="1489166"/>
            <a:ext cx="10515600" cy="5164183"/>
          </a:xfrm>
        </p:spPr>
        <p:txBody>
          <a:bodyPr>
            <a:normAutofit/>
          </a:bodyPr>
          <a:lstStyle/>
          <a:p>
            <a:pPr marL="0" indent="0" algn="ctr">
              <a:buNone/>
            </a:pPr>
            <a:r>
              <a:rPr lang="hr-HR" sz="2400" dirty="0" smtClean="0">
                <a:solidFill>
                  <a:srgbClr val="00B050"/>
                </a:solidFill>
              </a:rPr>
              <a:t>= </a:t>
            </a:r>
            <a:r>
              <a:rPr lang="hr-HR" sz="2400" dirty="0">
                <a:solidFill>
                  <a:srgbClr val="00B050"/>
                </a:solidFill>
              </a:rPr>
              <a:t>t</a:t>
            </a:r>
            <a:r>
              <a:rPr lang="en-GB" sz="2400" dirty="0" smtClean="0">
                <a:solidFill>
                  <a:srgbClr val="00B050"/>
                </a:solidFill>
              </a:rPr>
              <a:t>he </a:t>
            </a:r>
            <a:r>
              <a:rPr lang="en-GB" sz="2400" dirty="0">
                <a:solidFill>
                  <a:srgbClr val="00B050"/>
                </a:solidFill>
              </a:rPr>
              <a:t>doctrine that states that the Parliament or a legislature, acting within its jurisdiction, may enact or repeal any law it </a:t>
            </a:r>
            <a:r>
              <a:rPr lang="en-GB" sz="2400" dirty="0" smtClean="0">
                <a:solidFill>
                  <a:srgbClr val="00B050"/>
                </a:solidFill>
              </a:rPr>
              <a:t>chooses</a:t>
            </a:r>
            <a:r>
              <a:rPr lang="hr-HR" sz="2400" dirty="0" smtClean="0">
                <a:solidFill>
                  <a:srgbClr val="00B050"/>
                </a:solidFill>
              </a:rPr>
              <a:t>, </a:t>
            </a:r>
            <a:r>
              <a:rPr lang="en-GB" sz="2400" dirty="0" smtClean="0">
                <a:solidFill>
                  <a:srgbClr val="00B050"/>
                </a:solidFill>
              </a:rPr>
              <a:t>and </a:t>
            </a:r>
            <a:r>
              <a:rPr lang="en-GB" sz="2400" dirty="0">
                <a:solidFill>
                  <a:srgbClr val="00B050"/>
                </a:solidFill>
              </a:rPr>
              <a:t>that the UK courts have no power to </a:t>
            </a:r>
            <a:r>
              <a:rPr lang="en-GB" sz="2400" dirty="0" smtClean="0">
                <a:solidFill>
                  <a:srgbClr val="00B050"/>
                </a:solidFill>
              </a:rPr>
              <a:t>declare </a:t>
            </a:r>
            <a:r>
              <a:rPr lang="en-GB" sz="2400" dirty="0">
                <a:solidFill>
                  <a:srgbClr val="00B050"/>
                </a:solidFill>
              </a:rPr>
              <a:t>laws duly passed by Parliament </a:t>
            </a:r>
            <a:r>
              <a:rPr lang="en-GB" sz="2400" dirty="0" smtClean="0">
                <a:solidFill>
                  <a:srgbClr val="00B050"/>
                </a:solidFill>
              </a:rPr>
              <a:t>invalid</a:t>
            </a:r>
            <a:endParaRPr lang="hr-HR" sz="2400" dirty="0" smtClean="0">
              <a:solidFill>
                <a:srgbClr val="00B050"/>
              </a:solidFill>
            </a:endParaRPr>
          </a:p>
          <a:p>
            <a:pPr marL="0" indent="0" algn="ctr">
              <a:buNone/>
            </a:pPr>
            <a:endParaRPr lang="en-GB" sz="2400" dirty="0">
              <a:solidFill>
                <a:srgbClr val="00B050"/>
              </a:solidFill>
            </a:endParaRPr>
          </a:p>
          <a:p>
            <a:r>
              <a:rPr lang="en-GB" sz="2400" dirty="0"/>
              <a:t>According to A.V. Dicey (</a:t>
            </a:r>
            <a:r>
              <a:rPr lang="en-GB" sz="2400" i="1" dirty="0"/>
              <a:t>Law of the Constitution</a:t>
            </a:r>
            <a:r>
              <a:rPr lang="en-GB" sz="2400" dirty="0"/>
              <a:t>, 1885), </a:t>
            </a:r>
            <a:r>
              <a:rPr lang="en-GB" sz="2400" dirty="0">
                <a:solidFill>
                  <a:srgbClr val="C00000"/>
                </a:solidFill>
              </a:rPr>
              <a:t>"In theory Parliament has total power.  It is sovereign."</a:t>
            </a:r>
            <a:r>
              <a:rPr lang="en-GB" sz="2400" dirty="0"/>
              <a:t>  </a:t>
            </a:r>
            <a:r>
              <a:rPr lang="en-GB" sz="2400" dirty="0" err="1"/>
              <a:t>Dicey's</a:t>
            </a:r>
            <a:r>
              <a:rPr lang="en-GB" sz="2400" dirty="0"/>
              <a:t> view of parliamentary sovereignty consisted of four factors:</a:t>
            </a:r>
          </a:p>
          <a:p>
            <a:pPr marL="0" indent="0">
              <a:buNone/>
            </a:pPr>
            <a:r>
              <a:rPr lang="hr-HR" sz="2400" i="1" dirty="0" smtClean="0">
                <a:solidFill>
                  <a:srgbClr val="0070C0"/>
                </a:solidFill>
              </a:rPr>
              <a:t>1. </a:t>
            </a:r>
            <a:r>
              <a:rPr lang="en-GB" sz="2400" i="1" dirty="0" smtClean="0">
                <a:solidFill>
                  <a:srgbClr val="0070C0"/>
                </a:solidFill>
              </a:rPr>
              <a:t>Parliament </a:t>
            </a:r>
            <a:r>
              <a:rPr lang="en-GB" sz="2400" i="1" dirty="0">
                <a:solidFill>
                  <a:srgbClr val="0070C0"/>
                </a:solidFill>
              </a:rPr>
              <a:t>is competent to pass laws on any subject;</a:t>
            </a:r>
          </a:p>
          <a:p>
            <a:pPr marL="0" indent="0">
              <a:buNone/>
            </a:pPr>
            <a:r>
              <a:rPr lang="hr-HR" sz="2400" i="1" dirty="0" smtClean="0">
                <a:solidFill>
                  <a:srgbClr val="0070C0"/>
                </a:solidFill>
              </a:rPr>
              <a:t>2. </a:t>
            </a:r>
            <a:r>
              <a:rPr lang="en-GB" sz="2400" i="1" dirty="0" smtClean="0">
                <a:solidFill>
                  <a:srgbClr val="0070C0"/>
                </a:solidFill>
              </a:rPr>
              <a:t>Parliament's </a:t>
            </a:r>
            <a:r>
              <a:rPr lang="en-GB" sz="2400" i="1" dirty="0">
                <a:solidFill>
                  <a:srgbClr val="0070C0"/>
                </a:solidFill>
              </a:rPr>
              <a:t>laws can regulate the activities of anyone, anywhere;</a:t>
            </a:r>
          </a:p>
          <a:p>
            <a:pPr marL="0" indent="0">
              <a:buNone/>
            </a:pPr>
            <a:r>
              <a:rPr lang="hr-HR" sz="2400" i="1" dirty="0" smtClean="0">
                <a:solidFill>
                  <a:srgbClr val="0070C0"/>
                </a:solidFill>
              </a:rPr>
              <a:t>3. </a:t>
            </a:r>
            <a:r>
              <a:rPr lang="en-GB" sz="2400" i="1" dirty="0" smtClean="0">
                <a:solidFill>
                  <a:srgbClr val="0070C0"/>
                </a:solidFill>
              </a:rPr>
              <a:t>Parliament </a:t>
            </a:r>
            <a:r>
              <a:rPr lang="en-GB" sz="2400" i="1" dirty="0">
                <a:solidFill>
                  <a:srgbClr val="0070C0"/>
                </a:solidFill>
              </a:rPr>
              <a:t>cannot bind its successors as to the content, manner and form of subsequent legislation; and</a:t>
            </a:r>
          </a:p>
          <a:p>
            <a:pPr marL="0" indent="0">
              <a:buNone/>
            </a:pPr>
            <a:r>
              <a:rPr lang="hr-HR" sz="2400" i="1" dirty="0" smtClean="0">
                <a:solidFill>
                  <a:srgbClr val="0070C0"/>
                </a:solidFill>
              </a:rPr>
              <a:t>4. </a:t>
            </a:r>
            <a:r>
              <a:rPr lang="en-GB" sz="2400" i="1" dirty="0" smtClean="0">
                <a:solidFill>
                  <a:srgbClr val="0070C0"/>
                </a:solidFill>
              </a:rPr>
              <a:t>Laws </a:t>
            </a:r>
            <a:r>
              <a:rPr lang="en-GB" sz="2400" i="1" dirty="0">
                <a:solidFill>
                  <a:srgbClr val="0070C0"/>
                </a:solidFill>
              </a:rPr>
              <a:t>passed by Parliament cannot be challenged by the courts.</a:t>
            </a:r>
          </a:p>
          <a:p>
            <a:endParaRPr lang="en-US" dirty="0"/>
          </a:p>
        </p:txBody>
      </p:sp>
    </p:spTree>
    <p:extLst>
      <p:ext uri="{BB962C8B-B14F-4D97-AF65-F5344CB8AC3E}">
        <p14:creationId xmlns:p14="http://schemas.microsoft.com/office/powerpoint/2010/main" val="474906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683240" cy="871492"/>
          </a:xfrm>
        </p:spPr>
        <p:txBody>
          <a:bodyPr/>
          <a:lstStyle/>
          <a:p>
            <a:r>
              <a:rPr lang="hr-HR" dirty="0" err="1" smtClean="0"/>
              <a:t>Written</a:t>
            </a:r>
            <a:r>
              <a:rPr lang="hr-HR" dirty="0" smtClean="0"/>
              <a:t> </a:t>
            </a:r>
            <a:r>
              <a:rPr lang="hr-HR" dirty="0" err="1" smtClean="0"/>
              <a:t>constitution</a:t>
            </a:r>
            <a:r>
              <a:rPr lang="hr-HR" dirty="0" smtClean="0"/>
              <a:t> vs. </a:t>
            </a:r>
            <a:r>
              <a:rPr lang="hr-HR" dirty="0" err="1" smtClean="0"/>
              <a:t>unwritten</a:t>
            </a:r>
            <a:r>
              <a:rPr lang="hr-HR" dirty="0" smtClean="0"/>
              <a:t> </a:t>
            </a:r>
            <a:r>
              <a:rPr lang="hr-HR" dirty="0" err="1" smtClean="0"/>
              <a:t>constitution</a:t>
            </a:r>
            <a:endParaRPr lang="en-US" dirty="0"/>
          </a:p>
        </p:txBody>
      </p:sp>
      <p:sp>
        <p:nvSpPr>
          <p:cNvPr id="3" name="Content Placeholder 2"/>
          <p:cNvSpPr>
            <a:spLocks noGrp="1"/>
          </p:cNvSpPr>
          <p:nvPr>
            <p:ph idx="1"/>
          </p:nvPr>
        </p:nvSpPr>
        <p:spPr>
          <a:xfrm>
            <a:off x="838200" y="1419496"/>
            <a:ext cx="10515600" cy="5651863"/>
          </a:xfrm>
        </p:spPr>
        <p:txBody>
          <a:bodyPr>
            <a:normAutofit fontScale="70000" lnSpcReduction="20000"/>
          </a:bodyPr>
          <a:lstStyle/>
          <a:p>
            <a:pPr marL="0" indent="0">
              <a:buNone/>
              <a:defRPr/>
            </a:pPr>
            <a:r>
              <a:rPr lang="hr-HR" altLang="en-US" sz="3400" b="1" dirty="0" smtClean="0">
                <a:solidFill>
                  <a:srgbClr val="C00000"/>
                </a:solidFill>
              </a:rPr>
              <a:t>--------------------------------------------------------------------------------------------------------------</a:t>
            </a:r>
          </a:p>
          <a:p>
            <a:pPr>
              <a:defRPr/>
            </a:pPr>
            <a:r>
              <a:rPr lang="en-US" altLang="en-US" sz="3400" b="1" dirty="0">
                <a:solidFill>
                  <a:srgbClr val="00B050"/>
                </a:solidFill>
              </a:rPr>
              <a:t>WRITTEN CONSTITUTION </a:t>
            </a:r>
            <a:r>
              <a:rPr lang="en-US" altLang="en-US" sz="3400" dirty="0"/>
              <a:t>= the constitution where the provisions are all contained in a single document formulated and adopted by a constituent assembly or a council or a legislature</a:t>
            </a:r>
          </a:p>
          <a:p>
            <a:pPr>
              <a:defRPr/>
            </a:pPr>
            <a:r>
              <a:rPr lang="en-US" altLang="en-US" sz="3400" b="1" dirty="0">
                <a:solidFill>
                  <a:srgbClr val="00B050"/>
                </a:solidFill>
              </a:rPr>
              <a:t>UNWRITTEN  (uncodified) CONSTITUTION </a:t>
            </a:r>
            <a:r>
              <a:rPr lang="en-US" altLang="en-US" sz="3400" dirty="0"/>
              <a:t>= the constitution found in several historical charters, laws and conventions; a product of slow and gradual evolution (the UK constitution consists of Acts of Parliament, court judgments, conventions)</a:t>
            </a:r>
          </a:p>
          <a:p>
            <a:pPr marL="0" indent="0">
              <a:buNone/>
              <a:defRPr/>
            </a:pPr>
            <a:r>
              <a:rPr lang="hr-HR" altLang="en-US" sz="3400" b="1" dirty="0" smtClean="0">
                <a:solidFill>
                  <a:srgbClr val="C00000"/>
                </a:solidFill>
              </a:rPr>
              <a:t>--------------------------------------------------------------------------------------------------------------</a:t>
            </a:r>
            <a:endParaRPr lang="hr-HR" altLang="en-US" sz="3400" b="1" dirty="0">
              <a:solidFill>
                <a:srgbClr val="C00000"/>
              </a:solidFill>
            </a:endParaRPr>
          </a:p>
          <a:p>
            <a:pPr>
              <a:defRPr/>
            </a:pPr>
            <a:r>
              <a:rPr lang="en-GB" altLang="en-US" sz="3400" b="1" dirty="0" smtClean="0">
                <a:solidFill>
                  <a:srgbClr val="00B0F0"/>
                </a:solidFill>
              </a:rPr>
              <a:t>ENACTED </a:t>
            </a:r>
            <a:r>
              <a:rPr lang="en-GB" altLang="en-US" sz="3400" b="1" dirty="0">
                <a:solidFill>
                  <a:srgbClr val="00B0F0"/>
                </a:solidFill>
              </a:rPr>
              <a:t>CONSTITUTION </a:t>
            </a:r>
            <a:r>
              <a:rPr lang="en-GB" altLang="en-US" sz="3400" dirty="0"/>
              <a:t>= the constitution that was created through a constitutional convention; this convention is called to be able to draft the constitution.</a:t>
            </a:r>
          </a:p>
          <a:p>
            <a:pPr>
              <a:defRPr/>
            </a:pPr>
            <a:r>
              <a:rPr lang="en-GB" altLang="en-US" sz="3400" b="1" dirty="0">
                <a:solidFill>
                  <a:srgbClr val="00B0F0"/>
                </a:solidFill>
              </a:rPr>
              <a:t>EVOLVED CONSTITUTION </a:t>
            </a:r>
            <a:r>
              <a:rPr lang="en-GB" altLang="en-US" sz="3400" dirty="0"/>
              <a:t>= the constitution that is developed as a part of the history of a particular nation; it was not created through a national </a:t>
            </a:r>
            <a:r>
              <a:rPr lang="en-GB" altLang="en-US" sz="3400" dirty="0" smtClean="0"/>
              <a:t>convention</a:t>
            </a:r>
            <a:endParaRPr lang="hr-HR" altLang="en-US" sz="3400" dirty="0" smtClean="0"/>
          </a:p>
          <a:p>
            <a:pPr marL="0" indent="0">
              <a:buNone/>
              <a:defRPr/>
            </a:pPr>
            <a:r>
              <a:rPr lang="hr-HR" altLang="en-US" sz="3400" b="1" dirty="0" smtClean="0">
                <a:solidFill>
                  <a:srgbClr val="C00000"/>
                </a:solidFill>
              </a:rPr>
              <a:t>--------------------------------------------------------------------------------------------------------------</a:t>
            </a:r>
            <a:endParaRPr lang="hr-HR" altLang="en-US" sz="3400" b="1" dirty="0">
              <a:solidFill>
                <a:srgbClr val="C00000"/>
              </a:solidFill>
            </a:endParaRPr>
          </a:p>
          <a:p>
            <a:pPr>
              <a:defRPr/>
            </a:pPr>
            <a:r>
              <a:rPr lang="hr-HR" altLang="en-US" sz="3400" dirty="0" err="1" smtClean="0"/>
              <a:t>Is</a:t>
            </a:r>
            <a:r>
              <a:rPr lang="hr-HR" altLang="en-US" sz="3400" dirty="0" smtClean="0"/>
              <a:t> the UK </a:t>
            </a:r>
            <a:r>
              <a:rPr lang="hr-HR" altLang="en-US" sz="3400" dirty="0" err="1" smtClean="0"/>
              <a:t>constitution</a:t>
            </a:r>
            <a:r>
              <a:rPr lang="hr-HR" altLang="en-US" sz="3400" dirty="0" smtClean="0"/>
              <a:t> </a:t>
            </a:r>
            <a:r>
              <a:rPr lang="hr-HR" altLang="en-US" sz="3400" dirty="0" err="1" smtClean="0"/>
              <a:t>an</a:t>
            </a:r>
            <a:r>
              <a:rPr lang="hr-HR" altLang="en-US" sz="3400" dirty="0" smtClean="0"/>
              <a:t> </a:t>
            </a:r>
            <a:r>
              <a:rPr lang="hr-HR" altLang="en-US" sz="3400" dirty="0" err="1" smtClean="0"/>
              <a:t>enacted</a:t>
            </a:r>
            <a:r>
              <a:rPr lang="hr-HR" altLang="en-US" sz="3400" dirty="0" smtClean="0"/>
              <a:t> </a:t>
            </a:r>
            <a:r>
              <a:rPr lang="hr-HR" altLang="en-US" sz="3400" dirty="0" err="1" smtClean="0"/>
              <a:t>or</a:t>
            </a:r>
            <a:r>
              <a:rPr lang="hr-HR" altLang="en-US" sz="3400" dirty="0" smtClean="0"/>
              <a:t> </a:t>
            </a:r>
            <a:r>
              <a:rPr lang="hr-HR" altLang="en-US" sz="3400" dirty="0" err="1" smtClean="0"/>
              <a:t>evolved</a:t>
            </a:r>
            <a:r>
              <a:rPr lang="hr-HR" altLang="en-US" sz="3400" dirty="0" smtClean="0"/>
              <a:t> </a:t>
            </a:r>
            <a:r>
              <a:rPr lang="hr-HR" altLang="en-US" sz="3400" dirty="0" err="1" smtClean="0"/>
              <a:t>constitution</a:t>
            </a:r>
            <a:r>
              <a:rPr lang="hr-HR" altLang="en-US" sz="3400" dirty="0" smtClean="0"/>
              <a:t>?</a:t>
            </a:r>
            <a:endParaRPr lang="en-GB" altLang="en-US" sz="3400" dirty="0"/>
          </a:p>
          <a:p>
            <a:endParaRPr lang="en-US" dirty="0"/>
          </a:p>
        </p:txBody>
      </p:sp>
    </p:spTree>
    <p:extLst>
      <p:ext uri="{BB962C8B-B14F-4D97-AF65-F5344CB8AC3E}">
        <p14:creationId xmlns:p14="http://schemas.microsoft.com/office/powerpoint/2010/main" val="3291435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V</a:t>
            </a:r>
            <a:r>
              <a:rPr lang="hr-HR" dirty="0" err="1" smtClean="0"/>
              <a:t>ocabulary</a:t>
            </a:r>
            <a:r>
              <a:rPr lang="hr-HR" dirty="0" smtClean="0"/>
              <a:t> </a:t>
            </a:r>
            <a:r>
              <a:rPr lang="hr-HR" dirty="0" err="1" smtClean="0"/>
              <a:t>practice</a:t>
            </a:r>
            <a:endParaRPr lang="en-US" dirty="0"/>
          </a:p>
        </p:txBody>
      </p:sp>
      <p:sp>
        <p:nvSpPr>
          <p:cNvPr id="3" name="Content Placeholder 2"/>
          <p:cNvSpPr>
            <a:spLocks noGrp="1"/>
          </p:cNvSpPr>
          <p:nvPr>
            <p:ph idx="1"/>
          </p:nvPr>
        </p:nvSpPr>
        <p:spPr/>
        <p:txBody>
          <a:bodyPr/>
          <a:lstStyle/>
          <a:p>
            <a:r>
              <a:rPr lang="hr-HR" dirty="0" err="1" smtClean="0"/>
              <a:t>Answer</a:t>
            </a:r>
            <a:r>
              <a:rPr lang="hr-HR" dirty="0" smtClean="0"/>
              <a:t> the </a:t>
            </a:r>
            <a:r>
              <a:rPr lang="hr-HR" dirty="0" err="1" smtClean="0"/>
              <a:t>questions</a:t>
            </a:r>
            <a:r>
              <a:rPr lang="hr-HR" dirty="0" smtClean="0"/>
              <a:t> </a:t>
            </a:r>
            <a:r>
              <a:rPr lang="hr-HR" dirty="0" err="1" smtClean="0"/>
              <a:t>in</a:t>
            </a:r>
            <a:r>
              <a:rPr lang="hr-HR" dirty="0" smtClean="0"/>
              <a:t> ex. III.</a:t>
            </a:r>
          </a:p>
          <a:p>
            <a:r>
              <a:rPr lang="hr-HR" dirty="0" smtClean="0"/>
              <a:t>Do ex. IV, V </a:t>
            </a:r>
            <a:r>
              <a:rPr lang="hr-HR" dirty="0" err="1" smtClean="0"/>
              <a:t>and</a:t>
            </a:r>
            <a:r>
              <a:rPr lang="hr-HR" dirty="0" smtClean="0"/>
              <a:t> VI.</a:t>
            </a:r>
            <a:endParaRPr lang="en-US" dirty="0"/>
          </a:p>
        </p:txBody>
      </p:sp>
    </p:spTree>
    <p:extLst>
      <p:ext uri="{BB962C8B-B14F-4D97-AF65-F5344CB8AC3E}">
        <p14:creationId xmlns:p14="http://schemas.microsoft.com/office/powerpoint/2010/main" val="2797049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hr-HR" sz="6000" i="1" dirty="0" smtClean="0">
              <a:solidFill>
                <a:srgbClr val="FF5050"/>
              </a:solidFill>
            </a:endParaRPr>
          </a:p>
          <a:p>
            <a:pPr marL="0" indent="0" algn="ctr">
              <a:buNone/>
            </a:pPr>
            <a:r>
              <a:rPr lang="hr-HR" sz="5400" b="1" dirty="0" smtClean="0">
                <a:solidFill>
                  <a:srgbClr val="7030A0"/>
                </a:solidFill>
              </a:rPr>
              <a:t>LEGISLATIVE PROCEDURE </a:t>
            </a:r>
          </a:p>
          <a:p>
            <a:pPr marL="0" indent="0" algn="ctr">
              <a:buNone/>
            </a:pPr>
            <a:r>
              <a:rPr lang="hr-HR" sz="5400" b="1" dirty="0" smtClean="0">
                <a:solidFill>
                  <a:srgbClr val="7030A0"/>
                </a:solidFill>
              </a:rPr>
              <a:t>IN THE UK PARLIAMENT</a:t>
            </a:r>
            <a:endParaRPr lang="en-US" sz="5400" b="1" dirty="0">
              <a:solidFill>
                <a:srgbClr val="7030A0"/>
              </a:solidFill>
            </a:endParaRPr>
          </a:p>
        </p:txBody>
      </p:sp>
    </p:spTree>
    <p:extLst>
      <p:ext uri="{BB962C8B-B14F-4D97-AF65-F5344CB8AC3E}">
        <p14:creationId xmlns:p14="http://schemas.microsoft.com/office/powerpoint/2010/main" val="3496618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1195"/>
          </a:xfrm>
        </p:spPr>
        <p:txBody>
          <a:bodyPr>
            <a:normAutofit fontScale="90000"/>
          </a:bodyPr>
          <a:lstStyle/>
          <a:p>
            <a:r>
              <a:rPr lang="hr-HR" dirty="0" smtClean="0"/>
              <a:t>Legislative Procedure </a:t>
            </a:r>
            <a:endParaRPr lang="en-US" dirty="0"/>
          </a:p>
        </p:txBody>
      </p:sp>
      <p:sp>
        <p:nvSpPr>
          <p:cNvPr id="3" name="Content Placeholder 2"/>
          <p:cNvSpPr>
            <a:spLocks noGrp="1"/>
          </p:cNvSpPr>
          <p:nvPr>
            <p:ph idx="1"/>
          </p:nvPr>
        </p:nvSpPr>
        <p:spPr>
          <a:xfrm>
            <a:off x="838200" y="1245326"/>
            <a:ext cx="10515600" cy="5251268"/>
          </a:xfrm>
        </p:spPr>
        <p:txBody>
          <a:bodyPr>
            <a:normAutofit fontScale="70000" lnSpcReduction="20000"/>
          </a:bodyPr>
          <a:lstStyle/>
          <a:p>
            <a:pPr marL="411480">
              <a:buNone/>
              <a:defRPr/>
            </a:pPr>
            <a:r>
              <a:rPr lang="en-GB" sz="3800" b="1" dirty="0">
                <a:solidFill>
                  <a:srgbClr val="0070C0"/>
                </a:solidFill>
              </a:rPr>
              <a:t>ACT OF PARLIAMENT – starts as a BILL</a:t>
            </a:r>
          </a:p>
          <a:p>
            <a:pPr marL="411480">
              <a:buNone/>
              <a:defRPr/>
            </a:pPr>
            <a:endParaRPr lang="hr-HR" sz="3800" b="1" dirty="0">
              <a:solidFill>
                <a:srgbClr val="FFC000"/>
              </a:solidFill>
            </a:endParaRPr>
          </a:p>
          <a:p>
            <a:pPr marL="411480">
              <a:buFont typeface="Wingdings"/>
              <a:buChar char=""/>
              <a:defRPr/>
            </a:pPr>
            <a:r>
              <a:rPr lang="en-GB" sz="3800" dirty="0">
                <a:solidFill>
                  <a:srgbClr val="00B050"/>
                </a:solidFill>
              </a:rPr>
              <a:t>Bill </a:t>
            </a:r>
            <a:r>
              <a:rPr lang="en-GB" sz="3800" dirty="0"/>
              <a:t>= a proposal for a new law, or </a:t>
            </a:r>
          </a:p>
          <a:p>
            <a:pPr marL="411480">
              <a:buNone/>
              <a:defRPr/>
            </a:pPr>
            <a:r>
              <a:rPr lang="en-GB" sz="3800" dirty="0"/>
              <a:t>         </a:t>
            </a:r>
            <a:r>
              <a:rPr lang="hr-HR" sz="3800" dirty="0" smtClean="0"/>
              <a:t> </a:t>
            </a:r>
            <a:r>
              <a:rPr lang="en-GB" sz="3800" dirty="0" smtClean="0"/>
              <a:t>= </a:t>
            </a:r>
            <a:r>
              <a:rPr lang="en-GB" sz="3800" dirty="0"/>
              <a:t>a proposal to change an existing law,     </a:t>
            </a:r>
          </a:p>
          <a:p>
            <a:pPr marL="411480">
              <a:buNone/>
              <a:defRPr/>
            </a:pPr>
            <a:r>
              <a:rPr lang="en-GB" sz="3800" dirty="0"/>
              <a:t>                     presented for debate before Parliament</a:t>
            </a:r>
          </a:p>
          <a:p>
            <a:pPr marL="411480">
              <a:buFont typeface="Wingdings"/>
              <a:buChar char=""/>
              <a:defRPr/>
            </a:pPr>
            <a:r>
              <a:rPr lang="en-GB" sz="3800" dirty="0">
                <a:solidFill>
                  <a:srgbClr val="00B050"/>
                </a:solidFill>
              </a:rPr>
              <a:t>Bill</a:t>
            </a:r>
            <a:r>
              <a:rPr lang="en-GB" sz="3800" dirty="0"/>
              <a:t> = can start in the House of Commons or the House of Lords    </a:t>
            </a:r>
          </a:p>
          <a:p>
            <a:pPr marL="411480">
              <a:buNone/>
              <a:defRPr/>
            </a:pPr>
            <a:r>
              <a:rPr lang="en-GB" sz="3800" dirty="0"/>
              <a:t>          </a:t>
            </a:r>
            <a:r>
              <a:rPr lang="en-GB" sz="3800" dirty="0" smtClean="0"/>
              <a:t>= </a:t>
            </a:r>
            <a:r>
              <a:rPr lang="en-GB" sz="3800" dirty="0"/>
              <a:t>must be approved in the same form by both </a:t>
            </a:r>
            <a:r>
              <a:rPr lang="en-GB" sz="3800" dirty="0" smtClean="0"/>
              <a:t>Houses </a:t>
            </a:r>
            <a:r>
              <a:rPr lang="en-GB" sz="3800" dirty="0"/>
              <a:t>before becoming an Act  (law)</a:t>
            </a:r>
          </a:p>
          <a:p>
            <a:pPr marL="411480">
              <a:buNone/>
              <a:defRPr/>
            </a:pPr>
            <a:endParaRPr lang="en-GB" sz="3800" dirty="0"/>
          </a:p>
          <a:p>
            <a:pPr marL="411480">
              <a:buNone/>
              <a:defRPr/>
            </a:pPr>
            <a:r>
              <a:rPr lang="en-GB" sz="3800" dirty="0"/>
              <a:t>Who can propose / introduce a  Bill?</a:t>
            </a:r>
          </a:p>
          <a:p>
            <a:pPr marL="411480">
              <a:buFont typeface="Wingdings"/>
              <a:buChar char=""/>
              <a:defRPr/>
            </a:pPr>
            <a:r>
              <a:rPr lang="en-GB" sz="3800" dirty="0">
                <a:solidFill>
                  <a:srgbClr val="0070C0"/>
                </a:solidFill>
              </a:rPr>
              <a:t>The government </a:t>
            </a:r>
          </a:p>
          <a:p>
            <a:pPr marL="411480">
              <a:buFont typeface="Wingdings"/>
              <a:buChar char=""/>
              <a:defRPr/>
            </a:pPr>
            <a:r>
              <a:rPr lang="en-GB" sz="3800" dirty="0">
                <a:solidFill>
                  <a:srgbClr val="0070C0"/>
                </a:solidFill>
              </a:rPr>
              <a:t>Individual MPs or Lords </a:t>
            </a:r>
          </a:p>
          <a:p>
            <a:pPr marL="411480">
              <a:buFont typeface="Wingdings"/>
              <a:buChar char=""/>
              <a:defRPr/>
            </a:pPr>
            <a:r>
              <a:rPr lang="en-GB" sz="3800" dirty="0">
                <a:solidFill>
                  <a:srgbClr val="0070C0"/>
                </a:solidFill>
              </a:rPr>
              <a:t>Private individuals or organisations</a:t>
            </a:r>
            <a:endParaRPr lang="hr-HR" sz="3800" dirty="0">
              <a:solidFill>
                <a:srgbClr val="0070C0"/>
              </a:solidFill>
            </a:endParaRPr>
          </a:p>
          <a:p>
            <a:endParaRPr lang="en-US" dirty="0"/>
          </a:p>
        </p:txBody>
      </p:sp>
    </p:spTree>
    <p:extLst>
      <p:ext uri="{BB962C8B-B14F-4D97-AF65-F5344CB8AC3E}">
        <p14:creationId xmlns:p14="http://schemas.microsoft.com/office/powerpoint/2010/main" val="938098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321"/>
          </a:xfrm>
        </p:spPr>
        <p:txBody>
          <a:bodyPr/>
          <a:lstStyle/>
          <a:p>
            <a:r>
              <a:rPr lang="hr-HR" dirty="0" smtClean="0"/>
              <a:t>Legislative Procedure – </a:t>
            </a:r>
            <a:r>
              <a:rPr lang="hr-HR" dirty="0" err="1" smtClean="0"/>
              <a:t>Types</a:t>
            </a:r>
            <a:r>
              <a:rPr lang="hr-HR" dirty="0" smtClean="0"/>
              <a:t> </a:t>
            </a:r>
            <a:r>
              <a:rPr lang="hr-HR" dirty="0" err="1" smtClean="0"/>
              <a:t>of</a:t>
            </a:r>
            <a:r>
              <a:rPr lang="hr-HR" dirty="0" smtClean="0"/>
              <a:t> </a:t>
            </a:r>
            <a:r>
              <a:rPr lang="hr-HR" dirty="0" err="1" smtClean="0"/>
              <a:t>bills</a:t>
            </a:r>
            <a:endParaRPr lang="en-US" dirty="0"/>
          </a:p>
        </p:txBody>
      </p:sp>
      <p:sp>
        <p:nvSpPr>
          <p:cNvPr id="3" name="Content Placeholder 2"/>
          <p:cNvSpPr>
            <a:spLocks noGrp="1"/>
          </p:cNvSpPr>
          <p:nvPr>
            <p:ph idx="1"/>
          </p:nvPr>
        </p:nvSpPr>
        <p:spPr>
          <a:xfrm>
            <a:off x="838200" y="1245326"/>
            <a:ext cx="10515600" cy="5399314"/>
          </a:xfrm>
        </p:spPr>
        <p:txBody>
          <a:bodyPr>
            <a:normAutofit fontScale="85000" lnSpcReduction="20000"/>
          </a:bodyPr>
          <a:lstStyle/>
          <a:p>
            <a:pPr marL="411480">
              <a:buNone/>
              <a:defRPr/>
            </a:pPr>
            <a:r>
              <a:rPr lang="en-GB" b="1" dirty="0">
                <a:solidFill>
                  <a:srgbClr val="FFC000"/>
                </a:solidFill>
              </a:rPr>
              <a:t>PUBLIC BILLS </a:t>
            </a:r>
            <a:r>
              <a:rPr lang="en-GB" dirty="0"/>
              <a:t>– the most common type of bills, proposed mostly by the Government, apply to the general population (</a:t>
            </a:r>
            <a:r>
              <a:rPr lang="en-GB" dirty="0" err="1"/>
              <a:t>eg</a:t>
            </a:r>
            <a:r>
              <a:rPr lang="en-GB" dirty="0"/>
              <a:t>. Change to the national speed limit on motorways)</a:t>
            </a:r>
            <a:endParaRPr lang="hr-HR" dirty="0"/>
          </a:p>
          <a:p>
            <a:pPr marL="411480">
              <a:buNone/>
              <a:defRPr/>
            </a:pPr>
            <a:endParaRPr lang="en-GB" dirty="0"/>
          </a:p>
          <a:p>
            <a:pPr marL="411480">
              <a:buNone/>
              <a:defRPr/>
            </a:pPr>
            <a:r>
              <a:rPr lang="en-GB" b="1" dirty="0">
                <a:solidFill>
                  <a:srgbClr val="FFC000"/>
                </a:solidFill>
              </a:rPr>
              <a:t>PRIVATE MEMBERS</a:t>
            </a:r>
            <a:r>
              <a:rPr lang="hr-HR" b="1" dirty="0">
                <a:solidFill>
                  <a:srgbClr val="FFC000"/>
                </a:solidFill>
              </a:rPr>
              <a:t>’</a:t>
            </a:r>
            <a:r>
              <a:rPr lang="en-GB" b="1" dirty="0">
                <a:solidFill>
                  <a:srgbClr val="FFC000"/>
                </a:solidFill>
              </a:rPr>
              <a:t> BILLS </a:t>
            </a:r>
            <a:r>
              <a:rPr lang="en-GB" dirty="0"/>
              <a:t>–</a:t>
            </a:r>
            <a:r>
              <a:rPr lang="en-US" dirty="0"/>
              <a:t> Public Bills introduced by MPs and Lords who aren’t government ministers; only minority become law; may affect legislation indirectly by drawing attention to specific issues</a:t>
            </a:r>
          </a:p>
          <a:p>
            <a:pPr marL="411480">
              <a:buNone/>
              <a:defRPr/>
            </a:pPr>
            <a:endParaRPr lang="en-GB" dirty="0"/>
          </a:p>
          <a:p>
            <a:pPr marL="411480">
              <a:buNone/>
              <a:defRPr/>
            </a:pPr>
            <a:r>
              <a:rPr lang="en-GB" b="1" dirty="0">
                <a:solidFill>
                  <a:srgbClr val="FFC000"/>
                </a:solidFill>
              </a:rPr>
              <a:t>PRIVATE </a:t>
            </a:r>
            <a:r>
              <a:rPr lang="en-GB" b="1" dirty="0" smtClean="0">
                <a:solidFill>
                  <a:srgbClr val="FFC000"/>
                </a:solidFill>
              </a:rPr>
              <a:t>BILLS</a:t>
            </a:r>
            <a:r>
              <a:rPr lang="hr-HR" dirty="0" smtClean="0"/>
              <a:t> </a:t>
            </a:r>
            <a:r>
              <a:rPr lang="en-GB" dirty="0" smtClean="0"/>
              <a:t>- </a:t>
            </a:r>
            <a:r>
              <a:rPr lang="en-GB" dirty="0"/>
              <a:t>usually promoted by organisations (e</a:t>
            </a:r>
            <a:r>
              <a:rPr lang="hr-HR" dirty="0"/>
              <a:t>.</a:t>
            </a:r>
            <a:r>
              <a:rPr lang="en-GB" dirty="0"/>
              <a:t>g.</a:t>
            </a:r>
            <a:r>
              <a:rPr lang="hr-HR" dirty="0"/>
              <a:t> </a:t>
            </a:r>
            <a:r>
              <a:rPr lang="en-GB" dirty="0"/>
              <a:t>local authorities or private companies</a:t>
            </a:r>
            <a:r>
              <a:rPr lang="hr-HR" dirty="0"/>
              <a:t>)</a:t>
            </a:r>
            <a:r>
              <a:rPr lang="en-GB" dirty="0"/>
              <a:t> to give themselves powers beyond the general law; change the law as it applies to specific individuals or organisations</a:t>
            </a:r>
            <a:endParaRPr lang="hr-HR" dirty="0"/>
          </a:p>
          <a:p>
            <a:pPr marL="411480">
              <a:buNone/>
              <a:defRPr/>
            </a:pPr>
            <a:endParaRPr lang="en-GB" dirty="0"/>
          </a:p>
          <a:p>
            <a:pPr marL="411480">
              <a:buNone/>
              <a:defRPr/>
            </a:pPr>
            <a:r>
              <a:rPr lang="en-US" b="1" dirty="0">
                <a:solidFill>
                  <a:srgbClr val="FFC000"/>
                </a:solidFill>
              </a:rPr>
              <a:t>HYBRID BILLS </a:t>
            </a:r>
            <a:r>
              <a:rPr lang="en-US" dirty="0"/>
              <a:t>- mix the characteristics of Public and Private Bills; changes to the law proposed by a Hybrid Bill are of national importance but affect one part of the UK or a significant for a particular group or individual (</a:t>
            </a:r>
            <a:r>
              <a:rPr lang="en-US" dirty="0" err="1"/>
              <a:t>eg</a:t>
            </a:r>
            <a:r>
              <a:rPr lang="en-US" dirty="0"/>
              <a:t>. Channel Tunnel Bills)</a:t>
            </a:r>
          </a:p>
          <a:p>
            <a:endParaRPr lang="en-US" dirty="0"/>
          </a:p>
        </p:txBody>
      </p:sp>
    </p:spTree>
    <p:extLst>
      <p:ext uri="{BB962C8B-B14F-4D97-AF65-F5344CB8AC3E}">
        <p14:creationId xmlns:p14="http://schemas.microsoft.com/office/powerpoint/2010/main" val="2075612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8040"/>
            <a:ext cx="10515600" cy="895032"/>
          </a:xfrm>
        </p:spPr>
        <p:txBody>
          <a:bodyPr/>
          <a:lstStyle/>
          <a:p>
            <a:r>
              <a:rPr lang="hr-HR" dirty="0" smtClean="0"/>
              <a:t>Legislative Procedure - </a:t>
            </a:r>
            <a:r>
              <a:rPr lang="hr-HR" dirty="0" err="1" smtClean="0"/>
              <a:t>Stages</a:t>
            </a:r>
            <a:endParaRPr lang="en-US" dirty="0"/>
          </a:p>
        </p:txBody>
      </p:sp>
      <p:sp>
        <p:nvSpPr>
          <p:cNvPr id="3" name="Content Placeholder 2"/>
          <p:cNvSpPr>
            <a:spLocks noGrp="1"/>
          </p:cNvSpPr>
          <p:nvPr>
            <p:ph idx="1"/>
          </p:nvPr>
        </p:nvSpPr>
        <p:spPr>
          <a:xfrm>
            <a:off x="838200" y="1419496"/>
            <a:ext cx="10515600" cy="5129349"/>
          </a:xfrm>
        </p:spPr>
        <p:txBody>
          <a:bodyPr>
            <a:normAutofit fontScale="77500" lnSpcReduction="20000"/>
          </a:bodyPr>
          <a:lstStyle/>
          <a:p>
            <a:pPr marL="411480">
              <a:buNone/>
              <a:defRPr/>
            </a:pPr>
            <a:r>
              <a:rPr lang="en-GB" u="sng" dirty="0">
                <a:solidFill>
                  <a:srgbClr val="FF6600"/>
                </a:solidFill>
              </a:rPr>
              <a:t>I HOUSE OF COMMONS</a:t>
            </a:r>
          </a:p>
          <a:p>
            <a:pPr marL="411480">
              <a:buNone/>
              <a:defRPr/>
            </a:pPr>
            <a:r>
              <a:rPr lang="en-GB" dirty="0"/>
              <a:t>BILLS usually originate in the Commons</a:t>
            </a:r>
            <a:r>
              <a:rPr lang="hr-HR" dirty="0"/>
              <a:t> (</a:t>
            </a:r>
            <a:r>
              <a:rPr lang="hr-HR" dirty="0" err="1"/>
              <a:t>taxation</a:t>
            </a:r>
            <a:r>
              <a:rPr lang="hr-HR" dirty="0"/>
              <a:t> </a:t>
            </a:r>
            <a:r>
              <a:rPr lang="hr-HR" dirty="0" err="1"/>
              <a:t>bills</a:t>
            </a:r>
            <a:r>
              <a:rPr lang="hr-HR" dirty="0"/>
              <a:t> must start </a:t>
            </a:r>
            <a:r>
              <a:rPr lang="hr-HR" dirty="0" err="1"/>
              <a:t>in</a:t>
            </a:r>
            <a:r>
              <a:rPr lang="hr-HR" dirty="0"/>
              <a:t> the </a:t>
            </a:r>
            <a:r>
              <a:rPr lang="hr-HR" dirty="0" err="1"/>
              <a:t>Commons</a:t>
            </a:r>
            <a:r>
              <a:rPr lang="hr-HR" dirty="0"/>
              <a:t>)</a:t>
            </a:r>
            <a:endParaRPr lang="en-GB" dirty="0"/>
          </a:p>
          <a:p>
            <a:pPr marL="411480">
              <a:buNone/>
              <a:defRPr/>
            </a:pPr>
            <a:r>
              <a:rPr lang="en-GB" dirty="0"/>
              <a:t>-goes through several stages (readings and debates)</a:t>
            </a:r>
          </a:p>
          <a:p>
            <a:pPr marL="411480">
              <a:buNone/>
              <a:defRPr/>
            </a:pPr>
            <a:endParaRPr lang="en-GB" dirty="0"/>
          </a:p>
          <a:p>
            <a:pPr marL="411480">
              <a:buNone/>
              <a:defRPr/>
            </a:pPr>
            <a:r>
              <a:rPr lang="en-GB" u="sng" dirty="0">
                <a:solidFill>
                  <a:srgbClr val="FF6600"/>
                </a:solidFill>
              </a:rPr>
              <a:t>II HOUSE OF LORDS</a:t>
            </a:r>
          </a:p>
          <a:p>
            <a:pPr marL="411480">
              <a:buNone/>
              <a:defRPr/>
            </a:pPr>
            <a:r>
              <a:rPr lang="en-GB" dirty="0"/>
              <a:t>-    debate, vote on passage</a:t>
            </a:r>
          </a:p>
          <a:p>
            <a:pPr marL="411480">
              <a:buFontTx/>
              <a:buChar char="-"/>
              <a:defRPr/>
            </a:pPr>
            <a:r>
              <a:rPr lang="en-GB" dirty="0"/>
              <a:t>may return a Bill to the Commons for revision and amendments</a:t>
            </a:r>
            <a:r>
              <a:rPr lang="hr-HR" dirty="0"/>
              <a:t> (</a:t>
            </a:r>
            <a:r>
              <a:rPr lang="hr-HR" dirty="0" err="1"/>
              <a:t>cannot</a:t>
            </a:r>
            <a:r>
              <a:rPr lang="hr-HR" dirty="0"/>
              <a:t> </a:t>
            </a:r>
            <a:r>
              <a:rPr lang="hr-HR" dirty="0" err="1"/>
              <a:t>reject</a:t>
            </a:r>
            <a:r>
              <a:rPr lang="hr-HR" dirty="0"/>
              <a:t> </a:t>
            </a:r>
            <a:r>
              <a:rPr lang="hr-HR" dirty="0" smtClean="0"/>
              <a:t>a </a:t>
            </a:r>
            <a:r>
              <a:rPr lang="hr-HR" dirty="0"/>
              <a:t>Bill)</a:t>
            </a:r>
            <a:endParaRPr lang="en-GB" dirty="0"/>
          </a:p>
          <a:p>
            <a:pPr marL="411480">
              <a:buFontTx/>
              <a:buChar char="-"/>
              <a:defRPr/>
            </a:pPr>
            <a:r>
              <a:rPr lang="en-GB" dirty="0"/>
              <a:t>RESTRICTED POWERS - cannot delay the passage of Money </a:t>
            </a:r>
            <a:r>
              <a:rPr lang="en-GB" dirty="0" smtClean="0"/>
              <a:t>Bills</a:t>
            </a:r>
            <a:r>
              <a:rPr lang="hr-HR" dirty="0" smtClean="0"/>
              <a:t>; </a:t>
            </a:r>
            <a:r>
              <a:rPr lang="hr-HR" dirty="0" err="1" smtClean="0"/>
              <a:t>certain</a:t>
            </a:r>
            <a:r>
              <a:rPr lang="hr-HR" dirty="0" smtClean="0"/>
              <a:t> </a:t>
            </a:r>
            <a:r>
              <a:rPr lang="hr-HR" dirty="0" err="1" smtClean="0"/>
              <a:t>bills</a:t>
            </a:r>
            <a:r>
              <a:rPr lang="hr-HR" dirty="0" smtClean="0"/>
              <a:t> </a:t>
            </a:r>
            <a:r>
              <a:rPr lang="hr-HR" dirty="0" err="1" smtClean="0"/>
              <a:t>can</a:t>
            </a:r>
            <a:r>
              <a:rPr lang="hr-HR" dirty="0" smtClean="0"/>
              <a:t> </a:t>
            </a:r>
            <a:r>
              <a:rPr lang="hr-HR" dirty="0" err="1" smtClean="0"/>
              <a:t>become</a:t>
            </a:r>
            <a:r>
              <a:rPr lang="hr-HR" dirty="0" smtClean="0"/>
              <a:t> </a:t>
            </a:r>
            <a:r>
              <a:rPr lang="hr-HR" dirty="0" err="1" smtClean="0"/>
              <a:t>laws</a:t>
            </a:r>
            <a:r>
              <a:rPr lang="hr-HR" dirty="0" smtClean="0"/>
              <a:t> </a:t>
            </a:r>
            <a:r>
              <a:rPr lang="hr-HR" dirty="0" err="1" smtClean="0"/>
              <a:t>without</a:t>
            </a:r>
            <a:r>
              <a:rPr lang="hr-HR" dirty="0" smtClean="0"/>
              <a:t> </a:t>
            </a:r>
            <a:r>
              <a:rPr lang="hr-HR" dirty="0" err="1" smtClean="0"/>
              <a:t>the</a:t>
            </a:r>
            <a:r>
              <a:rPr lang="hr-HR" dirty="0" smtClean="0"/>
              <a:t> </a:t>
            </a:r>
            <a:r>
              <a:rPr lang="hr-HR" dirty="0" err="1" smtClean="0"/>
              <a:t>consent</a:t>
            </a:r>
            <a:r>
              <a:rPr lang="hr-HR" dirty="0" smtClean="0"/>
              <a:t> </a:t>
            </a:r>
            <a:r>
              <a:rPr lang="hr-HR" dirty="0" err="1" smtClean="0"/>
              <a:t>of</a:t>
            </a:r>
            <a:r>
              <a:rPr lang="hr-HR" dirty="0" smtClean="0"/>
              <a:t> </a:t>
            </a:r>
            <a:r>
              <a:rPr lang="hr-HR" dirty="0" err="1" smtClean="0"/>
              <a:t>the</a:t>
            </a:r>
            <a:r>
              <a:rPr lang="hr-HR" dirty="0" smtClean="0"/>
              <a:t> </a:t>
            </a:r>
            <a:r>
              <a:rPr lang="hr-HR" dirty="0" err="1" smtClean="0"/>
              <a:t>Lords</a:t>
            </a:r>
            <a:endParaRPr lang="en-GB" dirty="0"/>
          </a:p>
          <a:p>
            <a:pPr marL="411480">
              <a:buNone/>
              <a:defRPr/>
            </a:pPr>
            <a:endParaRPr lang="en-GB" dirty="0"/>
          </a:p>
          <a:p>
            <a:pPr marL="411480">
              <a:buNone/>
              <a:defRPr/>
            </a:pPr>
            <a:r>
              <a:rPr lang="en-GB" u="sng" dirty="0">
                <a:solidFill>
                  <a:srgbClr val="FF6600"/>
                </a:solidFill>
              </a:rPr>
              <a:t>III THE MONARCH</a:t>
            </a:r>
          </a:p>
          <a:p>
            <a:pPr marL="411480">
              <a:buNone/>
              <a:defRPr/>
            </a:pPr>
            <a:r>
              <a:rPr lang="en-GB" dirty="0"/>
              <a:t>-    if passed in identical form by both Houses – presented to the </a:t>
            </a:r>
            <a:r>
              <a:rPr lang="en-US" dirty="0"/>
              <a:t>Queen for the </a:t>
            </a:r>
            <a:r>
              <a:rPr lang="en-US" b="1" dirty="0">
                <a:solidFill>
                  <a:srgbClr val="00B050"/>
                </a:solidFill>
              </a:rPr>
              <a:t>ROYAL ASSENT </a:t>
            </a:r>
            <a:r>
              <a:rPr lang="en-US" dirty="0"/>
              <a:t>– approval of the Queen  - a formal role</a:t>
            </a:r>
          </a:p>
          <a:p>
            <a:pPr marL="411480" algn="ctr">
              <a:buNone/>
              <a:defRPr/>
            </a:pPr>
            <a:r>
              <a:rPr lang="en-GB" sz="3200" b="1" dirty="0">
                <a:solidFill>
                  <a:srgbClr val="92D050"/>
                </a:solidFill>
              </a:rPr>
              <a:t>BILL                          LAW (Act of Parliament)</a:t>
            </a:r>
          </a:p>
          <a:p>
            <a:endParaRPr lang="en-US" dirty="0"/>
          </a:p>
        </p:txBody>
      </p:sp>
      <p:sp>
        <p:nvSpPr>
          <p:cNvPr id="4" name="Right Arrow 3"/>
          <p:cNvSpPr/>
          <p:nvPr/>
        </p:nvSpPr>
        <p:spPr>
          <a:xfrm>
            <a:off x="4223657" y="5965372"/>
            <a:ext cx="1245326" cy="1219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0494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834"/>
            <a:ext cx="10515600" cy="748864"/>
          </a:xfrm>
        </p:spPr>
        <p:txBody>
          <a:bodyPr>
            <a:normAutofit/>
          </a:bodyPr>
          <a:lstStyle/>
          <a:p>
            <a:r>
              <a:rPr lang="hr-HR" dirty="0" err="1" smtClean="0"/>
              <a:t>The</a:t>
            </a:r>
            <a:r>
              <a:rPr lang="hr-HR" dirty="0" smtClean="0"/>
              <a:t> British </a:t>
            </a:r>
            <a:r>
              <a:rPr lang="hr-HR" dirty="0" err="1" smtClean="0"/>
              <a:t>Parliament</a:t>
            </a:r>
            <a:endParaRPr lang="en-US" dirty="0"/>
          </a:p>
        </p:txBody>
      </p:sp>
      <p:sp>
        <p:nvSpPr>
          <p:cNvPr id="4" name="Content Placeholder 3"/>
          <p:cNvSpPr>
            <a:spLocks noGrp="1"/>
          </p:cNvSpPr>
          <p:nvPr>
            <p:ph idx="1"/>
          </p:nvPr>
        </p:nvSpPr>
        <p:spPr>
          <a:xfrm>
            <a:off x="838200" y="1072055"/>
            <a:ext cx="10515600" cy="5320862"/>
          </a:xfrm>
        </p:spPr>
        <p:txBody>
          <a:bodyPr>
            <a:normAutofit/>
          </a:bodyPr>
          <a:lstStyle/>
          <a:p>
            <a:r>
              <a:rPr lang="hr-HR" sz="2000" dirty="0" err="1" smtClean="0"/>
              <a:t>Remember</a:t>
            </a:r>
            <a:r>
              <a:rPr lang="hr-HR" sz="2000" dirty="0" smtClean="0"/>
              <a:t> </a:t>
            </a:r>
            <a:r>
              <a:rPr lang="hr-HR" sz="2000" dirty="0" err="1" smtClean="0"/>
              <a:t>the</a:t>
            </a:r>
            <a:r>
              <a:rPr lang="hr-HR" sz="2000" dirty="0" smtClean="0"/>
              <a:t> </a:t>
            </a:r>
            <a:r>
              <a:rPr lang="hr-HR" sz="2000" dirty="0" err="1" smtClean="0"/>
              <a:t>sources</a:t>
            </a:r>
            <a:r>
              <a:rPr lang="hr-HR" sz="2000" dirty="0" smtClean="0"/>
              <a:t> </a:t>
            </a:r>
            <a:r>
              <a:rPr lang="hr-HR" sz="2000" dirty="0" err="1" smtClean="0"/>
              <a:t>of</a:t>
            </a:r>
            <a:r>
              <a:rPr lang="hr-HR" sz="2000" dirty="0" smtClean="0"/>
              <a:t> English </a:t>
            </a:r>
            <a:r>
              <a:rPr lang="hr-HR" sz="2000" dirty="0" err="1" smtClean="0"/>
              <a:t>law</a:t>
            </a:r>
            <a:r>
              <a:rPr lang="hr-HR" sz="2000" dirty="0" smtClean="0"/>
              <a:t>. </a:t>
            </a:r>
            <a:r>
              <a:rPr lang="hr-HR" sz="2000" dirty="0" err="1" smtClean="0"/>
              <a:t>Which</a:t>
            </a:r>
            <a:r>
              <a:rPr lang="hr-HR" sz="2000" dirty="0" smtClean="0"/>
              <a:t> </a:t>
            </a:r>
            <a:r>
              <a:rPr lang="hr-HR" sz="2000" dirty="0" err="1" smtClean="0"/>
              <a:t>of</a:t>
            </a:r>
            <a:r>
              <a:rPr lang="hr-HR" sz="2000" dirty="0" smtClean="0"/>
              <a:t> </a:t>
            </a:r>
            <a:r>
              <a:rPr lang="hr-HR" sz="2000" dirty="0" err="1" smtClean="0"/>
              <a:t>them</a:t>
            </a:r>
            <a:r>
              <a:rPr lang="hr-HR" sz="2000" dirty="0"/>
              <a:t> </a:t>
            </a:r>
            <a:r>
              <a:rPr lang="hr-HR" sz="2000" dirty="0" err="1" smtClean="0"/>
              <a:t>is</a:t>
            </a:r>
            <a:r>
              <a:rPr lang="hr-HR" sz="2000" dirty="0" smtClean="0"/>
              <a:t> </a:t>
            </a:r>
            <a:r>
              <a:rPr lang="hr-HR" sz="2000" dirty="0" err="1" smtClean="0"/>
              <a:t>conncted</a:t>
            </a:r>
            <a:r>
              <a:rPr lang="hr-HR" sz="2000" dirty="0" smtClean="0"/>
              <a:t> to </a:t>
            </a:r>
            <a:r>
              <a:rPr lang="hr-HR" sz="2000" smtClean="0"/>
              <a:t>parliaments? </a:t>
            </a:r>
            <a:r>
              <a:rPr lang="hr-HR" sz="2000" dirty="0" err="1" smtClean="0"/>
              <a:t>Which</a:t>
            </a:r>
            <a:r>
              <a:rPr lang="hr-HR" sz="2000" dirty="0" smtClean="0"/>
              <a:t> </a:t>
            </a:r>
            <a:r>
              <a:rPr lang="hr-HR" sz="2000" dirty="0" err="1" smtClean="0"/>
              <a:t>of</a:t>
            </a:r>
            <a:r>
              <a:rPr lang="hr-HR" sz="2000" dirty="0" smtClean="0"/>
              <a:t> </a:t>
            </a:r>
            <a:r>
              <a:rPr lang="hr-HR" sz="2000" dirty="0" err="1" smtClean="0"/>
              <a:t>the</a:t>
            </a:r>
            <a:r>
              <a:rPr lang="hr-HR" sz="2000" dirty="0" smtClean="0"/>
              <a:t> </a:t>
            </a:r>
            <a:r>
              <a:rPr lang="hr-HR" sz="2000" dirty="0" err="1" smtClean="0"/>
              <a:t>three</a:t>
            </a:r>
            <a:r>
              <a:rPr lang="hr-HR" sz="2000" dirty="0" smtClean="0"/>
              <a:t> </a:t>
            </a:r>
            <a:r>
              <a:rPr lang="hr-HR" sz="2000" dirty="0" err="1" smtClean="0"/>
              <a:t>state</a:t>
            </a:r>
            <a:r>
              <a:rPr lang="hr-HR" sz="2000" dirty="0" smtClean="0"/>
              <a:t> </a:t>
            </a:r>
            <a:r>
              <a:rPr lang="hr-HR" sz="2000" dirty="0" err="1" smtClean="0"/>
              <a:t>powers</a:t>
            </a:r>
            <a:r>
              <a:rPr lang="hr-HR" sz="2000" dirty="0" smtClean="0"/>
              <a:t> do </a:t>
            </a:r>
            <a:r>
              <a:rPr lang="hr-HR" sz="2000" dirty="0" err="1" smtClean="0"/>
              <a:t>parliaments</a:t>
            </a:r>
            <a:r>
              <a:rPr lang="hr-HR" sz="2000" dirty="0" smtClean="0"/>
              <a:t> </a:t>
            </a:r>
            <a:r>
              <a:rPr lang="hr-HR" sz="2000" dirty="0" err="1" smtClean="0"/>
              <a:t>exercise</a:t>
            </a:r>
            <a:r>
              <a:rPr lang="hr-HR" sz="2000" dirty="0" smtClean="0"/>
              <a:t>?</a:t>
            </a:r>
            <a:endParaRPr lang="hr-HR" sz="2000" dirty="0"/>
          </a:p>
          <a:p>
            <a:r>
              <a:rPr lang="hr-HR" sz="2000" dirty="0" err="1" smtClean="0"/>
              <a:t>Think</a:t>
            </a:r>
            <a:r>
              <a:rPr lang="hr-HR" sz="2000" dirty="0" smtClean="0"/>
              <a:t> </a:t>
            </a:r>
            <a:r>
              <a:rPr lang="hr-HR" sz="2000" dirty="0" err="1" smtClean="0"/>
              <a:t>in</a:t>
            </a:r>
            <a:r>
              <a:rPr lang="hr-HR" sz="2000" dirty="0" smtClean="0"/>
              <a:t> </a:t>
            </a:r>
            <a:r>
              <a:rPr lang="hr-HR" sz="2000" dirty="0" err="1" smtClean="0"/>
              <a:t>pairs</a:t>
            </a:r>
            <a:r>
              <a:rPr lang="hr-HR" sz="2000" dirty="0" smtClean="0"/>
              <a:t> </a:t>
            </a:r>
            <a:r>
              <a:rPr lang="hr-HR" sz="2000" dirty="0" err="1" smtClean="0"/>
              <a:t>what</a:t>
            </a:r>
            <a:r>
              <a:rPr lang="hr-HR" sz="2000" dirty="0" smtClean="0"/>
              <a:t> </a:t>
            </a:r>
            <a:r>
              <a:rPr lang="hr-HR" sz="2000" dirty="0" err="1" smtClean="0"/>
              <a:t>you</a:t>
            </a:r>
            <a:r>
              <a:rPr lang="hr-HR" sz="2000" dirty="0" smtClean="0"/>
              <a:t> </a:t>
            </a:r>
            <a:r>
              <a:rPr lang="hr-HR" sz="2000" dirty="0" err="1" smtClean="0"/>
              <a:t>know</a:t>
            </a:r>
            <a:r>
              <a:rPr lang="hr-HR" sz="2000" dirty="0" smtClean="0"/>
              <a:t> </a:t>
            </a:r>
            <a:r>
              <a:rPr lang="hr-HR" sz="2000" dirty="0" err="1" smtClean="0"/>
              <a:t>about</a:t>
            </a:r>
            <a:r>
              <a:rPr lang="hr-HR" sz="2000" dirty="0" smtClean="0"/>
              <a:t> </a:t>
            </a:r>
            <a:r>
              <a:rPr lang="hr-HR" sz="2000" dirty="0" err="1"/>
              <a:t>p</a:t>
            </a:r>
            <a:r>
              <a:rPr lang="hr-HR" sz="2000" dirty="0" err="1" smtClean="0"/>
              <a:t>arliament</a:t>
            </a:r>
            <a:r>
              <a:rPr lang="hr-HR" sz="2000" dirty="0" smtClean="0"/>
              <a:t> </a:t>
            </a:r>
            <a:r>
              <a:rPr lang="hr-HR" sz="2000" dirty="0" err="1" smtClean="0"/>
              <a:t>and</a:t>
            </a:r>
            <a:r>
              <a:rPr lang="hr-HR" sz="2000" dirty="0" smtClean="0"/>
              <a:t> </a:t>
            </a:r>
            <a:r>
              <a:rPr lang="hr-HR" sz="2000" dirty="0" err="1" smtClean="0"/>
              <a:t>add</a:t>
            </a:r>
            <a:r>
              <a:rPr lang="hr-HR" sz="2000" dirty="0" smtClean="0"/>
              <a:t> </a:t>
            </a:r>
            <a:r>
              <a:rPr lang="hr-HR" sz="2000" dirty="0" err="1" smtClean="0"/>
              <a:t>it</a:t>
            </a:r>
            <a:r>
              <a:rPr lang="hr-HR" sz="2000" dirty="0" smtClean="0"/>
              <a:t> to </a:t>
            </a:r>
            <a:r>
              <a:rPr lang="hr-HR" sz="2000" dirty="0" err="1" smtClean="0"/>
              <a:t>the</a:t>
            </a:r>
            <a:r>
              <a:rPr lang="hr-HR" sz="2000" dirty="0" smtClean="0"/>
              <a:t> </a:t>
            </a:r>
            <a:r>
              <a:rPr lang="hr-HR" sz="2000" dirty="0" err="1" smtClean="0"/>
              <a:t>diagram</a:t>
            </a:r>
            <a:r>
              <a:rPr lang="hr-HR" sz="2000" dirty="0" smtClean="0"/>
              <a:t> (</a:t>
            </a:r>
            <a:r>
              <a:rPr lang="hr-HR" sz="2000" dirty="0" err="1" smtClean="0"/>
              <a:t>structure</a:t>
            </a:r>
            <a:r>
              <a:rPr lang="hr-HR" sz="2000" dirty="0" smtClean="0"/>
              <a:t>; </a:t>
            </a:r>
            <a:r>
              <a:rPr lang="hr-HR" sz="2000" dirty="0" err="1" smtClean="0"/>
              <a:t>powers</a:t>
            </a:r>
            <a:r>
              <a:rPr lang="hr-HR" sz="2000" dirty="0" smtClean="0"/>
              <a:t> …)?</a:t>
            </a:r>
          </a:p>
          <a:p>
            <a:endParaRPr lang="hr-HR" sz="2000" dirty="0"/>
          </a:p>
          <a:p>
            <a:endParaRPr lang="hr-HR" sz="2000" dirty="0" smtClean="0"/>
          </a:p>
          <a:p>
            <a:pPr marL="0" indent="0">
              <a:buNone/>
            </a:pPr>
            <a:endParaRPr lang="hr-HR" sz="2000" dirty="0"/>
          </a:p>
          <a:p>
            <a:endParaRPr lang="hr-HR" sz="2000" dirty="0" smtClean="0"/>
          </a:p>
          <a:p>
            <a:endParaRPr lang="hr-HR" sz="2000" dirty="0"/>
          </a:p>
          <a:p>
            <a:endParaRPr lang="hr-HR" sz="2000" dirty="0" smtClean="0"/>
          </a:p>
          <a:p>
            <a:endParaRPr lang="hr-HR" sz="2000" dirty="0"/>
          </a:p>
          <a:p>
            <a:pPr marL="0" indent="0">
              <a:buNone/>
            </a:pPr>
            <a:r>
              <a:rPr lang="hr-HR" sz="2000" dirty="0" smtClean="0"/>
              <a:t>                                                                                                                         </a:t>
            </a:r>
            <a:r>
              <a:rPr lang="hr-HR" sz="2000" dirty="0" err="1" smtClean="0">
                <a:solidFill>
                  <a:srgbClr val="7030A0"/>
                </a:solidFill>
              </a:rPr>
              <a:t>passes</a:t>
            </a:r>
            <a:r>
              <a:rPr lang="hr-HR" sz="2000" dirty="0" smtClean="0">
                <a:solidFill>
                  <a:srgbClr val="7030A0"/>
                </a:solidFill>
              </a:rPr>
              <a:t> </a:t>
            </a:r>
            <a:r>
              <a:rPr lang="hr-HR" sz="2000" dirty="0" err="1" smtClean="0">
                <a:solidFill>
                  <a:srgbClr val="7030A0"/>
                </a:solidFill>
              </a:rPr>
              <a:t>laws</a:t>
            </a:r>
            <a:r>
              <a:rPr lang="hr-HR" sz="2000" dirty="0" smtClean="0">
                <a:solidFill>
                  <a:srgbClr val="7030A0"/>
                </a:solidFill>
              </a:rPr>
              <a:t> (</a:t>
            </a:r>
            <a:r>
              <a:rPr lang="hr-HR" sz="2000" dirty="0" err="1" smtClean="0">
                <a:solidFill>
                  <a:srgbClr val="7030A0"/>
                </a:solidFill>
              </a:rPr>
              <a:t>Acts</a:t>
            </a:r>
            <a:r>
              <a:rPr lang="hr-HR" sz="2000" dirty="0" smtClean="0">
                <a:solidFill>
                  <a:srgbClr val="7030A0"/>
                </a:solidFill>
              </a:rPr>
              <a:t> </a:t>
            </a:r>
            <a:r>
              <a:rPr lang="hr-HR" sz="2000" dirty="0" err="1" smtClean="0">
                <a:solidFill>
                  <a:srgbClr val="7030A0"/>
                </a:solidFill>
              </a:rPr>
              <a:t>of</a:t>
            </a:r>
            <a:r>
              <a:rPr lang="hr-HR" sz="2000" dirty="0" smtClean="0">
                <a:solidFill>
                  <a:srgbClr val="7030A0"/>
                </a:solidFill>
              </a:rPr>
              <a:t> </a:t>
            </a:r>
            <a:r>
              <a:rPr lang="hr-HR" sz="2000" dirty="0" err="1" smtClean="0">
                <a:solidFill>
                  <a:srgbClr val="7030A0"/>
                </a:solidFill>
              </a:rPr>
              <a:t>Parliament</a:t>
            </a:r>
            <a:r>
              <a:rPr lang="hr-HR" sz="2000" dirty="0" smtClean="0">
                <a:solidFill>
                  <a:srgbClr val="7030A0"/>
                </a:solidFill>
              </a:rPr>
              <a:t>)</a:t>
            </a:r>
          </a:p>
          <a:p>
            <a:endParaRPr lang="hr-HR" sz="2000" dirty="0"/>
          </a:p>
        </p:txBody>
      </p:sp>
      <p:sp>
        <p:nvSpPr>
          <p:cNvPr id="6" name="Oval 5"/>
          <p:cNvSpPr/>
          <p:nvPr/>
        </p:nvSpPr>
        <p:spPr>
          <a:xfrm>
            <a:off x="4745421" y="3681248"/>
            <a:ext cx="2222937" cy="9459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b="1" dirty="0" smtClean="0">
                <a:solidFill>
                  <a:srgbClr val="C00000"/>
                </a:solidFill>
              </a:rPr>
              <a:t> </a:t>
            </a:r>
            <a:r>
              <a:rPr lang="hr-HR" sz="2000" b="1" dirty="0">
                <a:solidFill>
                  <a:srgbClr val="C00000"/>
                </a:solidFill>
              </a:rPr>
              <a:t>PARLIAMENT</a:t>
            </a:r>
          </a:p>
          <a:p>
            <a:pPr algn="ctr"/>
            <a:endParaRPr lang="en-US" dirty="0"/>
          </a:p>
        </p:txBody>
      </p:sp>
      <p:cxnSp>
        <p:nvCxnSpPr>
          <p:cNvPr id="10" name="Straight Arrow Connector 9"/>
          <p:cNvCxnSpPr>
            <a:stCxn id="6" idx="7"/>
          </p:cNvCxnSpPr>
          <p:nvPr/>
        </p:nvCxnSpPr>
        <p:spPr>
          <a:xfrm flipV="1">
            <a:off x="6642816" y="3019098"/>
            <a:ext cx="1090170" cy="8006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6"/>
          </p:cNvCxnSpPr>
          <p:nvPr/>
        </p:nvCxnSpPr>
        <p:spPr>
          <a:xfrm flipV="1">
            <a:off x="6968358" y="4099034"/>
            <a:ext cx="1584435" cy="55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5"/>
          </p:cNvCxnSpPr>
          <p:nvPr/>
        </p:nvCxnSpPr>
        <p:spPr>
          <a:xfrm>
            <a:off x="6642816" y="4488651"/>
            <a:ext cx="1153232" cy="753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6" idx="4"/>
          </p:cNvCxnSpPr>
          <p:nvPr/>
        </p:nvCxnSpPr>
        <p:spPr>
          <a:xfrm>
            <a:off x="5856890" y="4627179"/>
            <a:ext cx="70944" cy="7882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3"/>
          </p:cNvCxnSpPr>
          <p:nvPr/>
        </p:nvCxnSpPr>
        <p:spPr>
          <a:xfrm flipH="1">
            <a:off x="4217277" y="4488651"/>
            <a:ext cx="853686" cy="619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2"/>
          </p:cNvCxnSpPr>
          <p:nvPr/>
        </p:nvCxnSpPr>
        <p:spPr>
          <a:xfrm flipH="1">
            <a:off x="3085463" y="4154214"/>
            <a:ext cx="16599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6" idx="1"/>
          </p:cNvCxnSpPr>
          <p:nvPr/>
        </p:nvCxnSpPr>
        <p:spPr>
          <a:xfrm flipH="1" flipV="1">
            <a:off x="4437995" y="3113690"/>
            <a:ext cx="632968" cy="706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0"/>
          </p:cNvCxnSpPr>
          <p:nvPr/>
        </p:nvCxnSpPr>
        <p:spPr>
          <a:xfrm flipH="1" flipV="1">
            <a:off x="5799758" y="2561898"/>
            <a:ext cx="57132" cy="1119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820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1526"/>
          </a:xfrm>
        </p:spPr>
        <p:txBody>
          <a:bodyPr>
            <a:normAutofit fontScale="90000"/>
          </a:bodyPr>
          <a:lstStyle/>
          <a:p>
            <a:r>
              <a:rPr lang="hr-HR" dirty="0" smtClean="0"/>
              <a:t>Legislative Procedure - </a:t>
            </a:r>
            <a:r>
              <a:rPr lang="hr-HR" dirty="0" err="1" smtClean="0"/>
              <a:t>Stages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2444675"/>
              </p:ext>
            </p:extLst>
          </p:nvPr>
        </p:nvGraphicFramePr>
        <p:xfrm>
          <a:off x="362607" y="1097280"/>
          <a:ext cx="11508827" cy="5590903"/>
        </p:xfrm>
        <a:graphic>
          <a:graphicData uri="http://schemas.openxmlformats.org/drawingml/2006/table">
            <a:tbl>
              <a:tblPr firstRow="1" bandRow="1">
                <a:tableStyleId>{5C22544A-7EE6-4342-B048-85BDC9FD1C3A}</a:tableStyleId>
              </a:tblPr>
              <a:tblGrid>
                <a:gridCol w="2360644">
                  <a:extLst>
                    <a:ext uri="{9D8B030D-6E8A-4147-A177-3AD203B41FA5}">
                      <a16:colId xmlns:a16="http://schemas.microsoft.com/office/drawing/2014/main" val="3640908576"/>
                    </a:ext>
                  </a:extLst>
                </a:gridCol>
                <a:gridCol w="9148183">
                  <a:extLst>
                    <a:ext uri="{9D8B030D-6E8A-4147-A177-3AD203B41FA5}">
                      <a16:colId xmlns:a16="http://schemas.microsoft.com/office/drawing/2014/main" val="3552468674"/>
                    </a:ext>
                  </a:extLst>
                </a:gridCol>
              </a:tblGrid>
              <a:tr h="5590903">
                <a:tc>
                  <a:txBody>
                    <a:bodyPr/>
                    <a:lstStyle/>
                    <a:p>
                      <a:r>
                        <a:rPr lang="en-US" sz="2000" noProof="0" dirty="0" smtClean="0">
                          <a:solidFill>
                            <a:schemeClr val="accent4">
                              <a:lumMod val="75000"/>
                            </a:schemeClr>
                          </a:solidFill>
                        </a:rPr>
                        <a:t>First Reading</a:t>
                      </a:r>
                    </a:p>
                    <a:p>
                      <a:endParaRPr lang="en-US" sz="2000" noProof="0" dirty="0" smtClean="0">
                        <a:solidFill>
                          <a:schemeClr val="accent4">
                            <a:lumMod val="75000"/>
                          </a:schemeClr>
                        </a:solidFill>
                      </a:endParaRPr>
                    </a:p>
                    <a:p>
                      <a:r>
                        <a:rPr lang="en-US" sz="2000" noProof="0" dirty="0" smtClean="0">
                          <a:solidFill>
                            <a:schemeClr val="accent4">
                              <a:lumMod val="75000"/>
                            </a:schemeClr>
                          </a:solidFill>
                        </a:rPr>
                        <a:t>Second Reading</a:t>
                      </a:r>
                    </a:p>
                    <a:p>
                      <a:endParaRPr lang="hr-HR" sz="2000" noProof="0" dirty="0" smtClean="0">
                        <a:solidFill>
                          <a:schemeClr val="accent4">
                            <a:lumMod val="75000"/>
                          </a:schemeClr>
                        </a:solidFill>
                      </a:endParaRPr>
                    </a:p>
                    <a:p>
                      <a:r>
                        <a:rPr lang="en-US" sz="2000" noProof="0" dirty="0" smtClean="0">
                          <a:solidFill>
                            <a:schemeClr val="accent4">
                              <a:lumMod val="75000"/>
                            </a:schemeClr>
                          </a:solidFill>
                        </a:rPr>
                        <a:t>Committee</a:t>
                      </a:r>
                      <a:r>
                        <a:rPr lang="en-US" sz="2000" baseline="0" noProof="0" dirty="0" smtClean="0">
                          <a:solidFill>
                            <a:schemeClr val="accent4">
                              <a:lumMod val="75000"/>
                            </a:schemeClr>
                          </a:solidFill>
                        </a:rPr>
                        <a:t> Stage</a:t>
                      </a:r>
                    </a:p>
                    <a:p>
                      <a:endParaRPr lang="en-US" sz="2000" baseline="0" noProof="0" dirty="0" smtClean="0">
                        <a:solidFill>
                          <a:schemeClr val="accent4">
                            <a:lumMod val="75000"/>
                          </a:schemeClr>
                        </a:solidFill>
                      </a:endParaRPr>
                    </a:p>
                    <a:p>
                      <a:endParaRPr lang="hr-HR" sz="2000" baseline="0" noProof="0" dirty="0" smtClean="0">
                        <a:solidFill>
                          <a:schemeClr val="accent4">
                            <a:lumMod val="75000"/>
                          </a:schemeClr>
                        </a:solidFill>
                      </a:endParaRPr>
                    </a:p>
                    <a:p>
                      <a:r>
                        <a:rPr lang="en-US" sz="2000" baseline="0" noProof="0" dirty="0" smtClean="0">
                          <a:solidFill>
                            <a:schemeClr val="accent4">
                              <a:lumMod val="75000"/>
                            </a:schemeClr>
                          </a:solidFill>
                        </a:rPr>
                        <a:t>Report Stage</a:t>
                      </a:r>
                    </a:p>
                    <a:p>
                      <a:endParaRPr lang="en-US" sz="2000" baseline="0" noProof="0" dirty="0" smtClean="0">
                        <a:solidFill>
                          <a:schemeClr val="accent4">
                            <a:lumMod val="75000"/>
                          </a:schemeClr>
                        </a:solidFill>
                      </a:endParaRPr>
                    </a:p>
                    <a:p>
                      <a:endParaRPr lang="hr-HR" sz="2000" baseline="0" noProof="0" dirty="0" smtClean="0">
                        <a:solidFill>
                          <a:schemeClr val="accent4">
                            <a:lumMod val="75000"/>
                          </a:schemeClr>
                        </a:solidFill>
                      </a:endParaRPr>
                    </a:p>
                    <a:p>
                      <a:r>
                        <a:rPr lang="en-US" sz="2000" baseline="0" noProof="0" dirty="0" smtClean="0">
                          <a:solidFill>
                            <a:schemeClr val="accent4">
                              <a:lumMod val="75000"/>
                            </a:schemeClr>
                          </a:solidFill>
                        </a:rPr>
                        <a:t>Third Reading</a:t>
                      </a:r>
                    </a:p>
                    <a:p>
                      <a:endParaRPr lang="en-US" sz="2000" baseline="0" noProof="0" dirty="0" smtClean="0">
                        <a:solidFill>
                          <a:schemeClr val="accent4">
                            <a:lumMod val="75000"/>
                          </a:schemeClr>
                        </a:solidFill>
                      </a:endParaRPr>
                    </a:p>
                    <a:p>
                      <a:r>
                        <a:rPr lang="en-US" sz="2000" baseline="0" noProof="0" dirty="0" smtClean="0">
                          <a:solidFill>
                            <a:schemeClr val="accent4">
                              <a:lumMod val="75000"/>
                            </a:schemeClr>
                          </a:solidFill>
                        </a:rPr>
                        <a:t>Repeat of process in the House of Lords</a:t>
                      </a:r>
                    </a:p>
                    <a:p>
                      <a:endParaRPr lang="en-US" sz="2000" baseline="0" noProof="0" dirty="0" smtClean="0">
                        <a:solidFill>
                          <a:schemeClr val="accent4">
                            <a:lumMod val="75000"/>
                          </a:schemeClr>
                        </a:solidFill>
                      </a:endParaRPr>
                    </a:p>
                    <a:p>
                      <a:r>
                        <a:rPr lang="en-US" sz="2000" baseline="0" noProof="0" dirty="0" smtClean="0">
                          <a:solidFill>
                            <a:schemeClr val="accent4">
                              <a:lumMod val="75000"/>
                            </a:schemeClr>
                          </a:solidFill>
                        </a:rPr>
                        <a:t>Royal Assent</a:t>
                      </a:r>
                      <a:endParaRPr lang="en-US" sz="2000" noProof="0" dirty="0" smtClean="0">
                        <a:solidFill>
                          <a:schemeClr val="accent4">
                            <a:lumMod val="75000"/>
                          </a:schemeClr>
                        </a:solidFill>
                      </a:endParaRPr>
                    </a:p>
                    <a:p>
                      <a:endParaRPr lang="en-US" dirty="0"/>
                    </a:p>
                  </a:txBody>
                  <a:tcPr/>
                </a:tc>
                <a:tc>
                  <a:txBody>
                    <a:bodyPr/>
                    <a:lstStyle/>
                    <a:p>
                      <a:r>
                        <a:rPr lang="en-US" sz="2000" noProof="0" dirty="0" smtClean="0">
                          <a:solidFill>
                            <a:srgbClr val="0070C0"/>
                          </a:solidFill>
                        </a:rPr>
                        <a:t>Formal</a:t>
                      </a:r>
                      <a:r>
                        <a:rPr lang="en-US" sz="2000" baseline="0" noProof="0" dirty="0" smtClean="0">
                          <a:solidFill>
                            <a:srgbClr val="0070C0"/>
                          </a:solidFill>
                        </a:rPr>
                        <a:t> introduction of Bill into the House of Commons</a:t>
                      </a:r>
                    </a:p>
                    <a:p>
                      <a:endParaRPr lang="en-US" sz="2000" baseline="0" noProof="0" dirty="0" smtClean="0">
                        <a:solidFill>
                          <a:srgbClr val="0070C0"/>
                        </a:solidFill>
                      </a:endParaRPr>
                    </a:p>
                    <a:p>
                      <a:r>
                        <a:rPr lang="en-US" sz="2000" baseline="0" noProof="0" dirty="0" smtClean="0">
                          <a:solidFill>
                            <a:srgbClr val="0070C0"/>
                          </a:solidFill>
                        </a:rPr>
                        <a:t>Main debate on Bill’s principles (voted, </a:t>
                      </a:r>
                      <a:r>
                        <a:rPr lang="hr-HR" sz="2000" baseline="0" noProof="0" dirty="0" err="1" smtClean="0">
                          <a:solidFill>
                            <a:srgbClr val="0070C0"/>
                          </a:solidFill>
                        </a:rPr>
                        <a:t>amendments</a:t>
                      </a:r>
                      <a:r>
                        <a:rPr lang="hr-HR" sz="2000" baseline="0" noProof="0" dirty="0" smtClean="0">
                          <a:solidFill>
                            <a:srgbClr val="0070C0"/>
                          </a:solidFill>
                        </a:rPr>
                        <a:t> </a:t>
                      </a:r>
                      <a:r>
                        <a:rPr lang="hr-HR" sz="2000" baseline="0" noProof="0" dirty="0" err="1" smtClean="0">
                          <a:solidFill>
                            <a:srgbClr val="0070C0"/>
                          </a:solidFill>
                        </a:rPr>
                        <a:t>can</a:t>
                      </a:r>
                      <a:r>
                        <a:rPr lang="hr-HR" sz="2000" baseline="0" noProof="0" dirty="0" smtClean="0">
                          <a:solidFill>
                            <a:srgbClr val="0070C0"/>
                          </a:solidFill>
                        </a:rPr>
                        <a:t> </a:t>
                      </a:r>
                      <a:r>
                        <a:rPr lang="hr-HR" sz="2000" baseline="0" noProof="0" dirty="0" err="1" smtClean="0">
                          <a:solidFill>
                            <a:srgbClr val="0070C0"/>
                          </a:solidFill>
                        </a:rPr>
                        <a:t>be</a:t>
                      </a:r>
                      <a:r>
                        <a:rPr lang="hr-HR" sz="2000" baseline="0" noProof="0" dirty="0" smtClean="0">
                          <a:solidFill>
                            <a:srgbClr val="0070C0"/>
                          </a:solidFill>
                        </a:rPr>
                        <a:t> </a:t>
                      </a:r>
                      <a:r>
                        <a:rPr lang="hr-HR" sz="2000" baseline="0" noProof="0" dirty="0" err="1" smtClean="0">
                          <a:solidFill>
                            <a:srgbClr val="0070C0"/>
                          </a:solidFill>
                        </a:rPr>
                        <a:t>added</a:t>
                      </a:r>
                      <a:r>
                        <a:rPr lang="hr-HR" sz="2000" baseline="0" noProof="0" dirty="0" smtClean="0">
                          <a:solidFill>
                            <a:srgbClr val="0070C0"/>
                          </a:solidFill>
                        </a:rPr>
                        <a:t>,</a:t>
                      </a:r>
                      <a:r>
                        <a:rPr lang="en-US" sz="2000" baseline="0" noProof="0" dirty="0" smtClean="0">
                          <a:solidFill>
                            <a:srgbClr val="0070C0"/>
                          </a:solidFill>
                        </a:rPr>
                        <a:t>can </a:t>
                      </a:r>
                      <a:r>
                        <a:rPr lang="en-US" sz="2000" baseline="0" noProof="0" dirty="0" smtClean="0">
                          <a:solidFill>
                            <a:srgbClr val="0070C0"/>
                          </a:solidFill>
                        </a:rPr>
                        <a:t>be defeated)</a:t>
                      </a:r>
                    </a:p>
                    <a:p>
                      <a:endParaRPr lang="en-US" sz="2000" baseline="0" noProof="0" dirty="0" smtClean="0">
                        <a:solidFill>
                          <a:srgbClr val="0070C0"/>
                        </a:solidFill>
                      </a:endParaRPr>
                    </a:p>
                    <a:p>
                      <a:r>
                        <a:rPr lang="en-US" sz="2000" baseline="0" noProof="0" dirty="0" smtClean="0">
                          <a:solidFill>
                            <a:srgbClr val="0070C0"/>
                          </a:solidFill>
                        </a:rPr>
                        <a:t>Clause by clause consideration of the Bill by a select committee </a:t>
                      </a:r>
                      <a:r>
                        <a:rPr lang="hr-HR" sz="2000" baseline="0" noProof="0" dirty="0" smtClean="0">
                          <a:solidFill>
                            <a:srgbClr val="0070C0"/>
                          </a:solidFill>
                        </a:rPr>
                        <a:t>(</a:t>
                      </a:r>
                      <a:r>
                        <a:rPr lang="hr-HR" sz="2000" baseline="0" noProof="0" dirty="0" err="1" smtClean="0">
                          <a:solidFill>
                            <a:srgbClr val="0070C0"/>
                          </a:solidFill>
                        </a:rPr>
                        <a:t>called</a:t>
                      </a:r>
                      <a:r>
                        <a:rPr lang="hr-HR" sz="2000" baseline="0" noProof="0" dirty="0" smtClean="0">
                          <a:solidFill>
                            <a:srgbClr val="0070C0"/>
                          </a:solidFill>
                        </a:rPr>
                        <a:t> </a:t>
                      </a:r>
                      <a:r>
                        <a:rPr lang="hr-HR" sz="2000" i="1" baseline="0" noProof="0" dirty="0" err="1" smtClean="0">
                          <a:solidFill>
                            <a:srgbClr val="0070C0"/>
                          </a:solidFill>
                        </a:rPr>
                        <a:t>standing</a:t>
                      </a:r>
                      <a:r>
                        <a:rPr lang="hr-HR" sz="2000" i="1" baseline="0" noProof="0" dirty="0" smtClean="0">
                          <a:solidFill>
                            <a:srgbClr val="0070C0"/>
                          </a:solidFill>
                        </a:rPr>
                        <a:t> </a:t>
                      </a:r>
                      <a:r>
                        <a:rPr lang="hr-HR" sz="2000" i="1" baseline="0" noProof="0" dirty="0" err="1" smtClean="0">
                          <a:solidFill>
                            <a:srgbClr val="0070C0"/>
                          </a:solidFill>
                        </a:rPr>
                        <a:t>committee</a:t>
                      </a:r>
                      <a:r>
                        <a:rPr lang="hr-HR" sz="2000" baseline="0" noProof="0" dirty="0" smtClean="0">
                          <a:solidFill>
                            <a:srgbClr val="0070C0"/>
                          </a:solidFill>
                        </a:rPr>
                        <a:t>), </a:t>
                      </a:r>
                      <a:r>
                        <a:rPr lang="en-US" sz="2000" baseline="0" noProof="0" dirty="0" smtClean="0">
                          <a:solidFill>
                            <a:srgbClr val="0070C0"/>
                          </a:solidFill>
                        </a:rPr>
                        <a:t>amendments </a:t>
                      </a:r>
                      <a:r>
                        <a:rPr lang="hr-HR" sz="2000" baseline="0" noProof="0" dirty="0" err="1" smtClean="0">
                          <a:solidFill>
                            <a:srgbClr val="0070C0"/>
                          </a:solidFill>
                        </a:rPr>
                        <a:t>can</a:t>
                      </a:r>
                      <a:r>
                        <a:rPr lang="hr-HR" sz="2000" baseline="0" noProof="0" dirty="0" smtClean="0">
                          <a:solidFill>
                            <a:srgbClr val="0070C0"/>
                          </a:solidFill>
                        </a:rPr>
                        <a:t> </a:t>
                      </a:r>
                      <a:r>
                        <a:rPr lang="hr-HR" sz="2000" baseline="0" noProof="0" dirty="0" err="1" smtClean="0">
                          <a:solidFill>
                            <a:srgbClr val="0070C0"/>
                          </a:solidFill>
                        </a:rPr>
                        <a:t>be</a:t>
                      </a:r>
                      <a:r>
                        <a:rPr lang="hr-HR" sz="2000" baseline="0" noProof="0" dirty="0" smtClean="0">
                          <a:solidFill>
                            <a:srgbClr val="0070C0"/>
                          </a:solidFill>
                        </a:rPr>
                        <a:t> </a:t>
                      </a:r>
                      <a:r>
                        <a:rPr lang="en-US" sz="2000" baseline="0" noProof="0" dirty="0" smtClean="0">
                          <a:solidFill>
                            <a:srgbClr val="0070C0"/>
                          </a:solidFill>
                        </a:rPr>
                        <a:t>added</a:t>
                      </a:r>
                      <a:endParaRPr lang="en-US" sz="2000" baseline="0" noProof="0" dirty="0" smtClean="0">
                        <a:solidFill>
                          <a:srgbClr val="0070C0"/>
                        </a:solidFill>
                      </a:endParaRPr>
                    </a:p>
                    <a:p>
                      <a:endParaRPr lang="en-US" sz="2000" baseline="0" noProof="0" dirty="0" smtClean="0">
                        <a:solidFill>
                          <a:srgbClr val="0070C0"/>
                        </a:solidFill>
                      </a:endParaRPr>
                    </a:p>
                    <a:p>
                      <a:r>
                        <a:rPr lang="en-US" sz="2000" baseline="0" noProof="0" dirty="0" smtClean="0">
                          <a:solidFill>
                            <a:srgbClr val="0070C0"/>
                          </a:solidFill>
                        </a:rPr>
                        <a:t>Committee reports suggested amendments back to the House of Commons, only amendments are discussed, new amendments may be </a:t>
                      </a:r>
                      <a:r>
                        <a:rPr lang="en-US" sz="2000" baseline="0" noProof="0" dirty="0" smtClean="0">
                          <a:solidFill>
                            <a:srgbClr val="0070C0"/>
                          </a:solidFill>
                        </a:rPr>
                        <a:t>added</a:t>
                      </a:r>
                      <a:endParaRPr lang="en-US" sz="2000" baseline="0" noProof="0" dirty="0" smtClean="0">
                        <a:solidFill>
                          <a:srgbClr val="0070C0"/>
                        </a:solidFill>
                      </a:endParaRPr>
                    </a:p>
                    <a:p>
                      <a:endParaRPr lang="en-US" sz="2000" baseline="0" noProof="0" dirty="0" smtClean="0">
                        <a:solidFill>
                          <a:srgbClr val="0070C0"/>
                        </a:solidFill>
                      </a:endParaRPr>
                    </a:p>
                    <a:p>
                      <a:r>
                        <a:rPr lang="en-US" sz="2000" baseline="0" noProof="0" dirty="0" smtClean="0">
                          <a:solidFill>
                            <a:srgbClr val="0070C0"/>
                          </a:solidFill>
                        </a:rPr>
                        <a:t>Final </a:t>
                      </a:r>
                      <a:r>
                        <a:rPr lang="hr-HR" sz="2000" baseline="0" noProof="0" dirty="0" smtClean="0">
                          <a:solidFill>
                            <a:srgbClr val="0070C0"/>
                          </a:solidFill>
                        </a:rPr>
                        <a:t>draft </a:t>
                      </a:r>
                      <a:r>
                        <a:rPr lang="hr-HR" sz="2000" baseline="0" noProof="0" dirty="0" err="1" smtClean="0">
                          <a:solidFill>
                            <a:srgbClr val="0070C0"/>
                          </a:solidFill>
                        </a:rPr>
                        <a:t>of</a:t>
                      </a:r>
                      <a:r>
                        <a:rPr lang="hr-HR" sz="2000" baseline="0" noProof="0" dirty="0" smtClean="0">
                          <a:solidFill>
                            <a:srgbClr val="0070C0"/>
                          </a:solidFill>
                        </a:rPr>
                        <a:t> </a:t>
                      </a:r>
                      <a:r>
                        <a:rPr lang="hr-HR" sz="2000" baseline="0" noProof="0" dirty="0" err="1" smtClean="0">
                          <a:solidFill>
                            <a:srgbClr val="0070C0"/>
                          </a:solidFill>
                        </a:rPr>
                        <a:t>the</a:t>
                      </a:r>
                      <a:r>
                        <a:rPr lang="hr-HR" sz="2000" baseline="0" noProof="0" smtClean="0">
                          <a:solidFill>
                            <a:srgbClr val="0070C0"/>
                          </a:solidFill>
                        </a:rPr>
                        <a:t> </a:t>
                      </a:r>
                      <a:r>
                        <a:rPr lang="hr-HR" sz="2000" baseline="0" noProof="0" dirty="0" err="1" smtClean="0">
                          <a:solidFill>
                            <a:srgbClr val="0070C0"/>
                          </a:solidFill>
                        </a:rPr>
                        <a:t>B</a:t>
                      </a:r>
                      <a:r>
                        <a:rPr lang="hr-HR" sz="2000" baseline="0" noProof="0" smtClean="0">
                          <a:solidFill>
                            <a:srgbClr val="0070C0"/>
                          </a:solidFill>
                        </a:rPr>
                        <a:t>ill </a:t>
                      </a:r>
                      <a:r>
                        <a:rPr lang="hr-HR" sz="2000" baseline="0" noProof="0" dirty="0" err="1" smtClean="0">
                          <a:solidFill>
                            <a:srgbClr val="0070C0"/>
                          </a:solidFill>
                        </a:rPr>
                        <a:t>is</a:t>
                      </a:r>
                      <a:r>
                        <a:rPr lang="hr-HR" sz="2000" baseline="0" noProof="0" dirty="0" smtClean="0">
                          <a:solidFill>
                            <a:srgbClr val="0070C0"/>
                          </a:solidFill>
                        </a:rPr>
                        <a:t> </a:t>
                      </a:r>
                      <a:r>
                        <a:rPr lang="hr-HR" sz="2000" baseline="0" noProof="0" dirty="0" err="1" smtClean="0">
                          <a:solidFill>
                            <a:srgbClr val="0070C0"/>
                          </a:solidFill>
                        </a:rPr>
                        <a:t>reviewed</a:t>
                      </a:r>
                      <a:r>
                        <a:rPr lang="hr-HR" sz="2000" baseline="0" noProof="0" dirty="0" smtClean="0">
                          <a:solidFill>
                            <a:srgbClr val="0070C0"/>
                          </a:solidFill>
                        </a:rPr>
                        <a:t>, </a:t>
                      </a:r>
                      <a:r>
                        <a:rPr lang="hr-HR" sz="2000" baseline="0" noProof="0" dirty="0" err="1" smtClean="0">
                          <a:solidFill>
                            <a:srgbClr val="0070C0"/>
                          </a:solidFill>
                        </a:rPr>
                        <a:t>final</a:t>
                      </a:r>
                      <a:r>
                        <a:rPr lang="hr-HR" sz="2000" baseline="0" noProof="0" dirty="0" smtClean="0">
                          <a:solidFill>
                            <a:srgbClr val="0070C0"/>
                          </a:solidFill>
                        </a:rPr>
                        <a:t> </a:t>
                      </a:r>
                      <a:r>
                        <a:rPr lang="en-US" sz="2000" baseline="0" noProof="0" dirty="0" smtClean="0">
                          <a:solidFill>
                            <a:srgbClr val="0070C0"/>
                          </a:solidFill>
                        </a:rPr>
                        <a:t>debate </a:t>
                      </a:r>
                      <a:r>
                        <a:rPr lang="en-US" sz="2000" baseline="0" noProof="0" dirty="0" smtClean="0">
                          <a:solidFill>
                            <a:srgbClr val="0070C0"/>
                          </a:solidFill>
                        </a:rPr>
                        <a:t>on the Bill</a:t>
                      </a:r>
                    </a:p>
                    <a:p>
                      <a:endParaRPr lang="en-US" sz="2000" baseline="0" noProof="0" dirty="0" smtClean="0">
                        <a:solidFill>
                          <a:srgbClr val="0070C0"/>
                        </a:solidFill>
                      </a:endParaRPr>
                    </a:p>
                    <a:p>
                      <a:r>
                        <a:rPr lang="en-US" sz="2000" baseline="0" noProof="0" dirty="0" smtClean="0">
                          <a:solidFill>
                            <a:srgbClr val="0070C0"/>
                          </a:solidFill>
                        </a:rPr>
                        <a:t>All stages are repeated BUT if the House of Lords votes against the Bill, it can go back to the House of Commons and become law if the House of Commons passes it for the second time (rare occur</a:t>
                      </a:r>
                      <a:r>
                        <a:rPr lang="hr-HR" sz="2000" baseline="0" noProof="0" dirty="0" err="1" smtClean="0">
                          <a:solidFill>
                            <a:srgbClr val="0070C0"/>
                          </a:solidFill>
                        </a:rPr>
                        <a:t>re</a:t>
                      </a:r>
                      <a:r>
                        <a:rPr lang="en-US" sz="2000" baseline="0" noProof="0" dirty="0" err="1" smtClean="0">
                          <a:solidFill>
                            <a:srgbClr val="0070C0"/>
                          </a:solidFill>
                        </a:rPr>
                        <a:t>nce</a:t>
                      </a:r>
                      <a:r>
                        <a:rPr lang="en-US" sz="2000" baseline="0" noProof="0" dirty="0" smtClean="0">
                          <a:solidFill>
                            <a:srgbClr val="0070C0"/>
                          </a:solidFill>
                        </a:rPr>
                        <a:t>)</a:t>
                      </a:r>
                    </a:p>
                    <a:p>
                      <a:endParaRPr lang="en-US" sz="2000" baseline="0" noProof="0" dirty="0" smtClean="0">
                        <a:solidFill>
                          <a:srgbClr val="0070C0"/>
                        </a:solidFill>
                      </a:endParaRPr>
                    </a:p>
                    <a:p>
                      <a:r>
                        <a:rPr lang="en-US" sz="2000" baseline="0" noProof="0" dirty="0" smtClean="0">
                          <a:solidFill>
                            <a:srgbClr val="0070C0"/>
                          </a:solidFill>
                        </a:rPr>
                        <a:t>A formality - normally Acts of Parliament come into force at midnight after receiving the Royal Assent</a:t>
                      </a:r>
                    </a:p>
                  </a:txBody>
                  <a:tcPr/>
                </a:tc>
                <a:extLst>
                  <a:ext uri="{0D108BD9-81ED-4DB2-BD59-A6C34878D82A}">
                    <a16:rowId xmlns:a16="http://schemas.microsoft.com/office/drawing/2014/main" val="1691910792"/>
                  </a:ext>
                </a:extLst>
              </a:tr>
            </a:tbl>
          </a:graphicData>
        </a:graphic>
      </p:graphicFrame>
    </p:spTree>
    <p:extLst>
      <p:ext uri="{BB962C8B-B14F-4D97-AF65-F5344CB8AC3E}">
        <p14:creationId xmlns:p14="http://schemas.microsoft.com/office/powerpoint/2010/main" val="3855601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ile:Legislative procedure uk.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5485" y="0"/>
            <a:ext cx="800317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5351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Royal </a:t>
            </a:r>
            <a:r>
              <a:rPr lang="hr-HR" dirty="0" err="1" smtClean="0"/>
              <a:t>Assent</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i="1" dirty="0">
                <a:solidFill>
                  <a:srgbClr val="C00000"/>
                </a:solidFill>
              </a:rPr>
              <a:t>the formal method by which a Monarch in many constitutional monarchies completes the process of the enactment of legislation, by formally assenting to an Act of Parliament</a:t>
            </a:r>
            <a:endParaRPr lang="hr-HR" i="1" dirty="0">
              <a:solidFill>
                <a:srgbClr val="C00000"/>
              </a:solidFill>
            </a:endParaRPr>
          </a:p>
          <a:p>
            <a:pPr>
              <a:buFont typeface="Wingdings" panose="05000000000000000000" pitchFamily="2" charset="2"/>
              <a:buNone/>
              <a:defRPr/>
            </a:pPr>
            <a:endParaRPr lang="en-US" sz="1050" i="1" dirty="0">
              <a:solidFill>
                <a:srgbClr val="FFC000"/>
              </a:solidFill>
            </a:endParaRPr>
          </a:p>
          <a:p>
            <a:pPr>
              <a:buFont typeface="Wingdings" panose="05000000000000000000" pitchFamily="2" charset="2"/>
              <a:buNone/>
              <a:defRPr/>
            </a:pPr>
            <a:r>
              <a:rPr lang="en-US" i="1" dirty="0" smtClean="0"/>
              <a:t>Three </a:t>
            </a:r>
            <a:r>
              <a:rPr lang="en-US" i="1" dirty="0"/>
              <a:t>formal options:</a:t>
            </a:r>
          </a:p>
          <a:p>
            <a:pPr marL="582613" indent="-514350">
              <a:buFont typeface="Wingdings" panose="05000000000000000000" pitchFamily="2" charset="2"/>
              <a:buAutoNum type="arabicPeriod"/>
              <a:defRPr/>
            </a:pPr>
            <a:r>
              <a:rPr lang="en-US" b="1" dirty="0">
                <a:solidFill>
                  <a:srgbClr val="92D050"/>
                </a:solidFill>
              </a:rPr>
              <a:t>Grant</a:t>
            </a:r>
            <a:r>
              <a:rPr lang="en-US" dirty="0"/>
              <a:t> the Royal Assent = sign a bill into a law</a:t>
            </a:r>
          </a:p>
          <a:p>
            <a:pPr marL="582613" indent="-514350">
              <a:buFont typeface="Wingdings" panose="05000000000000000000" pitchFamily="2" charset="2"/>
              <a:buAutoNum type="arabicPeriod"/>
              <a:defRPr/>
            </a:pPr>
            <a:r>
              <a:rPr lang="en-US" b="1" dirty="0">
                <a:solidFill>
                  <a:srgbClr val="92D050"/>
                </a:solidFill>
              </a:rPr>
              <a:t>W</a:t>
            </a:r>
            <a:r>
              <a:rPr lang="hr-HR" b="1" dirty="0" err="1">
                <a:solidFill>
                  <a:srgbClr val="92D050"/>
                </a:solidFill>
              </a:rPr>
              <a:t>it</a:t>
            </a:r>
            <a:r>
              <a:rPr lang="en-US" b="1" dirty="0" err="1">
                <a:solidFill>
                  <a:srgbClr val="92D050"/>
                </a:solidFill>
              </a:rPr>
              <a:t>hhold</a:t>
            </a:r>
            <a:r>
              <a:rPr lang="en-US" b="1" dirty="0">
                <a:solidFill>
                  <a:srgbClr val="92D050"/>
                </a:solidFill>
              </a:rPr>
              <a:t> </a:t>
            </a:r>
            <a:r>
              <a:rPr lang="en-US" dirty="0"/>
              <a:t>the Royal Assent = veto the Bill</a:t>
            </a:r>
          </a:p>
          <a:p>
            <a:pPr marL="582613" indent="-514350">
              <a:buFont typeface="Wingdings" panose="05000000000000000000" pitchFamily="2" charset="2"/>
              <a:buAutoNum type="arabicPeriod"/>
              <a:defRPr/>
            </a:pPr>
            <a:r>
              <a:rPr lang="en-US" b="1" dirty="0">
                <a:solidFill>
                  <a:srgbClr val="92D050"/>
                </a:solidFill>
              </a:rPr>
              <a:t>Reserve</a:t>
            </a:r>
            <a:r>
              <a:rPr lang="en-US" dirty="0"/>
              <a:t> the Royal Assent = neither veto nor confirm it, just leave it in limbo for an unspecified period</a:t>
            </a:r>
          </a:p>
          <a:p>
            <a:pPr marL="582613" indent="-514350">
              <a:buFont typeface="Wingdings" panose="05000000000000000000" pitchFamily="2" charset="2"/>
              <a:buAutoNum type="arabicPeriod"/>
              <a:defRPr/>
            </a:pPr>
            <a:endParaRPr lang="en-US" dirty="0"/>
          </a:p>
          <a:p>
            <a:pPr marL="582613" indent="-514350">
              <a:buFont typeface="Wingdings" panose="05000000000000000000" pitchFamily="2" charset="2"/>
              <a:buNone/>
              <a:defRPr/>
            </a:pPr>
            <a:r>
              <a:rPr lang="en-US" dirty="0">
                <a:solidFill>
                  <a:srgbClr val="002060"/>
                </a:solidFill>
              </a:rPr>
              <a:t>- in practice no British monarch since </a:t>
            </a:r>
            <a:r>
              <a:rPr lang="en-US" dirty="0" smtClean="0">
                <a:solidFill>
                  <a:srgbClr val="002060"/>
                </a:solidFill>
              </a:rPr>
              <a:t>1707 </a:t>
            </a:r>
            <a:r>
              <a:rPr lang="en-US" dirty="0">
                <a:solidFill>
                  <a:srgbClr val="002060"/>
                </a:solidFill>
              </a:rPr>
              <a:t>has withheld the Royal Assent</a:t>
            </a:r>
          </a:p>
          <a:p>
            <a:endParaRPr lang="en-US" dirty="0"/>
          </a:p>
        </p:txBody>
      </p:sp>
    </p:spTree>
    <p:extLst>
      <p:ext uri="{BB962C8B-B14F-4D97-AF65-F5344CB8AC3E}">
        <p14:creationId xmlns:p14="http://schemas.microsoft.com/office/powerpoint/2010/main" val="11341708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Legislative procedure</a:t>
            </a:r>
            <a:endParaRPr lang="en-US" dirty="0"/>
          </a:p>
        </p:txBody>
      </p:sp>
      <p:sp>
        <p:nvSpPr>
          <p:cNvPr id="3" name="Content Placeholder 2"/>
          <p:cNvSpPr>
            <a:spLocks noGrp="1"/>
          </p:cNvSpPr>
          <p:nvPr>
            <p:ph idx="1"/>
          </p:nvPr>
        </p:nvSpPr>
        <p:spPr/>
        <p:txBody>
          <a:bodyPr/>
          <a:lstStyle/>
          <a:p>
            <a:r>
              <a:rPr lang="hr-HR" i="1" dirty="0" err="1" smtClean="0"/>
              <a:t>Read</a:t>
            </a:r>
            <a:r>
              <a:rPr lang="hr-HR" i="1" dirty="0" smtClean="0"/>
              <a:t> the </a:t>
            </a:r>
            <a:r>
              <a:rPr lang="hr-HR" i="1" dirty="0" err="1" smtClean="0"/>
              <a:t>text</a:t>
            </a:r>
            <a:r>
              <a:rPr lang="hr-HR" i="1" dirty="0" smtClean="0"/>
              <a:t> </a:t>
            </a:r>
            <a:r>
              <a:rPr lang="hr-HR" i="1" dirty="0" err="1" smtClean="0"/>
              <a:t>entitled</a:t>
            </a:r>
            <a:r>
              <a:rPr lang="hr-HR" i="1" dirty="0" smtClean="0"/>
              <a:t> Legislative procedure </a:t>
            </a:r>
            <a:r>
              <a:rPr lang="hr-HR" i="1" dirty="0" err="1" smtClean="0"/>
              <a:t>and</a:t>
            </a:r>
            <a:r>
              <a:rPr lang="hr-HR" i="1" dirty="0" smtClean="0"/>
              <a:t> </a:t>
            </a:r>
            <a:r>
              <a:rPr lang="hr-HR" i="1" dirty="0" err="1" smtClean="0"/>
              <a:t>answer</a:t>
            </a:r>
            <a:r>
              <a:rPr lang="hr-HR" i="1" dirty="0" smtClean="0"/>
              <a:t> the </a:t>
            </a:r>
            <a:r>
              <a:rPr lang="hr-HR" i="1" dirty="0" err="1" smtClean="0"/>
              <a:t>questions</a:t>
            </a:r>
            <a:r>
              <a:rPr lang="hr-HR" i="1" dirty="0" smtClean="0"/>
              <a:t> on p. 79.</a:t>
            </a:r>
            <a:endParaRPr lang="en-US" i="1" dirty="0"/>
          </a:p>
        </p:txBody>
      </p:sp>
    </p:spTree>
    <p:extLst>
      <p:ext uri="{BB962C8B-B14F-4D97-AF65-F5344CB8AC3E}">
        <p14:creationId xmlns:p14="http://schemas.microsoft.com/office/powerpoint/2010/main" val="944001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80" y="174172"/>
            <a:ext cx="10515600" cy="896982"/>
          </a:xfrm>
        </p:spPr>
        <p:txBody>
          <a:bodyPr>
            <a:normAutofit fontScale="90000"/>
          </a:bodyPr>
          <a:lstStyle/>
          <a:p>
            <a:r>
              <a:rPr lang="hr-HR" dirty="0" err="1" smtClean="0"/>
              <a:t>Vocabulary</a:t>
            </a:r>
            <a:r>
              <a:rPr lang="hr-HR" dirty="0" smtClean="0"/>
              <a:t> </a:t>
            </a:r>
            <a:r>
              <a:rPr lang="hr-HR" dirty="0" err="1" smtClean="0"/>
              <a:t>practice</a:t>
            </a:r>
            <a:r>
              <a:rPr lang="hr-HR" dirty="0" smtClean="0"/>
              <a:t>  </a:t>
            </a:r>
            <a:br>
              <a:rPr lang="hr-HR" dirty="0" smtClean="0"/>
            </a:br>
            <a:r>
              <a:rPr lang="hr-HR" sz="3100" dirty="0" err="1" smtClean="0"/>
              <a:t>Find</a:t>
            </a:r>
            <a:r>
              <a:rPr lang="hr-HR" sz="3100" dirty="0" smtClean="0"/>
              <a:t> </a:t>
            </a:r>
            <a:r>
              <a:rPr lang="hr-HR" sz="3100" dirty="0" err="1" smtClean="0"/>
              <a:t>the</a:t>
            </a:r>
            <a:r>
              <a:rPr lang="hr-HR" sz="3100" dirty="0" smtClean="0"/>
              <a:t> Croatian </a:t>
            </a:r>
            <a:r>
              <a:rPr lang="hr-HR" sz="3100" dirty="0" err="1" smtClean="0"/>
              <a:t>equivalents</a:t>
            </a:r>
            <a:r>
              <a:rPr lang="hr-HR" sz="3100" dirty="0" smtClean="0"/>
              <a:t>. </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2746644"/>
              </p:ext>
            </p:extLst>
          </p:nvPr>
        </p:nvGraphicFramePr>
        <p:xfrm>
          <a:off x="357052" y="1349828"/>
          <a:ext cx="11364686" cy="5212080"/>
        </p:xfrm>
        <a:graphic>
          <a:graphicData uri="http://schemas.openxmlformats.org/drawingml/2006/table">
            <a:tbl>
              <a:tblPr firstRow="1" bandRow="1">
                <a:tableStyleId>{5C22544A-7EE6-4342-B048-85BDC9FD1C3A}</a:tableStyleId>
              </a:tblPr>
              <a:tblGrid>
                <a:gridCol w="5682343">
                  <a:extLst>
                    <a:ext uri="{9D8B030D-6E8A-4147-A177-3AD203B41FA5}">
                      <a16:colId xmlns:a16="http://schemas.microsoft.com/office/drawing/2014/main" val="3438223156"/>
                    </a:ext>
                  </a:extLst>
                </a:gridCol>
                <a:gridCol w="5682343">
                  <a:extLst>
                    <a:ext uri="{9D8B030D-6E8A-4147-A177-3AD203B41FA5}">
                      <a16:colId xmlns:a16="http://schemas.microsoft.com/office/drawing/2014/main" val="1143333389"/>
                    </a:ext>
                  </a:extLst>
                </a:gridCol>
              </a:tblGrid>
              <a:tr h="5103223">
                <a:tc>
                  <a:txBody>
                    <a:bodyPr/>
                    <a:lstStyle/>
                    <a:p>
                      <a:pPr marL="411480" eaLnBrk="1" fontAlgn="auto" hangingPunct="1">
                        <a:spcAft>
                          <a:spcPts val="0"/>
                        </a:spcAft>
                        <a:buFontTx/>
                        <a:buNone/>
                        <a:defRPr/>
                      </a:pPr>
                      <a:r>
                        <a:rPr lang="hr-HR" sz="2400" noProof="0" dirty="0" smtClean="0">
                          <a:solidFill>
                            <a:schemeClr val="bg1"/>
                          </a:solidFill>
                        </a:rPr>
                        <a:t>=</a:t>
                      </a:r>
                      <a:r>
                        <a:rPr lang="hr-HR" sz="2400" baseline="0" noProof="0" dirty="0" smtClean="0">
                          <a:solidFill>
                            <a:schemeClr val="bg1"/>
                          </a:solidFill>
                        </a:rPr>
                        <a:t> </a:t>
                      </a:r>
                      <a:r>
                        <a:rPr lang="en-US" sz="2400" noProof="0" dirty="0" smtClean="0">
                          <a:solidFill>
                            <a:schemeClr val="bg1"/>
                          </a:solidFill>
                        </a:rPr>
                        <a:t>statute / statutory law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statutory laws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statutory book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an Act of Parliament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pass/enact a law = </a:t>
                      </a:r>
                    </a:p>
                    <a:p>
                      <a:pPr marL="411480" eaLnBrk="1" fontAlgn="auto" hangingPunct="1">
                        <a:spcAft>
                          <a:spcPts val="0"/>
                        </a:spcAft>
                        <a:buFontTx/>
                        <a:buNone/>
                        <a:defRPr/>
                      </a:pPr>
                      <a:r>
                        <a:rPr lang="hr-HR" sz="2400" noProof="0" dirty="0" smtClean="0">
                          <a:solidFill>
                            <a:schemeClr val="bg1"/>
                          </a:solidFill>
                        </a:rPr>
                        <a:t>= to </a:t>
                      </a:r>
                      <a:r>
                        <a:rPr lang="hr-HR" sz="2400" noProof="0" dirty="0" err="1" smtClean="0">
                          <a:solidFill>
                            <a:schemeClr val="bg1"/>
                          </a:solidFill>
                        </a:rPr>
                        <a:t>repeal</a:t>
                      </a:r>
                      <a:r>
                        <a:rPr lang="hr-HR" sz="2400" noProof="0" dirty="0" smtClean="0">
                          <a:solidFill>
                            <a:schemeClr val="bg1"/>
                          </a:solidFill>
                        </a:rPr>
                        <a:t> a </a:t>
                      </a:r>
                      <a:r>
                        <a:rPr lang="hr-HR" sz="2400" noProof="0" dirty="0" err="1" smtClean="0">
                          <a:solidFill>
                            <a:schemeClr val="bg1"/>
                          </a:solidFill>
                        </a:rPr>
                        <a:t>law</a:t>
                      </a:r>
                      <a:r>
                        <a:rPr lang="hr-HR" sz="2400" noProof="0" dirty="0" smtClean="0">
                          <a:solidFill>
                            <a:schemeClr val="bg1"/>
                          </a:solidFill>
                        </a:rPr>
                        <a:t> =</a:t>
                      </a:r>
                    </a:p>
                    <a:p>
                      <a:pPr marL="411480" eaLnBrk="1" fontAlgn="auto" hangingPunct="1">
                        <a:spcAft>
                          <a:spcPts val="0"/>
                        </a:spcAft>
                        <a:buFontTx/>
                        <a:buNone/>
                        <a:defRPr/>
                      </a:pPr>
                      <a:r>
                        <a:rPr lang="hr-HR" sz="2400" noProof="0" dirty="0" smtClean="0">
                          <a:solidFill>
                            <a:schemeClr val="bg1"/>
                          </a:solidFill>
                        </a:rPr>
                        <a:t>= </a:t>
                      </a:r>
                      <a:r>
                        <a:rPr lang="hr-HR" sz="2400" noProof="0" dirty="0" err="1" smtClean="0">
                          <a:solidFill>
                            <a:schemeClr val="bg1"/>
                          </a:solidFill>
                        </a:rPr>
                        <a:t>overrule</a:t>
                      </a:r>
                      <a:r>
                        <a:rPr lang="hr-HR" sz="2400" noProof="0" dirty="0" smtClean="0">
                          <a:solidFill>
                            <a:schemeClr val="bg1"/>
                          </a:solidFill>
                        </a:rPr>
                        <a:t> a </a:t>
                      </a:r>
                      <a:r>
                        <a:rPr lang="hr-HR" sz="2400" noProof="0" dirty="0" err="1" smtClean="0">
                          <a:solidFill>
                            <a:schemeClr val="bg1"/>
                          </a:solidFill>
                        </a:rPr>
                        <a:t>law</a:t>
                      </a:r>
                      <a:r>
                        <a:rPr lang="hr-HR" sz="2400" noProof="0" dirty="0" smtClean="0">
                          <a:solidFill>
                            <a:schemeClr val="bg1"/>
                          </a:solidFill>
                        </a:rPr>
                        <a:t> = </a:t>
                      </a:r>
                      <a:endParaRPr lang="en-US"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a bill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introduce  a bill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defeat a bill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vote </a:t>
                      </a:r>
                      <a:r>
                        <a:rPr lang="hr-HR" sz="2400" noProof="0" dirty="0" smtClean="0">
                          <a:solidFill>
                            <a:schemeClr val="bg1"/>
                          </a:solidFill>
                        </a:rPr>
                        <a:t>ON</a:t>
                      </a:r>
                      <a:r>
                        <a:rPr lang="en-US" sz="2400" noProof="0" dirty="0" smtClean="0">
                          <a:solidFill>
                            <a:schemeClr val="bg1"/>
                          </a:solidFill>
                        </a:rPr>
                        <a:t> a bill  = </a:t>
                      </a:r>
                      <a:endParaRPr lang="hr-HR"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 to </a:t>
                      </a:r>
                      <a:r>
                        <a:rPr lang="hr-HR" sz="2400" noProof="0" dirty="0" err="1" smtClean="0">
                          <a:solidFill>
                            <a:schemeClr val="bg1"/>
                          </a:solidFill>
                        </a:rPr>
                        <a:t>cast</a:t>
                      </a:r>
                      <a:r>
                        <a:rPr lang="hr-HR" sz="2400" noProof="0" dirty="0" smtClean="0">
                          <a:solidFill>
                            <a:schemeClr val="bg1"/>
                          </a:solidFill>
                        </a:rPr>
                        <a:t> a </a:t>
                      </a:r>
                      <a:r>
                        <a:rPr lang="hr-HR" sz="2400" noProof="0" dirty="0" err="1" smtClean="0">
                          <a:solidFill>
                            <a:schemeClr val="bg1"/>
                          </a:solidFill>
                        </a:rPr>
                        <a:t>vote</a:t>
                      </a:r>
                      <a:r>
                        <a:rPr lang="hr-HR" sz="2400" noProof="0" dirty="0" smtClean="0">
                          <a:solidFill>
                            <a:schemeClr val="bg1"/>
                          </a:solidFill>
                        </a:rPr>
                        <a:t> </a:t>
                      </a:r>
                      <a:r>
                        <a:rPr lang="hr-HR" sz="2400" noProof="0" dirty="0" err="1" smtClean="0">
                          <a:solidFill>
                            <a:schemeClr val="bg1"/>
                          </a:solidFill>
                        </a:rPr>
                        <a:t>in</a:t>
                      </a:r>
                      <a:r>
                        <a:rPr lang="hr-HR" sz="2400" noProof="0" dirty="0" smtClean="0">
                          <a:solidFill>
                            <a:schemeClr val="bg1"/>
                          </a:solidFill>
                        </a:rPr>
                        <a:t> a </a:t>
                      </a:r>
                      <a:r>
                        <a:rPr lang="hr-HR" sz="2400" noProof="0" dirty="0" err="1" smtClean="0">
                          <a:solidFill>
                            <a:schemeClr val="bg1"/>
                          </a:solidFill>
                        </a:rPr>
                        <a:t>constituency</a:t>
                      </a:r>
                      <a:r>
                        <a:rPr lang="hr-HR" sz="2400" baseline="0" noProof="0" dirty="0" smtClean="0">
                          <a:solidFill>
                            <a:schemeClr val="bg1"/>
                          </a:solidFill>
                        </a:rPr>
                        <a:t> =</a:t>
                      </a:r>
                    </a:p>
                    <a:p>
                      <a:pPr marL="411480" eaLnBrk="1" fontAlgn="auto" hangingPunct="1">
                        <a:spcAft>
                          <a:spcPts val="0"/>
                        </a:spcAft>
                        <a:buFontTx/>
                        <a:buNone/>
                        <a:defRPr/>
                      </a:pPr>
                      <a:r>
                        <a:rPr lang="hr-HR" sz="2400" baseline="0" noProof="0" dirty="0" smtClean="0">
                          <a:solidFill>
                            <a:schemeClr val="bg1"/>
                          </a:solidFill>
                        </a:rPr>
                        <a:t>= </a:t>
                      </a:r>
                      <a:r>
                        <a:rPr lang="hr-HR" sz="2400" baseline="0" noProof="0" dirty="0" err="1" smtClean="0">
                          <a:solidFill>
                            <a:schemeClr val="bg1"/>
                          </a:solidFill>
                        </a:rPr>
                        <a:t>devolved</a:t>
                      </a:r>
                      <a:r>
                        <a:rPr lang="hr-HR" sz="2400" baseline="0" noProof="0" dirty="0" smtClean="0">
                          <a:solidFill>
                            <a:schemeClr val="bg1"/>
                          </a:solidFill>
                        </a:rPr>
                        <a:t> </a:t>
                      </a:r>
                      <a:r>
                        <a:rPr lang="hr-HR" sz="2400" baseline="0" noProof="0" dirty="0" err="1" smtClean="0">
                          <a:solidFill>
                            <a:schemeClr val="bg1"/>
                          </a:solidFill>
                        </a:rPr>
                        <a:t>legislature</a:t>
                      </a:r>
                      <a:r>
                        <a:rPr lang="hr-HR" sz="2400" baseline="0" noProof="0" dirty="0" smtClean="0">
                          <a:solidFill>
                            <a:schemeClr val="bg1"/>
                          </a:solidFill>
                        </a:rPr>
                        <a:t> = </a:t>
                      </a:r>
                    </a:p>
                    <a:p>
                      <a:pPr marL="411480" eaLnBrk="1" fontAlgn="auto" hangingPunct="1">
                        <a:spcAft>
                          <a:spcPts val="0"/>
                        </a:spcAft>
                        <a:buFontTx/>
                        <a:buNone/>
                        <a:defRPr/>
                      </a:pPr>
                      <a:r>
                        <a:rPr lang="hr-HR" sz="2400" baseline="0" noProof="0" dirty="0" smtClean="0">
                          <a:solidFill>
                            <a:schemeClr val="bg1"/>
                          </a:solidFill>
                        </a:rPr>
                        <a:t>= to </a:t>
                      </a:r>
                      <a:r>
                        <a:rPr lang="hr-HR" sz="2400" baseline="0" noProof="0" dirty="0" err="1" smtClean="0">
                          <a:solidFill>
                            <a:schemeClr val="bg1"/>
                          </a:solidFill>
                        </a:rPr>
                        <a:t>hold</a:t>
                      </a:r>
                      <a:r>
                        <a:rPr lang="hr-HR" sz="2400" baseline="0" noProof="0" dirty="0" smtClean="0">
                          <a:solidFill>
                            <a:schemeClr val="bg1"/>
                          </a:solidFill>
                        </a:rPr>
                        <a:t> a </a:t>
                      </a:r>
                      <a:r>
                        <a:rPr lang="hr-HR" sz="2400" baseline="0" noProof="0" dirty="0" err="1" smtClean="0">
                          <a:solidFill>
                            <a:schemeClr val="bg1"/>
                          </a:solidFill>
                        </a:rPr>
                        <a:t>by-election</a:t>
                      </a:r>
                      <a:r>
                        <a:rPr lang="hr-HR" sz="2400" baseline="0" noProof="0" dirty="0" smtClean="0">
                          <a:solidFill>
                            <a:schemeClr val="bg1"/>
                          </a:solidFill>
                        </a:rPr>
                        <a:t> =</a:t>
                      </a:r>
                    </a:p>
                  </a:txBody>
                  <a:tcPr/>
                </a:tc>
                <a:tc>
                  <a:txBody>
                    <a:bodyPr/>
                    <a:lstStyle/>
                    <a:p>
                      <a:pPr marL="411480" eaLnBrk="1" fontAlgn="auto" hangingPunct="1">
                        <a:spcAft>
                          <a:spcPts val="0"/>
                        </a:spcAft>
                        <a:buFontTx/>
                        <a:buNone/>
                        <a:defRPr/>
                      </a:pPr>
                      <a:r>
                        <a:rPr lang="hr-HR" sz="2400" baseline="0" noProof="0" dirty="0" smtClean="0">
                          <a:solidFill>
                            <a:schemeClr val="bg1"/>
                          </a:solidFill>
                        </a:rPr>
                        <a:t>= to </a:t>
                      </a:r>
                      <a:r>
                        <a:rPr lang="hr-HR" sz="2400" baseline="0" noProof="0" dirty="0" err="1" smtClean="0">
                          <a:solidFill>
                            <a:schemeClr val="bg1"/>
                          </a:solidFill>
                        </a:rPr>
                        <a:t>summon</a:t>
                      </a:r>
                      <a:r>
                        <a:rPr lang="hr-HR" sz="2400" baseline="0" noProof="0" dirty="0" smtClean="0">
                          <a:solidFill>
                            <a:schemeClr val="bg1"/>
                          </a:solidFill>
                        </a:rPr>
                        <a:t>, </a:t>
                      </a:r>
                      <a:r>
                        <a:rPr lang="hr-HR" sz="2400" baseline="0" noProof="0" dirty="0" err="1" smtClean="0">
                          <a:solidFill>
                            <a:schemeClr val="bg1"/>
                          </a:solidFill>
                        </a:rPr>
                        <a:t>prorogue</a:t>
                      </a:r>
                      <a:r>
                        <a:rPr lang="hr-HR" sz="2400" baseline="0" noProof="0" dirty="0" smtClean="0">
                          <a:solidFill>
                            <a:schemeClr val="bg1"/>
                          </a:solidFill>
                        </a:rPr>
                        <a:t> </a:t>
                      </a:r>
                      <a:r>
                        <a:rPr lang="hr-HR" sz="2400" baseline="0" noProof="0" dirty="0" err="1" smtClean="0">
                          <a:solidFill>
                            <a:schemeClr val="bg1"/>
                          </a:solidFill>
                        </a:rPr>
                        <a:t>parliament</a:t>
                      </a:r>
                      <a:r>
                        <a:rPr lang="hr-HR" sz="2400" baseline="0" noProof="0" dirty="0" smtClean="0">
                          <a:solidFill>
                            <a:schemeClr val="bg1"/>
                          </a:solidFill>
                        </a:rPr>
                        <a:t> = </a:t>
                      </a:r>
                    </a:p>
                    <a:p>
                      <a:pPr marL="411480" eaLnBrk="1" fontAlgn="auto" hangingPunct="1">
                        <a:spcAft>
                          <a:spcPts val="0"/>
                        </a:spcAft>
                        <a:buFontTx/>
                        <a:buNone/>
                        <a:defRPr/>
                      </a:pPr>
                      <a:r>
                        <a:rPr lang="hr-HR" sz="2400" baseline="0" noProof="0" dirty="0" smtClean="0">
                          <a:solidFill>
                            <a:schemeClr val="bg1"/>
                          </a:solidFill>
                        </a:rPr>
                        <a:t>= to </a:t>
                      </a:r>
                      <a:r>
                        <a:rPr lang="hr-HR" sz="2400" baseline="0" noProof="0" dirty="0" err="1" smtClean="0">
                          <a:solidFill>
                            <a:schemeClr val="bg1"/>
                          </a:solidFill>
                        </a:rPr>
                        <a:t>dissolve</a:t>
                      </a:r>
                      <a:r>
                        <a:rPr lang="hr-HR" sz="2400" baseline="0" noProof="0" dirty="0" smtClean="0">
                          <a:solidFill>
                            <a:schemeClr val="bg1"/>
                          </a:solidFill>
                        </a:rPr>
                        <a:t> </a:t>
                      </a:r>
                      <a:r>
                        <a:rPr lang="hr-HR" sz="2400" baseline="0" noProof="0" dirty="0" err="1" smtClean="0">
                          <a:solidFill>
                            <a:schemeClr val="bg1"/>
                          </a:solidFill>
                        </a:rPr>
                        <a:t>Parliament</a:t>
                      </a:r>
                      <a:r>
                        <a:rPr lang="hr-HR" sz="2400" baseline="0" noProof="0" dirty="0" smtClean="0">
                          <a:solidFill>
                            <a:schemeClr val="bg1"/>
                          </a:solidFill>
                        </a:rPr>
                        <a:t> = </a:t>
                      </a:r>
                      <a:endParaRPr lang="en-US"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sovereignty =  </a:t>
                      </a:r>
                      <a:endParaRPr lang="hr-HR"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 to </a:t>
                      </a:r>
                      <a:r>
                        <a:rPr lang="en-US" sz="2400" noProof="0" dirty="0" smtClean="0">
                          <a:solidFill>
                            <a:schemeClr val="bg1"/>
                          </a:solidFill>
                        </a:rPr>
                        <a:t>grant </a:t>
                      </a:r>
                      <a:r>
                        <a:rPr lang="hr-HR" sz="2400" noProof="0" dirty="0" err="1" smtClean="0">
                          <a:solidFill>
                            <a:schemeClr val="bg1"/>
                          </a:solidFill>
                        </a:rPr>
                        <a:t>royal</a:t>
                      </a:r>
                      <a:r>
                        <a:rPr lang="hr-HR" sz="2400" noProof="0" dirty="0" smtClean="0">
                          <a:solidFill>
                            <a:schemeClr val="bg1"/>
                          </a:solidFill>
                        </a:rPr>
                        <a:t> </a:t>
                      </a:r>
                      <a:r>
                        <a:rPr lang="hr-HR" sz="2400" noProof="0" dirty="0" err="1" smtClean="0">
                          <a:solidFill>
                            <a:schemeClr val="bg1"/>
                          </a:solidFill>
                        </a:rPr>
                        <a:t>assent</a:t>
                      </a:r>
                      <a:r>
                        <a:rPr lang="hr-HR" sz="2400" noProof="0" dirty="0" smtClean="0">
                          <a:solidFill>
                            <a:schemeClr val="bg1"/>
                          </a:solidFill>
                        </a:rPr>
                        <a:t> </a:t>
                      </a:r>
                      <a:r>
                        <a:rPr lang="en-US" sz="2400" noProof="0" dirty="0" smtClean="0">
                          <a:solidFill>
                            <a:schemeClr val="bg1"/>
                          </a:solidFill>
                        </a:rPr>
                        <a:t>= </a:t>
                      </a:r>
                      <a:endParaRPr lang="hr-HR"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a:t>
                      </a:r>
                      <a:r>
                        <a:rPr lang="en-US" sz="2400" noProof="0" dirty="0" smtClean="0">
                          <a:solidFill>
                            <a:schemeClr val="bg1"/>
                          </a:solidFill>
                        </a:rPr>
                        <a:t> to withhold </a:t>
                      </a:r>
                      <a:r>
                        <a:rPr lang="hr-HR" sz="2400" noProof="0" dirty="0" err="1" smtClean="0">
                          <a:solidFill>
                            <a:schemeClr val="bg1"/>
                          </a:solidFill>
                        </a:rPr>
                        <a:t>royal</a:t>
                      </a:r>
                      <a:r>
                        <a:rPr lang="hr-HR" sz="2400" noProof="0" dirty="0" smtClean="0">
                          <a:solidFill>
                            <a:schemeClr val="bg1"/>
                          </a:solidFill>
                        </a:rPr>
                        <a:t> </a:t>
                      </a:r>
                      <a:r>
                        <a:rPr lang="hr-HR" sz="2400" noProof="0" dirty="0" err="1" smtClean="0">
                          <a:solidFill>
                            <a:schemeClr val="bg1"/>
                          </a:solidFill>
                        </a:rPr>
                        <a:t>assent</a:t>
                      </a:r>
                      <a:r>
                        <a:rPr lang="hr-HR" sz="2400" noProof="0" dirty="0" smtClean="0">
                          <a:solidFill>
                            <a:schemeClr val="bg1"/>
                          </a:solidFill>
                        </a:rPr>
                        <a:t> </a:t>
                      </a:r>
                      <a:r>
                        <a:rPr lang="en-US" sz="2400" noProof="0" dirty="0" smtClean="0">
                          <a:solidFill>
                            <a:schemeClr val="bg1"/>
                          </a:solidFill>
                        </a:rPr>
                        <a:t>= </a:t>
                      </a:r>
                    </a:p>
                    <a:p>
                      <a:pPr marL="411480" eaLnBrk="1" fontAlgn="auto" hangingPunct="1">
                        <a:spcAft>
                          <a:spcPts val="0"/>
                        </a:spcAft>
                        <a:buFontTx/>
                        <a:buChar char="-"/>
                        <a:defRPr/>
                      </a:pPr>
                      <a:r>
                        <a:rPr lang="en-US" sz="2400" noProof="0" dirty="0" smtClean="0">
                          <a:solidFill>
                            <a:schemeClr val="bg1"/>
                          </a:solidFill>
                        </a:rPr>
                        <a:t>to approve </a:t>
                      </a:r>
                      <a:r>
                        <a:rPr lang="hr-HR" sz="2400" noProof="0" dirty="0" smtClean="0">
                          <a:solidFill>
                            <a:schemeClr val="bg1"/>
                          </a:solidFill>
                        </a:rPr>
                        <a:t>(</a:t>
                      </a:r>
                      <a:r>
                        <a:rPr lang="en-US" sz="2400" noProof="0" dirty="0" smtClean="0">
                          <a:solidFill>
                            <a:schemeClr val="bg1"/>
                          </a:solidFill>
                        </a:rPr>
                        <a:t>approval</a:t>
                      </a:r>
                      <a:r>
                        <a:rPr lang="hr-HR" sz="2400" noProof="0" dirty="0" smtClean="0">
                          <a:solidFill>
                            <a:schemeClr val="bg1"/>
                          </a:solidFill>
                        </a:rPr>
                        <a:t>)</a:t>
                      </a:r>
                      <a:r>
                        <a:rPr lang="en-US" sz="2400" noProof="0" dirty="0" smtClean="0">
                          <a:solidFill>
                            <a:schemeClr val="bg1"/>
                          </a:solidFill>
                        </a:rPr>
                        <a:t>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appoint =</a:t>
                      </a:r>
                      <a:endParaRPr lang="hr-HR" sz="2400" noProof="0" dirty="0" smtClean="0">
                        <a:solidFill>
                          <a:schemeClr val="bg1"/>
                        </a:solidFill>
                      </a:endParaRPr>
                    </a:p>
                    <a:p>
                      <a:pPr marL="411480" eaLnBrk="1" fontAlgn="auto" hangingPunct="1">
                        <a:spcAft>
                          <a:spcPts val="0"/>
                        </a:spcAft>
                        <a:buFontTx/>
                        <a:buNone/>
                        <a:defRPr/>
                      </a:pPr>
                      <a:r>
                        <a:rPr lang="hr-HR" sz="2400" noProof="0" dirty="0" smtClean="0">
                          <a:solidFill>
                            <a:schemeClr val="bg1"/>
                          </a:solidFill>
                        </a:rPr>
                        <a:t>=</a:t>
                      </a:r>
                      <a:r>
                        <a:rPr lang="hr-HR" sz="2400" baseline="0" noProof="0" dirty="0" smtClean="0">
                          <a:solidFill>
                            <a:schemeClr val="bg1"/>
                          </a:solidFill>
                        </a:rPr>
                        <a:t> </a:t>
                      </a:r>
                      <a:r>
                        <a:rPr lang="en-US" sz="2400" noProof="0" dirty="0" smtClean="0">
                          <a:solidFill>
                            <a:schemeClr val="bg1"/>
                          </a:solidFill>
                        </a:rPr>
                        <a:t>appointment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to amend  (a bill or a law)</a:t>
                      </a:r>
                      <a:r>
                        <a:rPr lang="hr-HR" sz="2400" noProof="0" dirty="0" smtClean="0">
                          <a:solidFill>
                            <a:schemeClr val="bg1"/>
                          </a:solidFill>
                        </a:rPr>
                        <a:t> </a:t>
                      </a:r>
                      <a:r>
                        <a:rPr lang="en-US" sz="2400" noProof="0" dirty="0" smtClean="0">
                          <a:solidFill>
                            <a:schemeClr val="bg1"/>
                          </a:solidFill>
                        </a:rPr>
                        <a:t>=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House of Lords =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House of Commons =</a:t>
                      </a:r>
                    </a:p>
                    <a:p>
                      <a:pPr marL="411480" eaLnBrk="1" fontAlgn="auto" hangingPunct="1">
                        <a:spcAft>
                          <a:spcPts val="0"/>
                        </a:spcAft>
                        <a:buFontTx/>
                        <a:buNone/>
                        <a:defRPr/>
                      </a:pPr>
                      <a:r>
                        <a:rPr lang="hr-HR" sz="2400" noProof="0" dirty="0" smtClean="0">
                          <a:solidFill>
                            <a:schemeClr val="bg1"/>
                          </a:solidFill>
                        </a:rPr>
                        <a:t>= </a:t>
                      </a:r>
                      <a:r>
                        <a:rPr lang="en-US" sz="2400" noProof="0" dirty="0" smtClean="0">
                          <a:solidFill>
                            <a:schemeClr val="bg1"/>
                          </a:solidFill>
                        </a:rPr>
                        <a:t>bicameral = </a:t>
                      </a:r>
                    </a:p>
                  </a:txBody>
                  <a:tcPr/>
                </a:tc>
                <a:extLst>
                  <a:ext uri="{0D108BD9-81ED-4DB2-BD59-A6C34878D82A}">
                    <a16:rowId xmlns:a16="http://schemas.microsoft.com/office/drawing/2014/main" val="1135292520"/>
                  </a:ext>
                </a:extLst>
              </a:tr>
            </a:tbl>
          </a:graphicData>
        </a:graphic>
      </p:graphicFrame>
    </p:spTree>
    <p:extLst>
      <p:ext uri="{BB962C8B-B14F-4D97-AF65-F5344CB8AC3E}">
        <p14:creationId xmlns:p14="http://schemas.microsoft.com/office/powerpoint/2010/main" val="4077554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80" y="174172"/>
            <a:ext cx="10515600" cy="592182"/>
          </a:xfrm>
        </p:spPr>
        <p:txBody>
          <a:bodyPr>
            <a:normAutofit fontScale="90000"/>
          </a:bodyPr>
          <a:lstStyle/>
          <a:p>
            <a:r>
              <a:rPr lang="hr-HR" dirty="0" err="1" smtClean="0"/>
              <a:t>Vocabulary</a:t>
            </a:r>
            <a:r>
              <a:rPr lang="hr-HR" dirty="0" smtClean="0"/>
              <a:t> </a:t>
            </a:r>
            <a:r>
              <a:rPr lang="hr-HR" dirty="0" err="1" smtClean="0"/>
              <a:t>practice</a:t>
            </a:r>
            <a:r>
              <a:rPr lang="hr-HR" dirty="0" smtClean="0"/>
              <a:t>  -  </a:t>
            </a:r>
            <a:r>
              <a:rPr lang="hr-HR" dirty="0" err="1" smtClean="0"/>
              <a:t>Key</a:t>
            </a:r>
            <a:endParaRPr lang="en-US" sz="3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3826168"/>
              </p:ext>
            </p:extLst>
          </p:nvPr>
        </p:nvGraphicFramePr>
        <p:xfrm>
          <a:off x="365760" y="1062446"/>
          <a:ext cx="11364686" cy="5625737"/>
        </p:xfrm>
        <a:graphic>
          <a:graphicData uri="http://schemas.openxmlformats.org/drawingml/2006/table">
            <a:tbl>
              <a:tblPr firstRow="1" bandRow="1">
                <a:tableStyleId>{5C22544A-7EE6-4342-B048-85BDC9FD1C3A}</a:tableStyleId>
              </a:tblPr>
              <a:tblGrid>
                <a:gridCol w="5682343">
                  <a:extLst>
                    <a:ext uri="{9D8B030D-6E8A-4147-A177-3AD203B41FA5}">
                      <a16:colId xmlns:a16="http://schemas.microsoft.com/office/drawing/2014/main" val="3438223156"/>
                    </a:ext>
                  </a:extLst>
                </a:gridCol>
                <a:gridCol w="5682343">
                  <a:extLst>
                    <a:ext uri="{9D8B030D-6E8A-4147-A177-3AD203B41FA5}">
                      <a16:colId xmlns:a16="http://schemas.microsoft.com/office/drawing/2014/main" val="1143333389"/>
                    </a:ext>
                  </a:extLst>
                </a:gridCol>
              </a:tblGrid>
              <a:tr h="5625737">
                <a:tc>
                  <a:txBody>
                    <a:bodyPr/>
                    <a:lstStyle/>
                    <a:p>
                      <a:pPr marL="411480" eaLnBrk="1" fontAlgn="auto" hangingPunct="1">
                        <a:spcAft>
                          <a:spcPts val="0"/>
                        </a:spcAft>
                        <a:buFontTx/>
                        <a:buNone/>
                        <a:defRPr/>
                      </a:pPr>
                      <a:r>
                        <a:rPr lang="hr-HR" sz="1800" noProof="0" dirty="0" smtClean="0">
                          <a:solidFill>
                            <a:schemeClr val="bg1"/>
                          </a:solidFill>
                        </a:rPr>
                        <a:t>=</a:t>
                      </a:r>
                      <a:r>
                        <a:rPr lang="hr-HR" sz="1800" baseline="0" noProof="0" dirty="0" smtClean="0">
                          <a:solidFill>
                            <a:schemeClr val="bg1"/>
                          </a:solidFill>
                        </a:rPr>
                        <a:t> </a:t>
                      </a:r>
                      <a:r>
                        <a:rPr lang="en-US" sz="1800" noProof="0" dirty="0" smtClean="0">
                          <a:solidFill>
                            <a:schemeClr val="bg1"/>
                          </a:solidFill>
                        </a:rPr>
                        <a:t>statute / statutory law =  </a:t>
                      </a:r>
                      <a:r>
                        <a:rPr lang="en-US" sz="1800" noProof="0" dirty="0" err="1" smtClean="0">
                          <a:solidFill>
                            <a:schemeClr val="bg1"/>
                          </a:solidFill>
                        </a:rPr>
                        <a:t>kodificirano</a:t>
                      </a:r>
                      <a:r>
                        <a:rPr lang="en-US" sz="1800" noProof="0" dirty="0" smtClean="0">
                          <a:solidFill>
                            <a:schemeClr val="bg1"/>
                          </a:solidFill>
                        </a:rPr>
                        <a:t> (</a:t>
                      </a:r>
                      <a:r>
                        <a:rPr lang="en-US" sz="1800" noProof="0" dirty="0" err="1" smtClean="0">
                          <a:solidFill>
                            <a:schemeClr val="bg1"/>
                          </a:solidFill>
                        </a:rPr>
                        <a:t>pisano</a:t>
                      </a:r>
                      <a:r>
                        <a:rPr lang="en-US" sz="1800" noProof="0" dirty="0" smtClean="0">
                          <a:solidFill>
                            <a:schemeClr val="bg1"/>
                          </a:solidFill>
                        </a:rPr>
                        <a:t>) </a:t>
                      </a:r>
                      <a:r>
                        <a:rPr lang="en-US" sz="1800" noProof="0" dirty="0" err="1" smtClean="0">
                          <a:solidFill>
                            <a:schemeClr val="bg1"/>
                          </a:solidFill>
                        </a:rPr>
                        <a:t>pravo</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statutory laws = </a:t>
                      </a:r>
                      <a:r>
                        <a:rPr lang="en-US" sz="1800" noProof="0" dirty="0" err="1" smtClean="0">
                          <a:solidFill>
                            <a:schemeClr val="bg1"/>
                          </a:solidFill>
                        </a:rPr>
                        <a:t>zakonski</a:t>
                      </a:r>
                      <a:r>
                        <a:rPr lang="en-US" sz="1800" noProof="0" dirty="0" smtClean="0">
                          <a:solidFill>
                            <a:schemeClr val="bg1"/>
                          </a:solidFill>
                        </a:rPr>
                        <a:t> </a:t>
                      </a:r>
                      <a:r>
                        <a:rPr lang="en-US" sz="1800" noProof="0" dirty="0" err="1" smtClean="0">
                          <a:solidFill>
                            <a:schemeClr val="bg1"/>
                          </a:solidFill>
                        </a:rPr>
                        <a:t>propisi</a:t>
                      </a:r>
                      <a:r>
                        <a:rPr lang="en-US" sz="1800" noProof="0" dirty="0" smtClean="0">
                          <a:solidFill>
                            <a:schemeClr val="bg1"/>
                          </a:solidFill>
                        </a:rPr>
                        <a:t> (</a:t>
                      </a:r>
                      <a:r>
                        <a:rPr lang="en-US" sz="1800" noProof="0" dirty="0" err="1" smtClean="0">
                          <a:solidFill>
                            <a:schemeClr val="bg1"/>
                          </a:solidFill>
                        </a:rPr>
                        <a:t>koje</a:t>
                      </a:r>
                      <a:r>
                        <a:rPr lang="en-US" sz="1800" noProof="0" dirty="0" smtClean="0">
                          <a:solidFill>
                            <a:schemeClr val="bg1"/>
                          </a:solidFill>
                        </a:rPr>
                        <a:t> </a:t>
                      </a:r>
                      <a:r>
                        <a:rPr lang="en-US" sz="1800" noProof="0" dirty="0" err="1" smtClean="0">
                          <a:solidFill>
                            <a:schemeClr val="bg1"/>
                          </a:solidFill>
                        </a:rPr>
                        <a:t>donosi</a:t>
                      </a:r>
                      <a:r>
                        <a:rPr lang="en-US" sz="1800" noProof="0" dirty="0" smtClean="0">
                          <a:solidFill>
                            <a:schemeClr val="bg1"/>
                          </a:solidFill>
                        </a:rPr>
                        <a:t> </a:t>
                      </a:r>
                      <a:r>
                        <a:rPr lang="en-US" sz="1800" noProof="0" dirty="0" err="1" smtClean="0">
                          <a:solidFill>
                            <a:schemeClr val="bg1"/>
                          </a:solidFill>
                        </a:rPr>
                        <a:t>parlament</a:t>
                      </a:r>
                      <a:r>
                        <a:rPr lang="en-US" sz="1800" noProof="0" dirty="0" smtClean="0">
                          <a:solidFill>
                            <a:schemeClr val="bg1"/>
                          </a:solidFill>
                        </a:rPr>
                        <a:t>) </a:t>
                      </a: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statutory book = </a:t>
                      </a:r>
                      <a:r>
                        <a:rPr lang="en-US" sz="1800" noProof="0" dirty="0" err="1" smtClean="0">
                          <a:solidFill>
                            <a:schemeClr val="bg1"/>
                          </a:solidFill>
                        </a:rPr>
                        <a:t>zbirka</a:t>
                      </a:r>
                      <a:r>
                        <a:rPr lang="en-US" sz="1800" noProof="0" dirty="0" smtClean="0">
                          <a:solidFill>
                            <a:schemeClr val="bg1"/>
                          </a:solidFill>
                        </a:rPr>
                        <a:t> </a:t>
                      </a:r>
                      <a:r>
                        <a:rPr lang="en-US" sz="1800" noProof="0" dirty="0" err="1" smtClean="0">
                          <a:solidFill>
                            <a:schemeClr val="bg1"/>
                          </a:solidFill>
                        </a:rPr>
                        <a:t>zakona</a:t>
                      </a:r>
                      <a:r>
                        <a:rPr lang="en-US" sz="1800" noProof="0" dirty="0" smtClean="0">
                          <a:solidFill>
                            <a:schemeClr val="bg1"/>
                          </a:solidFill>
                        </a:rPr>
                        <a:t>/</a:t>
                      </a:r>
                      <a:r>
                        <a:rPr lang="en-US" sz="1800" noProof="0" dirty="0" err="1" smtClean="0">
                          <a:solidFill>
                            <a:schemeClr val="bg1"/>
                          </a:solidFill>
                        </a:rPr>
                        <a:t>zakonik</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an Act of Parliament = </a:t>
                      </a:r>
                      <a:r>
                        <a:rPr lang="en-US" sz="1800" noProof="0" dirty="0" err="1" smtClean="0">
                          <a:solidFill>
                            <a:schemeClr val="bg1"/>
                          </a:solidFill>
                        </a:rPr>
                        <a:t>zakon</a:t>
                      </a:r>
                      <a:r>
                        <a:rPr lang="en-US" sz="1800" noProof="0" dirty="0" smtClean="0">
                          <a:solidFill>
                            <a:schemeClr val="bg1"/>
                          </a:solidFill>
                        </a:rPr>
                        <a:t> (</a:t>
                      </a:r>
                      <a:r>
                        <a:rPr lang="en-US" sz="1800" noProof="0" dirty="0" err="1" smtClean="0">
                          <a:solidFill>
                            <a:schemeClr val="bg1"/>
                          </a:solidFill>
                        </a:rPr>
                        <a:t>koji</a:t>
                      </a:r>
                      <a:r>
                        <a:rPr lang="en-US" sz="1800" noProof="0" dirty="0" smtClean="0">
                          <a:solidFill>
                            <a:schemeClr val="bg1"/>
                          </a:solidFill>
                        </a:rPr>
                        <a:t> </a:t>
                      </a:r>
                      <a:r>
                        <a:rPr lang="en-US" sz="1800" noProof="0" dirty="0" err="1" smtClean="0">
                          <a:solidFill>
                            <a:schemeClr val="bg1"/>
                          </a:solidFill>
                        </a:rPr>
                        <a:t>donosi</a:t>
                      </a:r>
                      <a:r>
                        <a:rPr lang="en-US" sz="1800" noProof="0" dirty="0" smtClean="0">
                          <a:solidFill>
                            <a:schemeClr val="bg1"/>
                          </a:solidFill>
                        </a:rPr>
                        <a:t> </a:t>
                      </a:r>
                      <a:r>
                        <a:rPr lang="en-US" sz="1800" noProof="0" dirty="0" err="1" smtClean="0">
                          <a:solidFill>
                            <a:schemeClr val="bg1"/>
                          </a:solidFill>
                        </a:rPr>
                        <a:t>parlament</a:t>
                      </a:r>
                      <a:r>
                        <a:rPr lang="en-US" sz="1800" noProof="0" dirty="0" smtClean="0">
                          <a:solidFill>
                            <a:schemeClr val="bg1"/>
                          </a:solidFill>
                        </a:rPr>
                        <a:t>)</a:t>
                      </a: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pass/enact a law = </a:t>
                      </a:r>
                      <a:r>
                        <a:rPr lang="en-US" sz="1800" noProof="0" dirty="0" err="1" smtClean="0">
                          <a:solidFill>
                            <a:schemeClr val="bg1"/>
                          </a:solidFill>
                        </a:rPr>
                        <a:t>donijeti</a:t>
                      </a:r>
                      <a:r>
                        <a:rPr lang="en-US" sz="1800" noProof="0" dirty="0" smtClean="0">
                          <a:solidFill>
                            <a:schemeClr val="bg1"/>
                          </a:solidFill>
                        </a:rPr>
                        <a:t> </a:t>
                      </a:r>
                      <a:r>
                        <a:rPr lang="en-US" sz="1800" noProof="0" dirty="0" err="1" smtClean="0">
                          <a:solidFill>
                            <a:schemeClr val="bg1"/>
                          </a:solidFill>
                        </a:rPr>
                        <a:t>zakon</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to </a:t>
                      </a:r>
                      <a:r>
                        <a:rPr lang="hr-HR" sz="1800" noProof="0" dirty="0" err="1" smtClean="0">
                          <a:solidFill>
                            <a:schemeClr val="bg1"/>
                          </a:solidFill>
                        </a:rPr>
                        <a:t>repeal</a:t>
                      </a:r>
                      <a:r>
                        <a:rPr lang="hr-HR" sz="1800" noProof="0" dirty="0" smtClean="0">
                          <a:solidFill>
                            <a:schemeClr val="bg1"/>
                          </a:solidFill>
                        </a:rPr>
                        <a:t> a </a:t>
                      </a:r>
                      <a:r>
                        <a:rPr lang="hr-HR" sz="1800" noProof="0" dirty="0" err="1" smtClean="0">
                          <a:solidFill>
                            <a:schemeClr val="bg1"/>
                          </a:solidFill>
                        </a:rPr>
                        <a:t>law</a:t>
                      </a:r>
                      <a:r>
                        <a:rPr lang="hr-HR" sz="1800" noProof="0" dirty="0" smtClean="0">
                          <a:solidFill>
                            <a:schemeClr val="bg1"/>
                          </a:solidFill>
                        </a:rPr>
                        <a:t> = opozvati zakon</a:t>
                      </a:r>
                    </a:p>
                    <a:p>
                      <a:pPr marL="411480" eaLnBrk="1" fontAlgn="auto" hangingPunct="1">
                        <a:spcAft>
                          <a:spcPts val="0"/>
                        </a:spcAft>
                        <a:buFontTx/>
                        <a:buNone/>
                        <a:defRPr/>
                      </a:pPr>
                      <a:r>
                        <a:rPr lang="hr-HR" sz="1800" noProof="0" dirty="0" smtClean="0">
                          <a:solidFill>
                            <a:schemeClr val="bg1"/>
                          </a:solidFill>
                        </a:rPr>
                        <a:t>= </a:t>
                      </a:r>
                      <a:r>
                        <a:rPr lang="hr-HR" sz="1800" noProof="0" dirty="0" err="1" smtClean="0">
                          <a:solidFill>
                            <a:schemeClr val="bg1"/>
                          </a:solidFill>
                        </a:rPr>
                        <a:t>overrule</a:t>
                      </a:r>
                      <a:r>
                        <a:rPr lang="hr-HR" sz="1800" noProof="0" dirty="0" smtClean="0">
                          <a:solidFill>
                            <a:schemeClr val="bg1"/>
                          </a:solidFill>
                        </a:rPr>
                        <a:t> a </a:t>
                      </a:r>
                      <a:r>
                        <a:rPr lang="hr-HR" sz="1800" noProof="0" dirty="0" err="1" smtClean="0">
                          <a:solidFill>
                            <a:schemeClr val="bg1"/>
                          </a:solidFill>
                        </a:rPr>
                        <a:t>law</a:t>
                      </a:r>
                      <a:r>
                        <a:rPr lang="hr-HR" sz="1800" noProof="0" dirty="0" smtClean="0">
                          <a:solidFill>
                            <a:schemeClr val="bg1"/>
                          </a:solidFill>
                        </a:rPr>
                        <a:t> = poništiti zakon</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a bill = </a:t>
                      </a:r>
                      <a:r>
                        <a:rPr lang="en-US" sz="1800" noProof="0" dirty="0" err="1" smtClean="0">
                          <a:solidFill>
                            <a:schemeClr val="bg1"/>
                          </a:solidFill>
                        </a:rPr>
                        <a:t>nacrt</a:t>
                      </a:r>
                      <a:r>
                        <a:rPr lang="en-US" sz="1800" noProof="0" dirty="0" smtClean="0">
                          <a:solidFill>
                            <a:schemeClr val="bg1"/>
                          </a:solidFill>
                        </a:rPr>
                        <a:t> </a:t>
                      </a:r>
                      <a:r>
                        <a:rPr lang="en-US" sz="1800" noProof="0" dirty="0" err="1" smtClean="0">
                          <a:solidFill>
                            <a:schemeClr val="bg1"/>
                          </a:solidFill>
                        </a:rPr>
                        <a:t>zakona</a:t>
                      </a:r>
                      <a:r>
                        <a:rPr lang="en-US" sz="1800" noProof="0" dirty="0" smtClean="0">
                          <a:solidFill>
                            <a:schemeClr val="bg1"/>
                          </a:solidFill>
                        </a:rPr>
                        <a:t>, </a:t>
                      </a:r>
                      <a:r>
                        <a:rPr lang="en-US" sz="1800" noProof="0" dirty="0" err="1" smtClean="0">
                          <a:solidFill>
                            <a:schemeClr val="bg1"/>
                          </a:solidFill>
                        </a:rPr>
                        <a:t>prijedlog</a:t>
                      </a:r>
                      <a:r>
                        <a:rPr lang="en-US" sz="1800" noProof="0" dirty="0" smtClean="0">
                          <a:solidFill>
                            <a:schemeClr val="bg1"/>
                          </a:solidFill>
                        </a:rPr>
                        <a:t> </a:t>
                      </a:r>
                      <a:r>
                        <a:rPr lang="en-US" sz="1800" noProof="0" dirty="0" err="1" smtClean="0">
                          <a:solidFill>
                            <a:schemeClr val="bg1"/>
                          </a:solidFill>
                        </a:rPr>
                        <a:t>zakona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introduce  a bill  = </a:t>
                      </a:r>
                      <a:r>
                        <a:rPr lang="en-US" sz="1800" noProof="0" dirty="0" err="1" smtClean="0">
                          <a:solidFill>
                            <a:schemeClr val="bg1"/>
                          </a:solidFill>
                        </a:rPr>
                        <a:t>podnijeti</a:t>
                      </a:r>
                      <a:r>
                        <a:rPr lang="en-US" sz="1800" noProof="0" dirty="0" smtClean="0">
                          <a:solidFill>
                            <a:schemeClr val="bg1"/>
                          </a:solidFill>
                        </a:rPr>
                        <a:t> </a:t>
                      </a:r>
                      <a:r>
                        <a:rPr lang="en-US" sz="1800" noProof="0" dirty="0" err="1" smtClean="0">
                          <a:solidFill>
                            <a:schemeClr val="bg1"/>
                          </a:solidFill>
                        </a:rPr>
                        <a:t>prijedlog</a:t>
                      </a:r>
                      <a:r>
                        <a:rPr lang="en-US" sz="1800" noProof="0" dirty="0" smtClean="0">
                          <a:solidFill>
                            <a:schemeClr val="bg1"/>
                          </a:solidFill>
                        </a:rPr>
                        <a:t> </a:t>
                      </a:r>
                      <a:r>
                        <a:rPr lang="en-US" sz="1800" noProof="0" dirty="0" err="1" smtClean="0">
                          <a:solidFill>
                            <a:schemeClr val="bg1"/>
                          </a:solidFill>
                        </a:rPr>
                        <a:t>zakona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defeat a bill = </a:t>
                      </a:r>
                      <a:r>
                        <a:rPr lang="en-US" sz="1800" noProof="0" dirty="0" err="1" smtClean="0">
                          <a:solidFill>
                            <a:schemeClr val="bg1"/>
                          </a:solidFill>
                        </a:rPr>
                        <a:t>poništiti</a:t>
                      </a:r>
                      <a:r>
                        <a:rPr lang="en-US" sz="1800" noProof="0" dirty="0" smtClean="0">
                          <a:solidFill>
                            <a:schemeClr val="bg1"/>
                          </a:solidFill>
                        </a:rPr>
                        <a:t> </a:t>
                      </a:r>
                      <a:r>
                        <a:rPr lang="en-US" sz="1800" noProof="0" dirty="0" err="1" smtClean="0">
                          <a:solidFill>
                            <a:schemeClr val="bg1"/>
                          </a:solidFill>
                        </a:rPr>
                        <a:t>prijedlog</a:t>
                      </a:r>
                      <a:r>
                        <a:rPr lang="en-US" sz="1800" noProof="0" dirty="0" smtClean="0">
                          <a:solidFill>
                            <a:schemeClr val="bg1"/>
                          </a:solidFill>
                        </a:rPr>
                        <a:t> </a:t>
                      </a:r>
                      <a:r>
                        <a:rPr lang="en-US" sz="1800" noProof="0" dirty="0" err="1" smtClean="0">
                          <a:solidFill>
                            <a:schemeClr val="bg1"/>
                          </a:solidFill>
                        </a:rPr>
                        <a:t>zakona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vote </a:t>
                      </a:r>
                      <a:r>
                        <a:rPr lang="hr-HR" sz="1800" noProof="0" dirty="0" smtClean="0">
                          <a:solidFill>
                            <a:schemeClr val="bg1"/>
                          </a:solidFill>
                        </a:rPr>
                        <a:t>ON</a:t>
                      </a:r>
                      <a:r>
                        <a:rPr lang="en-US" sz="1800" noProof="0" dirty="0" smtClean="0">
                          <a:solidFill>
                            <a:schemeClr val="bg1"/>
                          </a:solidFill>
                        </a:rPr>
                        <a:t> a bill  = </a:t>
                      </a:r>
                      <a:r>
                        <a:rPr lang="en-US" sz="1800" noProof="0" dirty="0" err="1" smtClean="0">
                          <a:solidFill>
                            <a:schemeClr val="bg1"/>
                          </a:solidFill>
                        </a:rPr>
                        <a:t>glasovati</a:t>
                      </a:r>
                      <a:r>
                        <a:rPr lang="en-US" sz="1800" noProof="0" dirty="0" smtClean="0">
                          <a:solidFill>
                            <a:schemeClr val="bg1"/>
                          </a:solidFill>
                        </a:rPr>
                        <a:t> o </a:t>
                      </a:r>
                      <a:r>
                        <a:rPr lang="en-US" sz="1800" noProof="0" dirty="0" err="1" smtClean="0">
                          <a:solidFill>
                            <a:schemeClr val="bg1"/>
                          </a:solidFill>
                        </a:rPr>
                        <a:t>prijedlogu</a:t>
                      </a:r>
                      <a:r>
                        <a:rPr lang="en-US" sz="1800" noProof="0" dirty="0" smtClean="0">
                          <a:solidFill>
                            <a:schemeClr val="bg1"/>
                          </a:solidFill>
                        </a:rPr>
                        <a:t> </a:t>
                      </a:r>
                      <a:r>
                        <a:rPr lang="en-US" sz="1800" noProof="0" dirty="0" err="1" smtClean="0">
                          <a:solidFill>
                            <a:schemeClr val="bg1"/>
                          </a:solidFill>
                        </a:rPr>
                        <a:t>zakona</a:t>
                      </a:r>
                      <a:endParaRPr lang="hr-HR"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to </a:t>
                      </a:r>
                      <a:r>
                        <a:rPr lang="hr-HR" sz="1800" noProof="0" dirty="0" err="1" smtClean="0">
                          <a:solidFill>
                            <a:schemeClr val="bg1"/>
                          </a:solidFill>
                        </a:rPr>
                        <a:t>cast</a:t>
                      </a:r>
                      <a:r>
                        <a:rPr lang="hr-HR" sz="1800" noProof="0" dirty="0" smtClean="0">
                          <a:solidFill>
                            <a:schemeClr val="bg1"/>
                          </a:solidFill>
                        </a:rPr>
                        <a:t> a </a:t>
                      </a:r>
                      <a:r>
                        <a:rPr lang="hr-HR" sz="1800" noProof="0" dirty="0" err="1" smtClean="0">
                          <a:solidFill>
                            <a:schemeClr val="bg1"/>
                          </a:solidFill>
                        </a:rPr>
                        <a:t>vote</a:t>
                      </a:r>
                      <a:r>
                        <a:rPr lang="hr-HR" sz="1800" noProof="0" dirty="0" smtClean="0">
                          <a:solidFill>
                            <a:schemeClr val="bg1"/>
                          </a:solidFill>
                        </a:rPr>
                        <a:t> </a:t>
                      </a:r>
                      <a:r>
                        <a:rPr lang="hr-HR" sz="1800" noProof="0" dirty="0" err="1" smtClean="0">
                          <a:solidFill>
                            <a:schemeClr val="bg1"/>
                          </a:solidFill>
                        </a:rPr>
                        <a:t>in</a:t>
                      </a:r>
                      <a:r>
                        <a:rPr lang="hr-HR" sz="1800" noProof="0" dirty="0" smtClean="0">
                          <a:solidFill>
                            <a:schemeClr val="bg1"/>
                          </a:solidFill>
                        </a:rPr>
                        <a:t> a </a:t>
                      </a:r>
                      <a:r>
                        <a:rPr lang="hr-HR" sz="1800" noProof="0" dirty="0" err="1" smtClean="0">
                          <a:solidFill>
                            <a:schemeClr val="bg1"/>
                          </a:solidFill>
                        </a:rPr>
                        <a:t>constituency</a:t>
                      </a:r>
                      <a:r>
                        <a:rPr lang="hr-HR" sz="1800" baseline="0" noProof="0" dirty="0" smtClean="0">
                          <a:solidFill>
                            <a:schemeClr val="bg1"/>
                          </a:solidFill>
                        </a:rPr>
                        <a:t> = glasovati u izbornoj jedinici</a:t>
                      </a:r>
                    </a:p>
                    <a:p>
                      <a:pPr marL="411480" eaLnBrk="1" fontAlgn="auto" hangingPunct="1">
                        <a:spcAft>
                          <a:spcPts val="0"/>
                        </a:spcAft>
                        <a:buFontTx/>
                        <a:buNone/>
                        <a:defRPr/>
                      </a:pPr>
                      <a:r>
                        <a:rPr lang="hr-HR" sz="1800" baseline="0" noProof="0" dirty="0" smtClean="0">
                          <a:solidFill>
                            <a:schemeClr val="bg1"/>
                          </a:solidFill>
                        </a:rPr>
                        <a:t>= </a:t>
                      </a:r>
                      <a:r>
                        <a:rPr lang="hr-HR" sz="1800" baseline="0" noProof="0" dirty="0" err="1" smtClean="0">
                          <a:solidFill>
                            <a:schemeClr val="bg1"/>
                          </a:solidFill>
                        </a:rPr>
                        <a:t>devolved</a:t>
                      </a:r>
                      <a:r>
                        <a:rPr lang="hr-HR" sz="1800" baseline="0" noProof="0" dirty="0" smtClean="0">
                          <a:solidFill>
                            <a:schemeClr val="bg1"/>
                          </a:solidFill>
                        </a:rPr>
                        <a:t> </a:t>
                      </a:r>
                      <a:r>
                        <a:rPr lang="hr-HR" sz="1800" baseline="0" noProof="0" dirty="0" err="1" smtClean="0">
                          <a:solidFill>
                            <a:schemeClr val="bg1"/>
                          </a:solidFill>
                        </a:rPr>
                        <a:t>legislature</a:t>
                      </a:r>
                      <a:r>
                        <a:rPr lang="hr-HR" sz="1800" baseline="0" noProof="0" dirty="0" smtClean="0">
                          <a:solidFill>
                            <a:schemeClr val="bg1"/>
                          </a:solidFill>
                        </a:rPr>
                        <a:t> = zakonodavno tijelo s prenesenom nadležnošću</a:t>
                      </a:r>
                    </a:p>
                    <a:p>
                      <a:pPr marL="411480" eaLnBrk="1" fontAlgn="auto" hangingPunct="1">
                        <a:spcAft>
                          <a:spcPts val="0"/>
                        </a:spcAft>
                        <a:buFontTx/>
                        <a:buNone/>
                        <a:defRPr/>
                      </a:pPr>
                      <a:r>
                        <a:rPr lang="hr-HR" sz="1800" baseline="0" noProof="0" dirty="0" smtClean="0">
                          <a:solidFill>
                            <a:schemeClr val="bg1"/>
                          </a:solidFill>
                        </a:rPr>
                        <a:t>= to </a:t>
                      </a:r>
                      <a:r>
                        <a:rPr lang="hr-HR" sz="1800" baseline="0" noProof="0" dirty="0" err="1" smtClean="0">
                          <a:solidFill>
                            <a:schemeClr val="bg1"/>
                          </a:solidFill>
                        </a:rPr>
                        <a:t>hold</a:t>
                      </a:r>
                      <a:r>
                        <a:rPr lang="hr-HR" sz="1800" baseline="0" noProof="0" dirty="0" smtClean="0">
                          <a:solidFill>
                            <a:schemeClr val="bg1"/>
                          </a:solidFill>
                        </a:rPr>
                        <a:t> a </a:t>
                      </a:r>
                      <a:r>
                        <a:rPr lang="hr-HR" sz="1800" baseline="0" noProof="0" dirty="0" err="1" smtClean="0">
                          <a:solidFill>
                            <a:schemeClr val="bg1"/>
                          </a:solidFill>
                        </a:rPr>
                        <a:t>by-election</a:t>
                      </a:r>
                      <a:r>
                        <a:rPr lang="hr-HR" sz="1800" baseline="0" noProof="0" dirty="0" smtClean="0">
                          <a:solidFill>
                            <a:schemeClr val="bg1"/>
                          </a:solidFill>
                        </a:rPr>
                        <a:t> = održati </a:t>
                      </a:r>
                      <a:r>
                        <a:rPr lang="hr-HR" sz="1800" baseline="0" noProof="0" dirty="0" err="1" smtClean="0">
                          <a:solidFill>
                            <a:schemeClr val="bg1"/>
                          </a:solidFill>
                        </a:rPr>
                        <a:t>izvandredne</a:t>
                      </a:r>
                      <a:r>
                        <a:rPr lang="hr-HR" sz="1800" baseline="0" noProof="0" dirty="0" smtClean="0">
                          <a:solidFill>
                            <a:schemeClr val="bg1"/>
                          </a:solidFill>
                        </a:rPr>
                        <a:t> izbore</a:t>
                      </a:r>
                    </a:p>
                    <a:p>
                      <a:endParaRPr lang="en-US" dirty="0"/>
                    </a:p>
                  </a:txBody>
                  <a:tcPr/>
                </a:tc>
                <a:tc>
                  <a:txBody>
                    <a:bodyPr/>
                    <a:lstStyle/>
                    <a:p>
                      <a:pPr marL="411480" eaLnBrk="1" fontAlgn="auto" hangingPunct="1">
                        <a:spcAft>
                          <a:spcPts val="0"/>
                        </a:spcAft>
                        <a:buFontTx/>
                        <a:buNone/>
                        <a:defRPr/>
                      </a:pPr>
                      <a:r>
                        <a:rPr lang="hr-HR" sz="1800" baseline="0" noProof="0" dirty="0" smtClean="0">
                          <a:solidFill>
                            <a:schemeClr val="bg1"/>
                          </a:solidFill>
                        </a:rPr>
                        <a:t>= to </a:t>
                      </a:r>
                      <a:r>
                        <a:rPr lang="hr-HR" sz="1800" baseline="0" noProof="0" dirty="0" err="1" smtClean="0">
                          <a:solidFill>
                            <a:schemeClr val="bg1"/>
                          </a:solidFill>
                        </a:rPr>
                        <a:t>summon</a:t>
                      </a:r>
                      <a:r>
                        <a:rPr lang="hr-HR" sz="1800" baseline="0" noProof="0" dirty="0" smtClean="0">
                          <a:solidFill>
                            <a:schemeClr val="bg1"/>
                          </a:solidFill>
                        </a:rPr>
                        <a:t>, </a:t>
                      </a:r>
                      <a:r>
                        <a:rPr lang="hr-HR" sz="1800" baseline="0" noProof="0" dirty="0" err="1" smtClean="0">
                          <a:solidFill>
                            <a:schemeClr val="bg1"/>
                          </a:solidFill>
                        </a:rPr>
                        <a:t>prorogue</a:t>
                      </a:r>
                      <a:r>
                        <a:rPr lang="hr-HR" sz="1800" baseline="0" noProof="0" dirty="0" smtClean="0">
                          <a:solidFill>
                            <a:schemeClr val="bg1"/>
                          </a:solidFill>
                        </a:rPr>
                        <a:t> </a:t>
                      </a:r>
                      <a:r>
                        <a:rPr lang="hr-HR" sz="1800" baseline="0" noProof="0" dirty="0" err="1" smtClean="0">
                          <a:solidFill>
                            <a:schemeClr val="bg1"/>
                          </a:solidFill>
                        </a:rPr>
                        <a:t>parliament</a:t>
                      </a:r>
                      <a:r>
                        <a:rPr lang="hr-HR" sz="1800" baseline="0" noProof="0" dirty="0" smtClean="0">
                          <a:solidFill>
                            <a:schemeClr val="bg1"/>
                          </a:solidFill>
                        </a:rPr>
                        <a:t> = sazvati sjednicu, završiti zasjedanje Parlamenta</a:t>
                      </a:r>
                    </a:p>
                    <a:p>
                      <a:pPr marL="411480" eaLnBrk="1" fontAlgn="auto" hangingPunct="1">
                        <a:spcAft>
                          <a:spcPts val="0"/>
                        </a:spcAft>
                        <a:buFontTx/>
                        <a:buNone/>
                        <a:defRPr/>
                      </a:pPr>
                      <a:r>
                        <a:rPr lang="hr-HR" sz="1800" baseline="0" noProof="0" dirty="0" smtClean="0">
                          <a:solidFill>
                            <a:schemeClr val="bg1"/>
                          </a:solidFill>
                        </a:rPr>
                        <a:t>= to </a:t>
                      </a:r>
                      <a:r>
                        <a:rPr lang="hr-HR" sz="1800" baseline="0" noProof="0" dirty="0" err="1" smtClean="0">
                          <a:solidFill>
                            <a:schemeClr val="bg1"/>
                          </a:solidFill>
                        </a:rPr>
                        <a:t>dissolve</a:t>
                      </a:r>
                      <a:r>
                        <a:rPr lang="hr-HR" sz="1800" baseline="0" noProof="0" dirty="0" smtClean="0">
                          <a:solidFill>
                            <a:schemeClr val="bg1"/>
                          </a:solidFill>
                        </a:rPr>
                        <a:t> </a:t>
                      </a:r>
                      <a:r>
                        <a:rPr lang="hr-HR" sz="1800" baseline="0" noProof="0" dirty="0" err="1" smtClean="0">
                          <a:solidFill>
                            <a:schemeClr val="bg1"/>
                          </a:solidFill>
                        </a:rPr>
                        <a:t>Parliament</a:t>
                      </a:r>
                      <a:r>
                        <a:rPr lang="hr-HR" sz="1800" baseline="0" noProof="0" dirty="0" smtClean="0">
                          <a:solidFill>
                            <a:schemeClr val="bg1"/>
                          </a:solidFill>
                        </a:rPr>
                        <a:t> = raspustiti parlament prije izbora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sovereignty = </a:t>
                      </a:r>
                      <a:r>
                        <a:rPr lang="en-US" sz="1800" noProof="0" dirty="0" err="1" smtClean="0">
                          <a:solidFill>
                            <a:schemeClr val="bg1"/>
                          </a:solidFill>
                        </a:rPr>
                        <a:t>suverenitet</a:t>
                      </a:r>
                      <a:r>
                        <a:rPr lang="en-US" sz="1800" noProof="0" dirty="0" smtClean="0">
                          <a:solidFill>
                            <a:schemeClr val="bg1"/>
                          </a:solidFill>
                        </a:rPr>
                        <a:t>, </a:t>
                      </a:r>
                      <a:r>
                        <a:rPr lang="en-US" sz="1800" noProof="0" dirty="0" err="1" smtClean="0">
                          <a:solidFill>
                            <a:schemeClr val="bg1"/>
                          </a:solidFill>
                        </a:rPr>
                        <a:t>nezavisnost</a:t>
                      </a:r>
                      <a:r>
                        <a:rPr lang="en-US" sz="1800" noProof="0" dirty="0" smtClean="0">
                          <a:solidFill>
                            <a:schemeClr val="bg1"/>
                          </a:solidFill>
                        </a:rPr>
                        <a:t> (sovereign =</a:t>
                      </a:r>
                      <a:r>
                        <a:rPr lang="hr-HR" sz="1800" baseline="0" noProof="0" dirty="0" smtClean="0">
                          <a:solidFill>
                            <a:schemeClr val="bg1"/>
                          </a:solidFill>
                        </a:rPr>
                        <a:t> suveren, nezavisan</a:t>
                      </a:r>
                      <a:r>
                        <a:rPr lang="en-US" sz="1800" noProof="0" dirty="0" smtClean="0">
                          <a:solidFill>
                            <a:schemeClr val="bg1"/>
                          </a:solidFill>
                        </a:rPr>
                        <a:t>) </a:t>
                      </a:r>
                      <a:endParaRPr lang="hr-HR"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to </a:t>
                      </a:r>
                      <a:r>
                        <a:rPr lang="en-US" sz="1800" noProof="0" dirty="0" smtClean="0">
                          <a:solidFill>
                            <a:schemeClr val="bg1"/>
                          </a:solidFill>
                        </a:rPr>
                        <a:t>grant </a:t>
                      </a:r>
                      <a:r>
                        <a:rPr lang="hr-HR" sz="1800" noProof="0" dirty="0" err="1" smtClean="0">
                          <a:solidFill>
                            <a:schemeClr val="bg1"/>
                          </a:solidFill>
                        </a:rPr>
                        <a:t>royal</a:t>
                      </a:r>
                      <a:r>
                        <a:rPr lang="hr-HR" sz="1800" noProof="0" dirty="0" smtClean="0">
                          <a:solidFill>
                            <a:schemeClr val="bg1"/>
                          </a:solidFill>
                        </a:rPr>
                        <a:t> </a:t>
                      </a:r>
                      <a:r>
                        <a:rPr lang="hr-HR" sz="1800" noProof="0" dirty="0" err="1" smtClean="0">
                          <a:solidFill>
                            <a:schemeClr val="bg1"/>
                          </a:solidFill>
                        </a:rPr>
                        <a:t>assent</a:t>
                      </a:r>
                      <a:r>
                        <a:rPr lang="hr-HR" sz="1800" noProof="0" dirty="0" smtClean="0">
                          <a:solidFill>
                            <a:schemeClr val="bg1"/>
                          </a:solidFill>
                        </a:rPr>
                        <a:t> </a:t>
                      </a:r>
                      <a:r>
                        <a:rPr lang="en-US" sz="1800" noProof="0" dirty="0" smtClean="0">
                          <a:solidFill>
                            <a:schemeClr val="bg1"/>
                          </a:solidFill>
                        </a:rPr>
                        <a:t>= </a:t>
                      </a:r>
                      <a:r>
                        <a:rPr lang="en-US" sz="1800" noProof="0" dirty="0" err="1" smtClean="0">
                          <a:solidFill>
                            <a:schemeClr val="bg1"/>
                          </a:solidFill>
                        </a:rPr>
                        <a:t>dati</a:t>
                      </a:r>
                      <a:r>
                        <a:rPr lang="hr-HR" sz="1800" noProof="0" dirty="0" smtClean="0">
                          <a:solidFill>
                            <a:schemeClr val="bg1"/>
                          </a:solidFill>
                        </a:rPr>
                        <a:t> kraljevsku potvrdu zakona</a:t>
                      </a:r>
                    </a:p>
                    <a:p>
                      <a:pPr marL="411480" eaLnBrk="1" fontAlgn="auto" hangingPunct="1">
                        <a:spcAft>
                          <a:spcPts val="0"/>
                        </a:spcAft>
                        <a:buFontTx/>
                        <a:buNone/>
                        <a:defRPr/>
                      </a:pPr>
                      <a:r>
                        <a:rPr lang="hr-HR" sz="1800" noProof="0" dirty="0" smtClean="0">
                          <a:solidFill>
                            <a:schemeClr val="bg1"/>
                          </a:solidFill>
                        </a:rPr>
                        <a:t>=</a:t>
                      </a:r>
                      <a:r>
                        <a:rPr lang="en-US" sz="1800" noProof="0" dirty="0" smtClean="0">
                          <a:solidFill>
                            <a:schemeClr val="bg1"/>
                          </a:solidFill>
                        </a:rPr>
                        <a:t> to withhold </a:t>
                      </a:r>
                      <a:r>
                        <a:rPr lang="hr-HR" sz="1800" noProof="0" dirty="0" err="1" smtClean="0">
                          <a:solidFill>
                            <a:schemeClr val="bg1"/>
                          </a:solidFill>
                        </a:rPr>
                        <a:t>royal</a:t>
                      </a:r>
                      <a:r>
                        <a:rPr lang="hr-HR" sz="1800" noProof="0" dirty="0" smtClean="0">
                          <a:solidFill>
                            <a:schemeClr val="bg1"/>
                          </a:solidFill>
                        </a:rPr>
                        <a:t> </a:t>
                      </a:r>
                      <a:r>
                        <a:rPr lang="hr-HR" sz="1800" noProof="0" dirty="0" err="1" smtClean="0">
                          <a:solidFill>
                            <a:schemeClr val="bg1"/>
                          </a:solidFill>
                        </a:rPr>
                        <a:t>assent</a:t>
                      </a:r>
                      <a:r>
                        <a:rPr lang="hr-HR" sz="1800" noProof="0" dirty="0" smtClean="0">
                          <a:solidFill>
                            <a:schemeClr val="bg1"/>
                          </a:solidFill>
                        </a:rPr>
                        <a:t> </a:t>
                      </a:r>
                      <a:r>
                        <a:rPr lang="en-US" sz="1800" noProof="0" dirty="0" smtClean="0">
                          <a:solidFill>
                            <a:schemeClr val="bg1"/>
                          </a:solidFill>
                        </a:rPr>
                        <a:t>= </a:t>
                      </a:r>
                      <a:r>
                        <a:rPr lang="en-US" sz="1800" noProof="0" dirty="0" err="1" smtClean="0">
                          <a:solidFill>
                            <a:schemeClr val="bg1"/>
                          </a:solidFill>
                        </a:rPr>
                        <a:t>uskratiti</a:t>
                      </a:r>
                      <a:r>
                        <a:rPr lang="hr-HR" sz="1800" noProof="0" dirty="0" smtClean="0">
                          <a:solidFill>
                            <a:schemeClr val="bg1"/>
                          </a:solidFill>
                        </a:rPr>
                        <a:t> </a:t>
                      </a:r>
                      <a:r>
                        <a:rPr lang="hr-HR" sz="1800" noProof="0" dirty="0" err="1" smtClean="0">
                          <a:solidFill>
                            <a:schemeClr val="bg1"/>
                          </a:solidFill>
                        </a:rPr>
                        <a:t>kraljvesku</a:t>
                      </a:r>
                      <a:r>
                        <a:rPr lang="hr-HR" sz="1800" noProof="0" dirty="0" smtClean="0">
                          <a:solidFill>
                            <a:schemeClr val="bg1"/>
                          </a:solidFill>
                        </a:rPr>
                        <a:t> potvrdu zakona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approve </a:t>
                      </a:r>
                      <a:r>
                        <a:rPr lang="hr-HR" sz="1800" noProof="0" dirty="0" smtClean="0">
                          <a:solidFill>
                            <a:schemeClr val="bg1"/>
                          </a:solidFill>
                        </a:rPr>
                        <a:t>(</a:t>
                      </a:r>
                      <a:r>
                        <a:rPr lang="en-US" sz="1800" noProof="0" dirty="0" smtClean="0">
                          <a:solidFill>
                            <a:schemeClr val="bg1"/>
                          </a:solidFill>
                        </a:rPr>
                        <a:t>approval</a:t>
                      </a:r>
                      <a:r>
                        <a:rPr lang="hr-HR" sz="1800" noProof="0" dirty="0" smtClean="0">
                          <a:solidFill>
                            <a:schemeClr val="bg1"/>
                          </a:solidFill>
                        </a:rPr>
                        <a:t>)</a:t>
                      </a:r>
                      <a:r>
                        <a:rPr lang="en-US" sz="1800" noProof="0" dirty="0" smtClean="0">
                          <a:solidFill>
                            <a:schemeClr val="bg1"/>
                          </a:solidFill>
                        </a:rPr>
                        <a:t> = </a:t>
                      </a:r>
                      <a:r>
                        <a:rPr lang="en-US" sz="1800" noProof="0" dirty="0" err="1" smtClean="0">
                          <a:solidFill>
                            <a:schemeClr val="bg1"/>
                          </a:solidFill>
                        </a:rPr>
                        <a:t>odobriti</a:t>
                      </a:r>
                      <a:r>
                        <a:rPr lang="en-US" sz="1800" noProof="0" dirty="0" smtClean="0">
                          <a:solidFill>
                            <a:schemeClr val="bg1"/>
                          </a:solidFill>
                        </a:rPr>
                        <a:t> (</a:t>
                      </a:r>
                      <a:r>
                        <a:rPr lang="en-US" sz="1800" noProof="0" dirty="0" err="1" smtClean="0">
                          <a:solidFill>
                            <a:schemeClr val="bg1"/>
                          </a:solidFill>
                        </a:rPr>
                        <a:t>odobrenje</a:t>
                      </a:r>
                      <a:r>
                        <a:rPr lang="en-US" sz="1800" noProof="0" dirty="0" smtClean="0">
                          <a:solidFill>
                            <a:schemeClr val="bg1"/>
                          </a:solidFill>
                        </a:rPr>
                        <a:t>)</a:t>
                      </a: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appoint = </a:t>
                      </a:r>
                      <a:r>
                        <a:rPr lang="en-US" sz="1800" noProof="0" dirty="0" err="1" smtClean="0">
                          <a:solidFill>
                            <a:schemeClr val="bg1"/>
                          </a:solidFill>
                        </a:rPr>
                        <a:t>imenovati</a:t>
                      </a:r>
                      <a:r>
                        <a:rPr lang="en-US" sz="1800" noProof="0" dirty="0" smtClean="0">
                          <a:solidFill>
                            <a:schemeClr val="bg1"/>
                          </a:solidFill>
                        </a:rPr>
                        <a:t>;</a:t>
                      </a:r>
                      <a:endParaRPr lang="hr-HR"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a:t>
                      </a:r>
                      <a:r>
                        <a:rPr lang="hr-HR" sz="1800" baseline="0" noProof="0" dirty="0" smtClean="0">
                          <a:solidFill>
                            <a:schemeClr val="bg1"/>
                          </a:solidFill>
                        </a:rPr>
                        <a:t> </a:t>
                      </a:r>
                      <a:r>
                        <a:rPr lang="en-US" sz="1800" noProof="0" dirty="0" smtClean="0">
                          <a:solidFill>
                            <a:schemeClr val="bg1"/>
                          </a:solidFill>
                        </a:rPr>
                        <a:t>appointment = </a:t>
                      </a:r>
                      <a:r>
                        <a:rPr lang="en-US" sz="1800" noProof="0" dirty="0" err="1" smtClean="0">
                          <a:solidFill>
                            <a:schemeClr val="bg1"/>
                          </a:solidFill>
                        </a:rPr>
                        <a:t>imenovanje</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to amend  (a bill or a law)= </a:t>
                      </a:r>
                      <a:r>
                        <a:rPr lang="en-US" sz="1800" noProof="0" dirty="0" err="1" smtClean="0">
                          <a:solidFill>
                            <a:schemeClr val="bg1"/>
                          </a:solidFill>
                        </a:rPr>
                        <a:t>dopuniti</a:t>
                      </a:r>
                      <a:r>
                        <a:rPr lang="en-US" sz="1800" noProof="0" dirty="0" smtClean="0">
                          <a:solidFill>
                            <a:schemeClr val="bg1"/>
                          </a:solidFill>
                        </a:rPr>
                        <a:t> </a:t>
                      </a:r>
                      <a:r>
                        <a:rPr lang="hr-HR" sz="1800" noProof="0" dirty="0" smtClean="0">
                          <a:solidFill>
                            <a:schemeClr val="bg1"/>
                          </a:solidFill>
                        </a:rPr>
                        <a:t>=</a:t>
                      </a:r>
                      <a:r>
                        <a:rPr lang="hr-HR" sz="1800" baseline="0" noProof="0" dirty="0" smtClean="0">
                          <a:solidFill>
                            <a:schemeClr val="bg1"/>
                          </a:solidFill>
                        </a:rPr>
                        <a:t> </a:t>
                      </a:r>
                      <a:r>
                        <a:rPr lang="en-US" sz="1800" noProof="0" dirty="0" smtClean="0">
                          <a:solidFill>
                            <a:schemeClr val="bg1"/>
                          </a:solidFill>
                        </a:rPr>
                        <a:t>amendment = </a:t>
                      </a:r>
                      <a:r>
                        <a:rPr lang="en-US" sz="1800" noProof="0" dirty="0" err="1" smtClean="0">
                          <a:solidFill>
                            <a:schemeClr val="bg1"/>
                          </a:solidFill>
                        </a:rPr>
                        <a:t>amandman</a:t>
                      </a:r>
                      <a:r>
                        <a:rPr lang="en-US" sz="1800" noProof="0" dirty="0" smtClean="0">
                          <a:solidFill>
                            <a:schemeClr val="bg1"/>
                          </a:solidFill>
                        </a:rPr>
                        <a:t>, </a:t>
                      </a:r>
                      <a:r>
                        <a:rPr lang="en-US" sz="1800" noProof="0" dirty="0" err="1" smtClean="0">
                          <a:solidFill>
                            <a:schemeClr val="bg1"/>
                          </a:solidFill>
                        </a:rPr>
                        <a:t>dopuna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House of Lords = </a:t>
                      </a:r>
                      <a:r>
                        <a:rPr lang="en-US" sz="1800" noProof="0" dirty="0" err="1" smtClean="0">
                          <a:solidFill>
                            <a:schemeClr val="bg1"/>
                          </a:solidFill>
                        </a:rPr>
                        <a:t>Gornji</a:t>
                      </a:r>
                      <a:r>
                        <a:rPr lang="en-US" sz="1800" noProof="0" dirty="0" smtClean="0">
                          <a:solidFill>
                            <a:schemeClr val="bg1"/>
                          </a:solidFill>
                        </a:rPr>
                        <a:t> </a:t>
                      </a:r>
                      <a:r>
                        <a:rPr lang="en-US" sz="1800" noProof="0" dirty="0" err="1" smtClean="0">
                          <a:solidFill>
                            <a:schemeClr val="bg1"/>
                          </a:solidFill>
                        </a:rPr>
                        <a:t>dom</a:t>
                      </a:r>
                      <a:r>
                        <a:rPr lang="en-US" sz="1800" noProof="0" dirty="0" smtClean="0">
                          <a:solidFill>
                            <a:schemeClr val="bg1"/>
                          </a:solidFill>
                        </a:rPr>
                        <a:t> </a:t>
                      </a:r>
                      <a:r>
                        <a:rPr lang="en-US" sz="1800" noProof="0" dirty="0" err="1" smtClean="0">
                          <a:solidFill>
                            <a:schemeClr val="bg1"/>
                          </a:solidFill>
                        </a:rPr>
                        <a:t>britanskog</a:t>
                      </a:r>
                      <a:r>
                        <a:rPr lang="en-US" sz="1800" noProof="0" dirty="0" smtClean="0">
                          <a:solidFill>
                            <a:schemeClr val="bg1"/>
                          </a:solidFill>
                        </a:rPr>
                        <a:t> </a:t>
                      </a:r>
                      <a:r>
                        <a:rPr lang="en-US" sz="1800" noProof="0" dirty="0" err="1" smtClean="0">
                          <a:solidFill>
                            <a:schemeClr val="bg1"/>
                          </a:solidFill>
                        </a:rPr>
                        <a:t>parlamenta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House of Commons = </a:t>
                      </a:r>
                      <a:r>
                        <a:rPr lang="en-US" sz="1800" noProof="0" dirty="0" err="1" smtClean="0">
                          <a:solidFill>
                            <a:schemeClr val="bg1"/>
                          </a:solidFill>
                        </a:rPr>
                        <a:t>Donji</a:t>
                      </a:r>
                      <a:r>
                        <a:rPr lang="en-US" sz="1800" noProof="0" dirty="0" smtClean="0">
                          <a:solidFill>
                            <a:schemeClr val="bg1"/>
                          </a:solidFill>
                        </a:rPr>
                        <a:t> </a:t>
                      </a:r>
                      <a:r>
                        <a:rPr lang="en-US" sz="1800" noProof="0" dirty="0" err="1" smtClean="0">
                          <a:solidFill>
                            <a:schemeClr val="bg1"/>
                          </a:solidFill>
                        </a:rPr>
                        <a:t>dom</a:t>
                      </a:r>
                      <a:r>
                        <a:rPr lang="en-US" sz="1800" noProof="0" dirty="0" smtClean="0">
                          <a:solidFill>
                            <a:schemeClr val="bg1"/>
                          </a:solidFill>
                        </a:rPr>
                        <a:t> </a:t>
                      </a:r>
                      <a:r>
                        <a:rPr lang="hr-HR" sz="1800" noProof="0" dirty="0" smtClean="0">
                          <a:solidFill>
                            <a:schemeClr val="bg1"/>
                          </a:solidFill>
                        </a:rPr>
                        <a:t>b</a:t>
                      </a:r>
                      <a:r>
                        <a:rPr lang="en-US" sz="1800" noProof="0" dirty="0" err="1" smtClean="0">
                          <a:solidFill>
                            <a:schemeClr val="bg1"/>
                          </a:solidFill>
                        </a:rPr>
                        <a:t>ritanskog</a:t>
                      </a:r>
                      <a:r>
                        <a:rPr lang="en-US" sz="1800" noProof="0" dirty="0" smtClean="0">
                          <a:solidFill>
                            <a:schemeClr val="bg1"/>
                          </a:solidFill>
                        </a:rPr>
                        <a:t> </a:t>
                      </a:r>
                      <a:r>
                        <a:rPr lang="en-US" sz="1800" noProof="0" dirty="0" err="1" smtClean="0">
                          <a:solidFill>
                            <a:schemeClr val="bg1"/>
                          </a:solidFill>
                        </a:rPr>
                        <a:t>parlamenta</a:t>
                      </a:r>
                      <a:endParaRPr lang="en-US" sz="1800" noProof="0" dirty="0" smtClean="0">
                        <a:solidFill>
                          <a:schemeClr val="bg1"/>
                        </a:solidFill>
                      </a:endParaRPr>
                    </a:p>
                    <a:p>
                      <a:pPr marL="411480" eaLnBrk="1" fontAlgn="auto" hangingPunct="1">
                        <a:spcAft>
                          <a:spcPts val="0"/>
                        </a:spcAft>
                        <a:buFontTx/>
                        <a:buNone/>
                        <a:defRPr/>
                      </a:pPr>
                      <a:r>
                        <a:rPr lang="hr-HR" sz="1800" noProof="0" dirty="0" smtClean="0">
                          <a:solidFill>
                            <a:schemeClr val="bg1"/>
                          </a:solidFill>
                        </a:rPr>
                        <a:t>= </a:t>
                      </a:r>
                      <a:r>
                        <a:rPr lang="en-US" sz="1800" noProof="0" dirty="0" smtClean="0">
                          <a:solidFill>
                            <a:schemeClr val="bg1"/>
                          </a:solidFill>
                        </a:rPr>
                        <a:t>bicameral = </a:t>
                      </a:r>
                      <a:r>
                        <a:rPr lang="en-US" sz="1800" noProof="0" dirty="0" err="1" smtClean="0">
                          <a:solidFill>
                            <a:schemeClr val="bg1"/>
                          </a:solidFill>
                        </a:rPr>
                        <a:t>dvodomni</a:t>
                      </a:r>
                      <a:endParaRPr lang="en-US" sz="1800" noProof="0" dirty="0" smtClean="0">
                        <a:solidFill>
                          <a:schemeClr val="bg1"/>
                        </a:solidFill>
                      </a:endParaRPr>
                    </a:p>
                    <a:p>
                      <a:endParaRPr lang="en-US" dirty="0"/>
                    </a:p>
                  </a:txBody>
                  <a:tcPr/>
                </a:tc>
                <a:extLst>
                  <a:ext uri="{0D108BD9-81ED-4DB2-BD59-A6C34878D82A}">
                    <a16:rowId xmlns:a16="http://schemas.microsoft.com/office/drawing/2014/main" val="1135292520"/>
                  </a:ext>
                </a:extLst>
              </a:tr>
            </a:tbl>
          </a:graphicData>
        </a:graphic>
      </p:graphicFrame>
    </p:spTree>
    <p:extLst>
      <p:ext uri="{BB962C8B-B14F-4D97-AF65-F5344CB8AC3E}">
        <p14:creationId xmlns:p14="http://schemas.microsoft.com/office/powerpoint/2010/main" val="38826068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Vocabulary</a:t>
            </a:r>
            <a:r>
              <a:rPr lang="hr-HR" dirty="0" smtClean="0"/>
              <a:t> </a:t>
            </a:r>
            <a:r>
              <a:rPr lang="hr-HR" dirty="0" err="1" smtClean="0"/>
              <a:t>practice</a:t>
            </a:r>
            <a:r>
              <a:rPr lang="hr-HR" dirty="0" smtClean="0"/>
              <a:t> II</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None/>
            </a:pPr>
            <a:r>
              <a:rPr lang="en-US" altLang="en-US" b="1" dirty="0"/>
              <a:t>I Fill in the gaps with the following words:</a:t>
            </a:r>
          </a:p>
          <a:p>
            <a:pPr>
              <a:buFont typeface="Wingdings" panose="05000000000000000000" pitchFamily="2" charset="2"/>
              <a:buNone/>
            </a:pPr>
            <a:r>
              <a:rPr lang="en-US" altLang="en-US" b="1" i="1" dirty="0"/>
              <a:t>legislate    repeal   delegated    bye-laws    enact   amend    statutes   enforce  Bills</a:t>
            </a:r>
          </a:p>
          <a:p>
            <a:pPr>
              <a:buFont typeface="Wingdings" panose="05000000000000000000" pitchFamily="2" charset="2"/>
              <a:buNone/>
            </a:pPr>
            <a:endParaRPr lang="en-US" altLang="en-US" b="1" i="1" dirty="0"/>
          </a:p>
          <a:p>
            <a:pPr>
              <a:buFont typeface="Wingdings" panose="05000000000000000000" pitchFamily="2" charset="2"/>
              <a:buNone/>
            </a:pPr>
            <a:r>
              <a:rPr lang="en-US" altLang="en-US" dirty="0"/>
              <a:t>The predominant sources of law in the UK are: primary legislation, known as Acts</a:t>
            </a:r>
          </a:p>
          <a:p>
            <a:pPr>
              <a:buFont typeface="Wingdings" panose="05000000000000000000" pitchFamily="2" charset="2"/>
              <a:buNone/>
            </a:pPr>
            <a:r>
              <a:rPr lang="en-US" altLang="en-US" dirty="0"/>
              <a:t>of Parliament or ___________, which begin life as drafts called __________; and</a:t>
            </a:r>
          </a:p>
          <a:p>
            <a:pPr>
              <a:buFont typeface="Wingdings" panose="05000000000000000000" pitchFamily="2" charset="2"/>
              <a:buNone/>
            </a:pPr>
            <a:r>
              <a:rPr lang="en-US" altLang="en-US" dirty="0"/>
              <a:t>secondary or ____________ legislation, such as statutory instruments, _________,</a:t>
            </a:r>
          </a:p>
          <a:p>
            <a:pPr>
              <a:buFont typeface="Wingdings" panose="05000000000000000000" pitchFamily="2" charset="2"/>
              <a:buNone/>
            </a:pPr>
            <a:r>
              <a:rPr lang="en-US" altLang="en-US" dirty="0"/>
              <a:t>and professional regulations.</a:t>
            </a:r>
          </a:p>
          <a:p>
            <a:pPr>
              <a:buFont typeface="Wingdings" panose="05000000000000000000" pitchFamily="2" charset="2"/>
              <a:buNone/>
            </a:pPr>
            <a:r>
              <a:rPr lang="en-US" altLang="en-US" dirty="0"/>
              <a:t>A new Act is usually passed in order to update or __________existing legislation or</a:t>
            </a:r>
          </a:p>
          <a:p>
            <a:pPr>
              <a:buFont typeface="Wingdings" panose="05000000000000000000" pitchFamily="2" charset="2"/>
              <a:buNone/>
            </a:pPr>
            <a:r>
              <a:rPr lang="en-US" altLang="en-US" dirty="0"/>
              <a:t>to ___________ for new circumstances and enforce government policies.</a:t>
            </a:r>
          </a:p>
          <a:p>
            <a:pPr>
              <a:buFont typeface="Wingdings" panose="05000000000000000000" pitchFamily="2" charset="2"/>
              <a:buNone/>
            </a:pPr>
            <a:r>
              <a:rPr lang="en-US" altLang="en-US" dirty="0"/>
              <a:t>Parliament can ___________ any law it chooses or _________ obsolete laws which</a:t>
            </a:r>
          </a:p>
          <a:p>
            <a:pPr>
              <a:buFont typeface="Wingdings" panose="05000000000000000000" pitchFamily="2" charset="2"/>
              <a:buNone/>
            </a:pPr>
            <a:r>
              <a:rPr lang="en-US" altLang="en-US" dirty="0"/>
              <a:t>are no longer relevant, and the courts must ___________ it. The exception to this is</a:t>
            </a:r>
          </a:p>
          <a:p>
            <a:pPr>
              <a:buFont typeface="Wingdings" panose="05000000000000000000" pitchFamily="2" charset="2"/>
              <a:buNone/>
            </a:pPr>
            <a:r>
              <a:rPr lang="en-US" altLang="en-US" dirty="0"/>
              <a:t>EU law.</a:t>
            </a:r>
          </a:p>
          <a:p>
            <a:endParaRPr lang="en-US" dirty="0"/>
          </a:p>
        </p:txBody>
      </p:sp>
    </p:spTree>
    <p:extLst>
      <p:ext uri="{BB962C8B-B14F-4D97-AF65-F5344CB8AC3E}">
        <p14:creationId xmlns:p14="http://schemas.microsoft.com/office/powerpoint/2010/main" val="1800569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Vocabulary</a:t>
            </a:r>
            <a:r>
              <a:rPr lang="hr-HR" dirty="0" smtClean="0"/>
              <a:t> </a:t>
            </a:r>
            <a:r>
              <a:rPr lang="hr-HR" dirty="0" err="1" smtClean="0"/>
              <a:t>practice</a:t>
            </a:r>
            <a:r>
              <a:rPr lang="hr-HR" dirty="0" smtClean="0"/>
              <a:t> II - </a:t>
            </a:r>
            <a:r>
              <a:rPr lang="hr-HR" dirty="0" err="1" smtClean="0"/>
              <a:t>Key</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None/>
            </a:pPr>
            <a:r>
              <a:rPr lang="en-US" altLang="en-US" dirty="0"/>
              <a:t>The predominant sources of law in the UK are: Primary </a:t>
            </a:r>
            <a:r>
              <a:rPr lang="en-US" altLang="en-US" dirty="0" smtClean="0"/>
              <a:t>legislation,</a:t>
            </a:r>
            <a:r>
              <a:rPr lang="hr-HR" altLang="en-US" dirty="0" smtClean="0"/>
              <a:t> </a:t>
            </a:r>
            <a:r>
              <a:rPr lang="en-US" altLang="en-US" dirty="0" smtClean="0"/>
              <a:t>known </a:t>
            </a:r>
            <a:r>
              <a:rPr lang="en-US" altLang="en-US" dirty="0"/>
              <a:t>as Acts </a:t>
            </a:r>
            <a:r>
              <a:rPr lang="en-US" altLang="en-US" dirty="0" smtClean="0"/>
              <a:t>of</a:t>
            </a:r>
            <a:endParaRPr lang="hr-HR" altLang="en-US" dirty="0" smtClean="0"/>
          </a:p>
          <a:p>
            <a:pPr>
              <a:buFont typeface="Wingdings" panose="05000000000000000000" pitchFamily="2" charset="2"/>
              <a:buNone/>
            </a:pPr>
            <a:r>
              <a:rPr lang="en-US" altLang="en-US" dirty="0" smtClean="0"/>
              <a:t>Parliament </a:t>
            </a:r>
            <a:r>
              <a:rPr lang="en-US" altLang="en-US" dirty="0"/>
              <a:t>or statutes</a:t>
            </a:r>
            <a:r>
              <a:rPr lang="en-US" altLang="en-US" dirty="0" smtClean="0"/>
              <a:t>,</a:t>
            </a:r>
            <a:r>
              <a:rPr lang="hr-HR" altLang="en-US" dirty="0" smtClean="0"/>
              <a:t> </a:t>
            </a:r>
            <a:r>
              <a:rPr lang="en-US" altLang="en-US" dirty="0" smtClean="0"/>
              <a:t>which </a:t>
            </a:r>
            <a:r>
              <a:rPr lang="en-US" altLang="en-US" dirty="0"/>
              <a:t>begin life as </a:t>
            </a:r>
            <a:r>
              <a:rPr lang="en-US" altLang="en-US" dirty="0" smtClean="0"/>
              <a:t>drafts</a:t>
            </a:r>
            <a:r>
              <a:rPr lang="hr-HR" altLang="en-US" dirty="0"/>
              <a:t> </a:t>
            </a:r>
            <a:r>
              <a:rPr lang="en-US" altLang="en-US" dirty="0" smtClean="0"/>
              <a:t>called </a:t>
            </a:r>
            <a:r>
              <a:rPr lang="en-US" altLang="en-US" dirty="0"/>
              <a:t>Bills; and secondary </a:t>
            </a:r>
            <a:r>
              <a:rPr lang="en-US" altLang="en-US" dirty="0" smtClean="0"/>
              <a:t>or</a:t>
            </a:r>
            <a:endParaRPr lang="hr-HR" altLang="en-US" dirty="0" smtClean="0"/>
          </a:p>
          <a:p>
            <a:pPr>
              <a:buFont typeface="Wingdings" panose="05000000000000000000" pitchFamily="2" charset="2"/>
              <a:buNone/>
            </a:pPr>
            <a:r>
              <a:rPr lang="en-US" altLang="en-US" dirty="0" smtClean="0"/>
              <a:t>Delegated</a:t>
            </a:r>
            <a:r>
              <a:rPr lang="hr-HR" altLang="en-US" dirty="0" smtClean="0"/>
              <a:t> </a:t>
            </a:r>
            <a:r>
              <a:rPr lang="en-US" altLang="en-US" dirty="0" smtClean="0"/>
              <a:t>legislation</a:t>
            </a:r>
            <a:r>
              <a:rPr lang="en-US" altLang="en-US" dirty="0"/>
              <a:t>, such </a:t>
            </a:r>
            <a:r>
              <a:rPr lang="en-US" altLang="en-US" dirty="0" smtClean="0"/>
              <a:t>as</a:t>
            </a:r>
            <a:r>
              <a:rPr lang="hr-HR" altLang="en-US" dirty="0" smtClean="0"/>
              <a:t> </a:t>
            </a:r>
            <a:r>
              <a:rPr lang="en-US" altLang="en-US" dirty="0" smtClean="0"/>
              <a:t>statutory </a:t>
            </a:r>
            <a:r>
              <a:rPr lang="en-US" altLang="en-US" dirty="0"/>
              <a:t>instruments, bye-laws, </a:t>
            </a:r>
            <a:r>
              <a:rPr lang="en-US" altLang="en-US" dirty="0" smtClean="0"/>
              <a:t>and</a:t>
            </a:r>
            <a:r>
              <a:rPr lang="hr-HR" altLang="en-US" dirty="0" smtClean="0"/>
              <a:t> </a:t>
            </a:r>
            <a:r>
              <a:rPr lang="en-US" altLang="en-US" dirty="0" smtClean="0"/>
              <a:t>professional</a:t>
            </a:r>
            <a:endParaRPr lang="hr-HR" altLang="en-US" dirty="0"/>
          </a:p>
          <a:p>
            <a:pPr>
              <a:buFont typeface="Wingdings" panose="05000000000000000000" pitchFamily="2" charset="2"/>
              <a:buNone/>
            </a:pPr>
            <a:r>
              <a:rPr lang="en-US" altLang="en-US" dirty="0" smtClean="0"/>
              <a:t>regulations.</a:t>
            </a:r>
            <a:r>
              <a:rPr lang="hr-HR" altLang="en-US" dirty="0" smtClean="0"/>
              <a:t> </a:t>
            </a:r>
            <a:r>
              <a:rPr lang="en-US" altLang="en-US" dirty="0" smtClean="0"/>
              <a:t>A </a:t>
            </a:r>
            <a:r>
              <a:rPr lang="en-US" altLang="en-US" dirty="0"/>
              <a:t>new Act is usually passed in order to update or amend existing</a:t>
            </a:r>
          </a:p>
          <a:p>
            <a:pPr>
              <a:buFont typeface="Wingdings" panose="05000000000000000000" pitchFamily="2" charset="2"/>
              <a:buNone/>
            </a:pPr>
            <a:r>
              <a:rPr lang="en-US" altLang="en-US" dirty="0"/>
              <a:t>legislation or to legislate for new circumstances and </a:t>
            </a:r>
            <a:r>
              <a:rPr lang="en-US" altLang="en-US" dirty="0" smtClean="0"/>
              <a:t>enforce</a:t>
            </a:r>
            <a:r>
              <a:rPr lang="hr-HR" altLang="en-US" dirty="0"/>
              <a:t> </a:t>
            </a:r>
            <a:r>
              <a:rPr lang="en-US" altLang="en-US" dirty="0" smtClean="0"/>
              <a:t>government </a:t>
            </a:r>
            <a:r>
              <a:rPr lang="en-US" altLang="en-US" dirty="0"/>
              <a:t>policies. </a:t>
            </a:r>
          </a:p>
          <a:p>
            <a:pPr>
              <a:buFont typeface="Wingdings" panose="05000000000000000000" pitchFamily="2" charset="2"/>
              <a:buNone/>
            </a:pPr>
            <a:r>
              <a:rPr lang="en-US" altLang="en-US" dirty="0"/>
              <a:t>Parliament can </a:t>
            </a:r>
            <a:r>
              <a:rPr lang="en-US" altLang="en-US" dirty="0" err="1" smtClean="0"/>
              <a:t>enac</a:t>
            </a:r>
            <a:r>
              <a:rPr lang="hr-HR" altLang="en-US" dirty="0" smtClean="0"/>
              <a:t>t</a:t>
            </a:r>
            <a:r>
              <a:rPr lang="en-US" altLang="en-US" dirty="0" smtClean="0"/>
              <a:t> </a:t>
            </a:r>
            <a:r>
              <a:rPr lang="en-US" altLang="en-US" dirty="0"/>
              <a:t>any law it chooses or repeal obsolete </a:t>
            </a:r>
            <a:r>
              <a:rPr lang="en-US" altLang="en-US" dirty="0" smtClean="0"/>
              <a:t>laws</a:t>
            </a:r>
            <a:r>
              <a:rPr lang="hr-HR" altLang="en-US" dirty="0" smtClean="0"/>
              <a:t> </a:t>
            </a:r>
            <a:r>
              <a:rPr lang="en-US" altLang="en-US" dirty="0" smtClean="0"/>
              <a:t>which </a:t>
            </a:r>
            <a:r>
              <a:rPr lang="en-US" altLang="en-US" dirty="0"/>
              <a:t>are </a:t>
            </a:r>
            <a:r>
              <a:rPr lang="en-US" altLang="en-US" dirty="0" smtClean="0"/>
              <a:t>no</a:t>
            </a:r>
            <a:endParaRPr lang="hr-HR" altLang="en-US" dirty="0" smtClean="0"/>
          </a:p>
          <a:p>
            <a:pPr>
              <a:buFont typeface="Wingdings" panose="05000000000000000000" pitchFamily="2" charset="2"/>
              <a:buNone/>
            </a:pPr>
            <a:r>
              <a:rPr lang="en-US" altLang="en-US" dirty="0" smtClean="0"/>
              <a:t>longer </a:t>
            </a:r>
            <a:r>
              <a:rPr lang="en-US" altLang="en-US" dirty="0"/>
              <a:t>relevant, and the courts must enforce it. </a:t>
            </a:r>
            <a:r>
              <a:rPr lang="en-US" altLang="en-US" dirty="0" smtClean="0"/>
              <a:t>The</a:t>
            </a:r>
            <a:r>
              <a:rPr lang="hr-HR" altLang="en-US" dirty="0" smtClean="0"/>
              <a:t> </a:t>
            </a:r>
            <a:r>
              <a:rPr lang="en-US" altLang="en-US" dirty="0" smtClean="0"/>
              <a:t>exception </a:t>
            </a:r>
            <a:r>
              <a:rPr lang="en-US" altLang="en-US" dirty="0"/>
              <a:t>to this is EU law.</a:t>
            </a:r>
          </a:p>
          <a:p>
            <a:pPr>
              <a:buFont typeface="Wingdings" panose="05000000000000000000" pitchFamily="2" charset="2"/>
              <a:buNone/>
            </a:pPr>
            <a:endParaRPr lang="en-US" altLang="en-US" dirty="0"/>
          </a:p>
          <a:p>
            <a:pPr>
              <a:buFont typeface="Wingdings" panose="05000000000000000000" pitchFamily="2" charset="2"/>
              <a:buNone/>
            </a:pPr>
            <a:r>
              <a:rPr lang="en-US" altLang="en-US" b="1" dirty="0"/>
              <a:t>II Translate the above text into Croatian.</a:t>
            </a:r>
          </a:p>
          <a:p>
            <a:endParaRPr lang="en-US" dirty="0"/>
          </a:p>
        </p:txBody>
      </p:sp>
    </p:spTree>
    <p:extLst>
      <p:ext uri="{BB962C8B-B14F-4D97-AF65-F5344CB8AC3E}">
        <p14:creationId xmlns:p14="http://schemas.microsoft.com/office/powerpoint/2010/main" val="7030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3778"/>
          </a:xfrm>
        </p:spPr>
        <p:txBody>
          <a:bodyPr>
            <a:normAutofit fontScale="90000"/>
          </a:bodyPr>
          <a:lstStyle/>
          <a:p>
            <a:r>
              <a:rPr lang="hr-HR" dirty="0" err="1" smtClean="0"/>
              <a:t>Parliament</a:t>
            </a:r>
            <a:r>
              <a:rPr lang="hr-HR" dirty="0" smtClean="0"/>
              <a:t> </a:t>
            </a:r>
            <a:r>
              <a:rPr lang="hr-HR" dirty="0" err="1" smtClean="0"/>
              <a:t>structure</a:t>
            </a:r>
            <a:r>
              <a:rPr lang="hr-HR" dirty="0" smtClean="0"/>
              <a:t> </a:t>
            </a:r>
            <a:r>
              <a:rPr lang="hr-HR" dirty="0" err="1" smtClean="0"/>
              <a:t>explained</a:t>
            </a:r>
            <a:r>
              <a:rPr lang="hr-HR" dirty="0" smtClean="0"/>
              <a:t> </a:t>
            </a:r>
            <a:endParaRPr lang="en-US" dirty="0"/>
          </a:p>
        </p:txBody>
      </p:sp>
      <p:sp>
        <p:nvSpPr>
          <p:cNvPr id="3" name="Content Placeholder 2"/>
          <p:cNvSpPr>
            <a:spLocks noGrp="1"/>
          </p:cNvSpPr>
          <p:nvPr>
            <p:ph idx="1"/>
          </p:nvPr>
        </p:nvSpPr>
        <p:spPr>
          <a:xfrm>
            <a:off x="838200" y="1384663"/>
            <a:ext cx="10515600" cy="5207726"/>
          </a:xfrm>
        </p:spPr>
        <p:txBody>
          <a:bodyPr>
            <a:normAutofit lnSpcReduction="10000"/>
          </a:bodyPr>
          <a:lstStyle/>
          <a:p>
            <a:pPr marL="0" indent="0">
              <a:buNone/>
            </a:pPr>
            <a:r>
              <a:rPr lang="hr-HR" dirty="0" err="1" smtClean="0"/>
              <a:t>Watch</a:t>
            </a:r>
            <a:r>
              <a:rPr lang="hr-HR" dirty="0" smtClean="0"/>
              <a:t> the video at the </a:t>
            </a:r>
            <a:r>
              <a:rPr lang="hr-HR" dirty="0" err="1" smtClean="0"/>
              <a:t>following</a:t>
            </a:r>
            <a:r>
              <a:rPr lang="hr-HR" dirty="0" smtClean="0"/>
              <a:t> link </a:t>
            </a:r>
            <a:r>
              <a:rPr lang="hr-HR" dirty="0" smtClean="0">
                <a:solidFill>
                  <a:schemeClr val="accent4">
                    <a:lumMod val="75000"/>
                  </a:schemeClr>
                </a:solidFill>
              </a:rPr>
              <a:t>https://www.youtube.com/watch?v=SlPSAOa4vR4</a:t>
            </a:r>
          </a:p>
          <a:p>
            <a:pPr marL="0" indent="0">
              <a:buNone/>
            </a:pPr>
            <a:r>
              <a:rPr lang="hr-HR" dirty="0" err="1" smtClean="0"/>
              <a:t>and</a:t>
            </a:r>
            <a:r>
              <a:rPr lang="hr-HR" dirty="0" smtClean="0"/>
              <a:t> take notes on:</a:t>
            </a:r>
          </a:p>
          <a:p>
            <a:pPr marL="0" indent="0">
              <a:buNone/>
            </a:pPr>
            <a:r>
              <a:rPr lang="hr-HR" dirty="0" smtClean="0">
                <a:solidFill>
                  <a:srgbClr val="0070C0"/>
                </a:solidFill>
              </a:rPr>
              <a:t>1st </a:t>
            </a:r>
            <a:r>
              <a:rPr lang="hr-HR" dirty="0" err="1" smtClean="0">
                <a:solidFill>
                  <a:srgbClr val="0070C0"/>
                </a:solidFill>
              </a:rPr>
              <a:t>watching</a:t>
            </a:r>
            <a:r>
              <a:rPr lang="hr-HR" dirty="0" smtClean="0">
                <a:solidFill>
                  <a:srgbClr val="0070C0"/>
                </a:solidFill>
              </a:rPr>
              <a:t>:</a:t>
            </a:r>
          </a:p>
          <a:p>
            <a:pPr>
              <a:buFontTx/>
              <a:buChar char="-"/>
            </a:pPr>
            <a:r>
              <a:rPr lang="hr-HR" dirty="0" smtClean="0"/>
              <a:t>The </a:t>
            </a:r>
            <a:r>
              <a:rPr lang="hr-HR" dirty="0" err="1" smtClean="0"/>
              <a:t>structure</a:t>
            </a:r>
            <a:r>
              <a:rPr lang="hr-HR" dirty="0" smtClean="0"/>
              <a:t> </a:t>
            </a:r>
            <a:r>
              <a:rPr lang="hr-HR" dirty="0" err="1" smtClean="0"/>
              <a:t>of</a:t>
            </a:r>
            <a:r>
              <a:rPr lang="hr-HR" dirty="0" smtClean="0"/>
              <a:t> the </a:t>
            </a:r>
            <a:r>
              <a:rPr lang="hr-HR" dirty="0" err="1" smtClean="0"/>
              <a:t>Parliament</a:t>
            </a:r>
            <a:endParaRPr lang="hr-HR" dirty="0" smtClean="0"/>
          </a:p>
          <a:p>
            <a:pPr>
              <a:buFontTx/>
              <a:buChar char="-"/>
            </a:pPr>
            <a:r>
              <a:rPr lang="hr-HR" dirty="0" smtClean="0"/>
              <a:t>The </a:t>
            </a:r>
            <a:r>
              <a:rPr lang="hr-HR" dirty="0" err="1" smtClean="0"/>
              <a:t>composition</a:t>
            </a:r>
            <a:r>
              <a:rPr lang="hr-HR" dirty="0" smtClean="0"/>
              <a:t> </a:t>
            </a:r>
            <a:r>
              <a:rPr lang="hr-HR" dirty="0" err="1" smtClean="0"/>
              <a:t>of</a:t>
            </a:r>
            <a:r>
              <a:rPr lang="hr-HR" dirty="0" smtClean="0"/>
              <a:t> </a:t>
            </a:r>
            <a:r>
              <a:rPr lang="hr-HR" dirty="0" err="1" smtClean="0"/>
              <a:t>each</a:t>
            </a:r>
            <a:r>
              <a:rPr lang="hr-HR" dirty="0" smtClean="0"/>
              <a:t> </a:t>
            </a:r>
            <a:r>
              <a:rPr lang="hr-HR" dirty="0" err="1" smtClean="0"/>
              <a:t>part</a:t>
            </a:r>
            <a:r>
              <a:rPr lang="hr-HR" dirty="0" smtClean="0"/>
              <a:t> </a:t>
            </a:r>
            <a:r>
              <a:rPr lang="hr-HR" dirty="0" err="1" smtClean="0"/>
              <a:t>of</a:t>
            </a:r>
            <a:r>
              <a:rPr lang="hr-HR" dirty="0" smtClean="0"/>
              <a:t> the </a:t>
            </a:r>
            <a:r>
              <a:rPr lang="hr-HR" dirty="0" err="1" smtClean="0"/>
              <a:t>Parliament</a:t>
            </a:r>
            <a:endParaRPr lang="hr-HR" dirty="0" smtClean="0"/>
          </a:p>
          <a:p>
            <a:pPr marL="0" indent="0">
              <a:buNone/>
            </a:pPr>
            <a:r>
              <a:rPr lang="hr-HR" dirty="0" smtClean="0"/>
              <a:t>1.</a:t>
            </a:r>
          </a:p>
          <a:p>
            <a:pPr marL="0" indent="0">
              <a:buNone/>
            </a:pPr>
            <a:r>
              <a:rPr lang="hr-HR" dirty="0" smtClean="0"/>
              <a:t>2. </a:t>
            </a:r>
          </a:p>
          <a:p>
            <a:pPr marL="0" indent="0">
              <a:buNone/>
            </a:pPr>
            <a:r>
              <a:rPr lang="hr-HR" dirty="0" smtClean="0"/>
              <a:t>3.</a:t>
            </a:r>
          </a:p>
          <a:p>
            <a:pPr marL="0" indent="0">
              <a:buNone/>
            </a:pPr>
            <a:r>
              <a:rPr lang="hr-HR" dirty="0" smtClean="0">
                <a:solidFill>
                  <a:srgbClr val="0070C0"/>
                </a:solidFill>
              </a:rPr>
              <a:t>2nd </a:t>
            </a:r>
            <a:r>
              <a:rPr lang="hr-HR" dirty="0" err="1" smtClean="0">
                <a:solidFill>
                  <a:srgbClr val="0070C0"/>
                </a:solidFill>
              </a:rPr>
              <a:t>watching</a:t>
            </a:r>
            <a:r>
              <a:rPr lang="hr-HR" dirty="0" smtClean="0">
                <a:solidFill>
                  <a:srgbClr val="0070C0"/>
                </a:solidFill>
              </a:rPr>
              <a:t>:</a:t>
            </a:r>
          </a:p>
          <a:p>
            <a:pPr marL="0" indent="0">
              <a:buNone/>
            </a:pPr>
            <a:r>
              <a:rPr lang="hr-HR" dirty="0" smtClean="0"/>
              <a:t>The </a:t>
            </a:r>
            <a:r>
              <a:rPr lang="hr-HR" dirty="0" err="1" smtClean="0"/>
              <a:t>functions</a:t>
            </a:r>
            <a:r>
              <a:rPr lang="hr-HR" dirty="0" smtClean="0"/>
              <a:t> </a:t>
            </a:r>
            <a:r>
              <a:rPr lang="hr-HR" dirty="0" err="1" smtClean="0"/>
              <a:t>of</a:t>
            </a:r>
            <a:r>
              <a:rPr lang="hr-HR" dirty="0" smtClean="0"/>
              <a:t> </a:t>
            </a:r>
            <a:r>
              <a:rPr lang="hr-HR" dirty="0" err="1" smtClean="0"/>
              <a:t>each</a:t>
            </a:r>
            <a:r>
              <a:rPr lang="hr-HR" dirty="0" smtClean="0"/>
              <a:t> </a:t>
            </a:r>
            <a:r>
              <a:rPr lang="hr-HR" dirty="0" err="1" smtClean="0"/>
              <a:t>part</a:t>
            </a:r>
            <a:endParaRPr lang="hr-HR" dirty="0" smtClean="0"/>
          </a:p>
          <a:p>
            <a:endParaRPr lang="hr-HR" dirty="0"/>
          </a:p>
        </p:txBody>
      </p:sp>
    </p:spTree>
    <p:extLst>
      <p:ext uri="{BB962C8B-B14F-4D97-AF65-F5344CB8AC3E}">
        <p14:creationId xmlns:p14="http://schemas.microsoft.com/office/powerpoint/2010/main" val="74230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Image:Houses.of.parliament.overall.arp.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086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85001"/>
          </a:xfrm>
        </p:spPr>
        <p:txBody>
          <a:bodyPr>
            <a:normAutofit fontScale="90000"/>
          </a:bodyPr>
          <a:lstStyle/>
          <a:p>
            <a:pPr algn="ctr"/>
            <a:r>
              <a:rPr lang="hr-HR" dirty="0" err="1" smtClean="0"/>
              <a:t>Structure</a:t>
            </a:r>
            <a:r>
              <a:rPr lang="hr-HR" dirty="0" smtClean="0"/>
              <a:t> </a:t>
            </a:r>
            <a:r>
              <a:rPr lang="hr-HR" dirty="0" err="1" smtClean="0"/>
              <a:t>of</a:t>
            </a:r>
            <a:r>
              <a:rPr lang="hr-HR" dirty="0" smtClean="0"/>
              <a:t> the UK </a:t>
            </a:r>
            <a:r>
              <a:rPr lang="hr-HR" dirty="0" err="1" smtClean="0"/>
              <a:t>Parliament</a:t>
            </a:r>
            <a:r>
              <a:rPr lang="hr-HR" dirty="0" smtClean="0"/>
              <a:t/>
            </a:r>
            <a:br>
              <a:rPr lang="hr-HR" dirty="0" smtClean="0"/>
            </a:br>
            <a:r>
              <a:rPr lang="hr-HR" sz="4000" b="1" dirty="0" smtClean="0">
                <a:solidFill>
                  <a:srgbClr val="0070C0"/>
                </a:solidFill>
              </a:rPr>
              <a:t>BICAMERAL</a:t>
            </a:r>
            <a:endParaRPr lang="en-US" sz="4000" b="1" dirty="0">
              <a:solidFill>
                <a:srgbClr val="0070C0"/>
              </a:solidFill>
            </a:endParaRPr>
          </a:p>
        </p:txBody>
      </p:sp>
      <p:sp>
        <p:nvSpPr>
          <p:cNvPr id="3" name="Content Placeholder 2"/>
          <p:cNvSpPr>
            <a:spLocks noGrp="1"/>
          </p:cNvSpPr>
          <p:nvPr>
            <p:ph idx="1"/>
          </p:nvPr>
        </p:nvSpPr>
        <p:spPr>
          <a:xfrm>
            <a:off x="838200" y="1986455"/>
            <a:ext cx="10515600" cy="5029200"/>
          </a:xfrm>
        </p:spPr>
        <p:txBody>
          <a:bodyPr>
            <a:normAutofit/>
          </a:bodyPr>
          <a:lstStyle/>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endParaRPr lang="hr-HR" dirty="0" smtClean="0"/>
          </a:p>
          <a:p>
            <a:endParaRPr lang="en-US" sz="2000" dirty="0"/>
          </a:p>
        </p:txBody>
      </p:sp>
      <p:sp>
        <p:nvSpPr>
          <p:cNvPr id="4" name="Rectangle 3"/>
          <p:cNvSpPr/>
          <p:nvPr/>
        </p:nvSpPr>
        <p:spPr>
          <a:xfrm>
            <a:off x="1236616" y="3013166"/>
            <a:ext cx="4223657" cy="370294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r-HR" sz="2000" dirty="0">
                <a:solidFill>
                  <a:srgbClr val="FFC000"/>
                </a:solidFill>
                <a:latin typeface="Times New Roman" charset="0"/>
              </a:rPr>
              <a:t>UPPER HOUSE</a:t>
            </a:r>
          </a:p>
          <a:p>
            <a:pPr algn="ctr">
              <a:defRPr/>
            </a:pPr>
            <a:r>
              <a:rPr lang="en-US" sz="2000" dirty="0">
                <a:solidFill>
                  <a:schemeClr val="bg1"/>
                </a:solidFill>
                <a:latin typeface="Times New Roman" charset="0"/>
              </a:rPr>
              <a:t>The House of Lord</a:t>
            </a:r>
            <a:endParaRPr lang="hr-HR" sz="2000" dirty="0">
              <a:solidFill>
                <a:schemeClr val="bg1"/>
              </a:solidFill>
              <a:latin typeface="Times New Roman" charset="0"/>
            </a:endParaRPr>
          </a:p>
          <a:p>
            <a:pPr algn="ctr">
              <a:defRPr/>
            </a:pPr>
            <a:endParaRPr lang="en-US" sz="2000" dirty="0">
              <a:solidFill>
                <a:schemeClr val="bg2"/>
              </a:solidFill>
              <a:latin typeface="Times New Roman" charset="0"/>
            </a:endParaRPr>
          </a:p>
          <a:p>
            <a:pPr algn="ctr">
              <a:defRPr/>
            </a:pPr>
            <a:r>
              <a:rPr lang="hr-HR" sz="2000" b="1" dirty="0">
                <a:solidFill>
                  <a:srgbClr val="FFC000"/>
                </a:solidFill>
                <a:latin typeface="Times New Roman" charset="0"/>
              </a:rPr>
              <a:t>(</a:t>
            </a:r>
            <a:r>
              <a:rPr lang="hr-HR" sz="2000" b="1" dirty="0" err="1">
                <a:solidFill>
                  <a:srgbClr val="FFC000"/>
                </a:solidFill>
                <a:latin typeface="Times New Roman" charset="0"/>
              </a:rPr>
              <a:t>used</a:t>
            </a:r>
            <a:r>
              <a:rPr lang="hr-HR" sz="2000" b="1" dirty="0">
                <a:solidFill>
                  <a:srgbClr val="FFC000"/>
                </a:solidFill>
                <a:latin typeface="Times New Roman" charset="0"/>
              </a:rPr>
              <a:t> to </a:t>
            </a:r>
            <a:r>
              <a:rPr lang="hr-HR" sz="2000" b="1" dirty="0" err="1">
                <a:solidFill>
                  <a:srgbClr val="FFC000"/>
                </a:solidFill>
                <a:latin typeface="Times New Roman" charset="0"/>
              </a:rPr>
              <a:t>be</a:t>
            </a:r>
            <a:r>
              <a:rPr lang="hr-HR" sz="2000" b="1" dirty="0">
                <a:solidFill>
                  <a:srgbClr val="FFC000"/>
                </a:solidFill>
                <a:latin typeface="Times New Roman" charset="0"/>
              </a:rPr>
              <a:t> </a:t>
            </a:r>
            <a:r>
              <a:rPr lang="en-US" sz="2000" b="1" dirty="0">
                <a:solidFill>
                  <a:srgbClr val="FFC000"/>
                </a:solidFill>
                <a:latin typeface="Times New Roman" charset="0"/>
              </a:rPr>
              <a:t>hereditary body</a:t>
            </a:r>
            <a:r>
              <a:rPr lang="hr-HR" sz="2000" b="1" dirty="0">
                <a:solidFill>
                  <a:srgbClr val="FFC000"/>
                </a:solidFill>
                <a:latin typeface="Times New Roman" charset="0"/>
              </a:rPr>
              <a:t>)</a:t>
            </a:r>
          </a:p>
          <a:p>
            <a:pPr algn="ctr">
              <a:defRPr/>
            </a:pPr>
            <a:r>
              <a:rPr lang="hr-HR" sz="2000" b="1" dirty="0" err="1">
                <a:solidFill>
                  <a:schemeClr val="bg1">
                    <a:lumMod val="65000"/>
                    <a:lumOff val="35000"/>
                  </a:schemeClr>
                </a:solidFill>
                <a:latin typeface="Times New Roman" charset="0"/>
              </a:rPr>
              <a:t>Members</a:t>
            </a:r>
            <a:r>
              <a:rPr lang="hr-HR" sz="2000" b="1" dirty="0">
                <a:solidFill>
                  <a:schemeClr val="bg1">
                    <a:lumMod val="65000"/>
                    <a:lumOff val="35000"/>
                  </a:schemeClr>
                </a:solidFill>
                <a:latin typeface="Times New Roman" charset="0"/>
              </a:rPr>
              <a:t> </a:t>
            </a:r>
            <a:r>
              <a:rPr lang="hr-HR" sz="2000" b="1" dirty="0" err="1">
                <a:solidFill>
                  <a:schemeClr val="bg1">
                    <a:lumMod val="65000"/>
                    <a:lumOff val="35000"/>
                  </a:schemeClr>
                </a:solidFill>
                <a:latin typeface="Times New Roman" charset="0"/>
              </a:rPr>
              <a:t>of</a:t>
            </a:r>
            <a:r>
              <a:rPr lang="hr-HR" sz="2000" b="1" dirty="0">
                <a:solidFill>
                  <a:schemeClr val="bg1">
                    <a:lumMod val="65000"/>
                    <a:lumOff val="35000"/>
                  </a:schemeClr>
                </a:solidFill>
                <a:latin typeface="Times New Roman" charset="0"/>
              </a:rPr>
              <a:t> the </a:t>
            </a:r>
            <a:r>
              <a:rPr lang="hr-HR" sz="2000" b="1" dirty="0" err="1">
                <a:solidFill>
                  <a:schemeClr val="bg1">
                    <a:lumMod val="65000"/>
                    <a:lumOff val="35000"/>
                  </a:schemeClr>
                </a:solidFill>
                <a:latin typeface="Times New Roman" charset="0"/>
              </a:rPr>
              <a:t>House</a:t>
            </a:r>
            <a:r>
              <a:rPr lang="hr-HR" sz="2000" b="1" dirty="0">
                <a:solidFill>
                  <a:schemeClr val="bg1">
                    <a:lumMod val="65000"/>
                    <a:lumOff val="35000"/>
                  </a:schemeClr>
                </a:solidFill>
                <a:latin typeface="Times New Roman" charset="0"/>
              </a:rPr>
              <a:t> </a:t>
            </a:r>
            <a:r>
              <a:rPr lang="hr-HR" sz="2000" b="1" dirty="0" err="1">
                <a:solidFill>
                  <a:schemeClr val="bg1">
                    <a:lumMod val="65000"/>
                    <a:lumOff val="35000"/>
                  </a:schemeClr>
                </a:solidFill>
                <a:latin typeface="Times New Roman" charset="0"/>
              </a:rPr>
              <a:t>of</a:t>
            </a:r>
            <a:r>
              <a:rPr lang="hr-HR" sz="2000" b="1" dirty="0">
                <a:solidFill>
                  <a:schemeClr val="bg1">
                    <a:lumMod val="65000"/>
                    <a:lumOff val="35000"/>
                  </a:schemeClr>
                </a:solidFill>
                <a:latin typeface="Times New Roman" charset="0"/>
              </a:rPr>
              <a:t> </a:t>
            </a:r>
            <a:r>
              <a:rPr lang="hr-HR" sz="2000" b="1" dirty="0" err="1">
                <a:solidFill>
                  <a:schemeClr val="bg1">
                    <a:lumMod val="65000"/>
                    <a:lumOff val="35000"/>
                  </a:schemeClr>
                </a:solidFill>
                <a:latin typeface="Times New Roman" charset="0"/>
              </a:rPr>
              <a:t>Lords</a:t>
            </a:r>
            <a:endParaRPr lang="en-US" sz="2000" b="1" dirty="0">
              <a:solidFill>
                <a:schemeClr val="bg1">
                  <a:lumMod val="65000"/>
                  <a:lumOff val="35000"/>
                </a:schemeClr>
              </a:solidFill>
              <a:latin typeface="Times New Roman" charset="0"/>
            </a:endParaRPr>
          </a:p>
          <a:p>
            <a:pPr algn="ctr">
              <a:defRPr/>
            </a:pPr>
            <a:r>
              <a:rPr lang="hr-HR" sz="2000" dirty="0">
                <a:solidFill>
                  <a:schemeClr val="bg2"/>
                </a:solidFill>
                <a:latin typeface="Times New Roman" charset="0"/>
              </a:rPr>
              <a:t>Life </a:t>
            </a:r>
            <a:r>
              <a:rPr lang="hr-HR" sz="2000" dirty="0" err="1" smtClean="0">
                <a:solidFill>
                  <a:schemeClr val="bg2"/>
                </a:solidFill>
                <a:latin typeface="Times New Roman" charset="0"/>
              </a:rPr>
              <a:t>Peers</a:t>
            </a:r>
            <a:r>
              <a:rPr lang="hr-HR" sz="2000" dirty="0" smtClean="0">
                <a:solidFill>
                  <a:schemeClr val="bg2"/>
                </a:solidFill>
                <a:latin typeface="Times New Roman" charset="0"/>
              </a:rPr>
              <a:t> (</a:t>
            </a:r>
            <a:r>
              <a:rPr lang="hr-HR" sz="2000" dirty="0" err="1" smtClean="0">
                <a:solidFill>
                  <a:schemeClr val="bg2"/>
                </a:solidFill>
                <a:latin typeface="Times New Roman" charset="0"/>
              </a:rPr>
              <a:t>about</a:t>
            </a:r>
            <a:r>
              <a:rPr lang="hr-HR" sz="2000" dirty="0" smtClean="0">
                <a:solidFill>
                  <a:schemeClr val="bg2"/>
                </a:solidFill>
                <a:latin typeface="Times New Roman" charset="0"/>
              </a:rPr>
              <a:t> 700)</a:t>
            </a:r>
            <a:endParaRPr lang="hr-HR" sz="2000" dirty="0">
              <a:solidFill>
                <a:schemeClr val="bg2"/>
              </a:solidFill>
              <a:latin typeface="Times New Roman" charset="0"/>
            </a:endParaRPr>
          </a:p>
          <a:p>
            <a:pPr algn="ctr">
              <a:defRPr/>
            </a:pPr>
            <a:r>
              <a:rPr lang="hr-HR" sz="2000" dirty="0">
                <a:solidFill>
                  <a:schemeClr val="bg2"/>
                </a:solidFill>
                <a:latin typeface="Times New Roman" charset="0"/>
              </a:rPr>
              <a:t>B</a:t>
            </a:r>
            <a:r>
              <a:rPr lang="en-US" sz="2000" dirty="0" err="1">
                <a:solidFill>
                  <a:schemeClr val="bg2"/>
                </a:solidFill>
                <a:latin typeface="Times New Roman" charset="0"/>
              </a:rPr>
              <a:t>ishops</a:t>
            </a:r>
            <a:r>
              <a:rPr lang="hr-HR" sz="2000" dirty="0">
                <a:solidFill>
                  <a:schemeClr val="bg2"/>
                </a:solidFill>
                <a:latin typeface="Times New Roman" charset="0"/>
              </a:rPr>
              <a:t> (26)</a:t>
            </a:r>
            <a:endParaRPr lang="en-US" sz="2000" dirty="0">
              <a:solidFill>
                <a:schemeClr val="bg2"/>
              </a:solidFill>
              <a:latin typeface="Times New Roman" charset="0"/>
            </a:endParaRPr>
          </a:p>
          <a:p>
            <a:pPr algn="ctr">
              <a:defRPr/>
            </a:pPr>
            <a:r>
              <a:rPr lang="hr-HR" sz="2000" dirty="0" err="1">
                <a:solidFill>
                  <a:schemeClr val="bg2"/>
                </a:solidFill>
                <a:latin typeface="Times New Roman" charset="0"/>
              </a:rPr>
              <a:t>H</a:t>
            </a:r>
            <a:r>
              <a:rPr lang="hr-HR" sz="2000" dirty="0" err="1" smtClean="0">
                <a:solidFill>
                  <a:schemeClr val="bg2"/>
                </a:solidFill>
                <a:latin typeface="Times New Roman" charset="0"/>
              </a:rPr>
              <a:t>ereditary</a:t>
            </a:r>
            <a:r>
              <a:rPr lang="hr-HR" sz="2000" dirty="0" smtClean="0">
                <a:solidFill>
                  <a:schemeClr val="bg2"/>
                </a:solidFill>
                <a:latin typeface="Times New Roman" charset="0"/>
              </a:rPr>
              <a:t> </a:t>
            </a:r>
            <a:r>
              <a:rPr lang="hr-HR" sz="2000" dirty="0" err="1">
                <a:solidFill>
                  <a:schemeClr val="bg2"/>
                </a:solidFill>
                <a:latin typeface="Times New Roman" charset="0"/>
              </a:rPr>
              <a:t>Peers</a:t>
            </a:r>
            <a:r>
              <a:rPr lang="hr-HR" sz="2000" dirty="0">
                <a:solidFill>
                  <a:schemeClr val="bg2"/>
                </a:solidFill>
                <a:latin typeface="Times New Roman" charset="0"/>
              </a:rPr>
              <a:t> (</a:t>
            </a:r>
            <a:r>
              <a:rPr lang="hr-HR" sz="2000" dirty="0" smtClean="0">
                <a:solidFill>
                  <a:schemeClr val="bg2"/>
                </a:solidFill>
                <a:latin typeface="Times New Roman" charset="0"/>
              </a:rPr>
              <a:t>92-since </a:t>
            </a:r>
          </a:p>
          <a:p>
            <a:pPr algn="ctr">
              <a:defRPr/>
            </a:pPr>
            <a:r>
              <a:rPr lang="hr-HR" dirty="0" err="1" smtClean="0">
                <a:solidFill>
                  <a:schemeClr val="bg2"/>
                </a:solidFill>
                <a:latin typeface="Times New Roman" charset="0"/>
              </a:rPr>
              <a:t>House</a:t>
            </a:r>
            <a:r>
              <a:rPr lang="hr-HR" dirty="0" smtClean="0">
                <a:solidFill>
                  <a:schemeClr val="bg2"/>
                </a:solidFill>
                <a:latin typeface="Times New Roman" charset="0"/>
              </a:rPr>
              <a:t> </a:t>
            </a:r>
            <a:r>
              <a:rPr lang="hr-HR" dirty="0" err="1" smtClean="0">
                <a:solidFill>
                  <a:schemeClr val="bg2"/>
                </a:solidFill>
                <a:latin typeface="Times New Roman" charset="0"/>
              </a:rPr>
              <a:t>of</a:t>
            </a:r>
            <a:r>
              <a:rPr lang="hr-HR" dirty="0" smtClean="0">
                <a:solidFill>
                  <a:schemeClr val="bg2"/>
                </a:solidFill>
                <a:latin typeface="Times New Roman" charset="0"/>
              </a:rPr>
              <a:t> </a:t>
            </a:r>
            <a:r>
              <a:rPr lang="hr-HR" dirty="0" err="1" smtClean="0">
                <a:solidFill>
                  <a:schemeClr val="bg2"/>
                </a:solidFill>
                <a:latin typeface="Times New Roman" charset="0"/>
              </a:rPr>
              <a:t>Lords</a:t>
            </a:r>
            <a:r>
              <a:rPr lang="hr-HR" dirty="0" smtClean="0">
                <a:solidFill>
                  <a:schemeClr val="bg2"/>
                </a:solidFill>
                <a:latin typeface="Times New Roman" charset="0"/>
              </a:rPr>
              <a:t> </a:t>
            </a:r>
            <a:r>
              <a:rPr lang="hr-HR" dirty="0" err="1" smtClean="0">
                <a:solidFill>
                  <a:schemeClr val="bg2"/>
                </a:solidFill>
                <a:latin typeface="Times New Roman" charset="0"/>
              </a:rPr>
              <a:t>Act</a:t>
            </a:r>
            <a:r>
              <a:rPr lang="hr-HR" dirty="0" smtClean="0">
                <a:solidFill>
                  <a:schemeClr val="bg2"/>
                </a:solidFill>
                <a:latin typeface="Times New Roman" charset="0"/>
              </a:rPr>
              <a:t> 1999)</a:t>
            </a:r>
            <a:endParaRPr lang="hr-HR" dirty="0">
              <a:solidFill>
                <a:schemeClr val="bg2"/>
              </a:solidFill>
              <a:latin typeface="Times New Roman" charset="0"/>
            </a:endParaRPr>
          </a:p>
          <a:p>
            <a:pPr algn="ctr">
              <a:defRPr/>
            </a:pPr>
            <a:r>
              <a:rPr lang="hr-HR" sz="2000" dirty="0">
                <a:solidFill>
                  <a:schemeClr val="bg2"/>
                </a:solidFill>
                <a:latin typeface="Times New Roman" charset="0"/>
              </a:rPr>
              <a:t>(</a:t>
            </a:r>
            <a:r>
              <a:rPr lang="hr-HR" sz="2000" dirty="0" err="1">
                <a:solidFill>
                  <a:schemeClr val="bg2"/>
                </a:solidFill>
                <a:latin typeface="Times New Roman" charset="0"/>
              </a:rPr>
              <a:t>currently</a:t>
            </a:r>
            <a:r>
              <a:rPr lang="hr-HR" sz="2000" dirty="0">
                <a:solidFill>
                  <a:schemeClr val="bg2"/>
                </a:solidFill>
                <a:latin typeface="Times New Roman" charset="0"/>
              </a:rPr>
              <a:t> </a:t>
            </a:r>
            <a:r>
              <a:rPr lang="hr-HR" sz="2000" dirty="0" err="1">
                <a:solidFill>
                  <a:schemeClr val="bg2"/>
                </a:solidFill>
                <a:latin typeface="Times New Roman" charset="0"/>
              </a:rPr>
              <a:t>around</a:t>
            </a:r>
            <a:r>
              <a:rPr lang="hr-HR" sz="2000" dirty="0">
                <a:solidFill>
                  <a:schemeClr val="bg2"/>
                </a:solidFill>
                <a:latin typeface="Times New Roman" charset="0"/>
              </a:rPr>
              <a:t> </a:t>
            </a:r>
            <a:r>
              <a:rPr lang="hr-HR" sz="2000" dirty="0" smtClean="0">
                <a:solidFill>
                  <a:schemeClr val="bg2"/>
                </a:solidFill>
                <a:latin typeface="Times New Roman" charset="0"/>
              </a:rPr>
              <a:t>825 </a:t>
            </a:r>
            <a:r>
              <a:rPr lang="hr-HR" sz="2000" dirty="0" err="1">
                <a:solidFill>
                  <a:schemeClr val="bg2"/>
                </a:solidFill>
                <a:latin typeface="Times New Roman" charset="0"/>
              </a:rPr>
              <a:t>Members</a:t>
            </a:r>
            <a:r>
              <a:rPr lang="hr-HR" sz="2000" dirty="0">
                <a:solidFill>
                  <a:schemeClr val="bg2"/>
                </a:solidFill>
                <a:latin typeface="Times New Roman" charset="0"/>
              </a:rPr>
              <a:t> – </a:t>
            </a:r>
          </a:p>
          <a:p>
            <a:pPr algn="ctr">
              <a:defRPr/>
            </a:pPr>
            <a:r>
              <a:rPr lang="hr-HR" sz="2000" dirty="0" err="1">
                <a:solidFill>
                  <a:schemeClr val="bg2"/>
                </a:solidFill>
                <a:latin typeface="Times New Roman" charset="0"/>
              </a:rPr>
              <a:t>appointed</a:t>
            </a:r>
            <a:r>
              <a:rPr lang="hr-HR" sz="2000" dirty="0">
                <a:solidFill>
                  <a:schemeClr val="bg2"/>
                </a:solidFill>
                <a:latin typeface="Times New Roman" charset="0"/>
              </a:rPr>
              <a:t> </a:t>
            </a:r>
            <a:r>
              <a:rPr lang="hr-HR" sz="2000" dirty="0" err="1">
                <a:solidFill>
                  <a:schemeClr val="bg2"/>
                </a:solidFill>
                <a:latin typeface="Times New Roman" charset="0"/>
              </a:rPr>
              <a:t>by</a:t>
            </a:r>
            <a:r>
              <a:rPr lang="hr-HR" sz="2000" dirty="0">
                <a:solidFill>
                  <a:schemeClr val="bg2"/>
                </a:solidFill>
                <a:latin typeface="Times New Roman" charset="0"/>
              </a:rPr>
              <a:t> the Queen </a:t>
            </a:r>
            <a:r>
              <a:rPr lang="hr-HR" sz="2000" dirty="0" err="1">
                <a:solidFill>
                  <a:schemeClr val="bg2"/>
                </a:solidFill>
                <a:latin typeface="Times New Roman" charset="0"/>
              </a:rPr>
              <a:t>and</a:t>
            </a:r>
            <a:r>
              <a:rPr lang="hr-HR" sz="2000" dirty="0">
                <a:solidFill>
                  <a:schemeClr val="bg2"/>
                </a:solidFill>
                <a:latin typeface="Times New Roman" charset="0"/>
              </a:rPr>
              <a:t> </a:t>
            </a:r>
          </a:p>
          <a:p>
            <a:pPr algn="ctr">
              <a:defRPr/>
            </a:pPr>
            <a:r>
              <a:rPr lang="hr-HR" sz="2000" dirty="0" err="1">
                <a:solidFill>
                  <a:schemeClr val="bg2"/>
                </a:solidFill>
                <a:latin typeface="Times New Roman" charset="0"/>
              </a:rPr>
              <a:t>recommenden</a:t>
            </a:r>
            <a:r>
              <a:rPr lang="hr-HR" sz="2000" dirty="0">
                <a:solidFill>
                  <a:schemeClr val="bg2"/>
                </a:solidFill>
                <a:latin typeface="Times New Roman" charset="0"/>
              </a:rPr>
              <a:t> </a:t>
            </a:r>
            <a:r>
              <a:rPr lang="hr-HR" sz="2000" dirty="0" err="1">
                <a:solidFill>
                  <a:schemeClr val="bg2"/>
                </a:solidFill>
                <a:latin typeface="Times New Roman" charset="0"/>
              </a:rPr>
              <a:t>by</a:t>
            </a:r>
            <a:r>
              <a:rPr lang="hr-HR" sz="2000" dirty="0">
                <a:solidFill>
                  <a:schemeClr val="bg2"/>
                </a:solidFill>
                <a:latin typeface="Times New Roman" charset="0"/>
              </a:rPr>
              <a:t> the Prime </a:t>
            </a:r>
            <a:r>
              <a:rPr lang="hr-HR" sz="2000" dirty="0" err="1">
                <a:solidFill>
                  <a:schemeClr val="bg2"/>
                </a:solidFill>
                <a:latin typeface="Times New Roman" charset="0"/>
              </a:rPr>
              <a:t>Minister</a:t>
            </a:r>
            <a:r>
              <a:rPr lang="hr-HR" sz="2000" dirty="0">
                <a:solidFill>
                  <a:schemeClr val="bg2"/>
                </a:solidFill>
                <a:latin typeface="Times New Roman" charset="0"/>
              </a:rPr>
              <a:t> )</a:t>
            </a:r>
            <a:endParaRPr lang="en-US" sz="2000" dirty="0">
              <a:solidFill>
                <a:schemeClr val="bg2"/>
              </a:solidFill>
              <a:latin typeface="Times New Roman" charset="0"/>
            </a:endParaRPr>
          </a:p>
        </p:txBody>
      </p:sp>
      <p:sp>
        <p:nvSpPr>
          <p:cNvPr id="5" name="Rectangle 4"/>
          <p:cNvSpPr/>
          <p:nvPr/>
        </p:nvSpPr>
        <p:spPr>
          <a:xfrm>
            <a:off x="6435634" y="3021874"/>
            <a:ext cx="4423955" cy="369423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hr-HR" dirty="0">
              <a:solidFill>
                <a:schemeClr val="bg2"/>
              </a:solidFill>
              <a:latin typeface="Times New Roman" charset="0"/>
            </a:endParaRPr>
          </a:p>
          <a:p>
            <a:pPr algn="ctr">
              <a:defRPr/>
            </a:pPr>
            <a:r>
              <a:rPr lang="en-US" sz="2000" dirty="0">
                <a:solidFill>
                  <a:srgbClr val="FFC000"/>
                </a:solidFill>
                <a:latin typeface="Times New Roman" charset="0"/>
              </a:rPr>
              <a:t>LOWER HOUSE</a:t>
            </a:r>
          </a:p>
          <a:p>
            <a:pPr algn="ctr">
              <a:defRPr/>
            </a:pPr>
            <a:r>
              <a:rPr lang="en-US" sz="2000" dirty="0">
                <a:solidFill>
                  <a:schemeClr val="bg1"/>
                </a:solidFill>
                <a:latin typeface="Times New Roman" charset="0"/>
              </a:rPr>
              <a:t>The House of </a:t>
            </a:r>
            <a:r>
              <a:rPr lang="en-US" sz="2000" dirty="0" smtClean="0">
                <a:solidFill>
                  <a:schemeClr val="bg1"/>
                </a:solidFill>
                <a:latin typeface="Times New Roman" charset="0"/>
              </a:rPr>
              <a:t>Commons</a:t>
            </a:r>
            <a:endParaRPr lang="hr-HR" sz="2000" dirty="0" smtClean="0">
              <a:solidFill>
                <a:schemeClr val="bg1"/>
              </a:solidFill>
              <a:latin typeface="Times New Roman" charset="0"/>
            </a:endParaRPr>
          </a:p>
          <a:p>
            <a:pPr algn="ctr">
              <a:defRPr/>
            </a:pPr>
            <a:endParaRPr lang="en-US" sz="2000" dirty="0">
              <a:solidFill>
                <a:schemeClr val="bg2"/>
              </a:solidFill>
              <a:latin typeface="Times New Roman" charset="0"/>
            </a:endParaRPr>
          </a:p>
          <a:p>
            <a:pPr algn="ctr">
              <a:defRPr/>
            </a:pPr>
            <a:endParaRPr lang="en-US" sz="2000" u="sng" dirty="0">
              <a:solidFill>
                <a:schemeClr val="bg2"/>
              </a:solidFill>
              <a:latin typeface="Times New Roman" charset="0"/>
            </a:endParaRPr>
          </a:p>
          <a:p>
            <a:pPr algn="ctr">
              <a:defRPr/>
            </a:pPr>
            <a:r>
              <a:rPr lang="en-US" sz="2000" b="1" dirty="0">
                <a:solidFill>
                  <a:srgbClr val="FFC000"/>
                </a:solidFill>
                <a:latin typeface="Times New Roman" charset="0"/>
              </a:rPr>
              <a:t>elected and </a:t>
            </a:r>
          </a:p>
          <a:p>
            <a:pPr algn="ctr">
              <a:defRPr/>
            </a:pPr>
            <a:r>
              <a:rPr lang="en-US" sz="2000" b="1" dirty="0">
                <a:solidFill>
                  <a:srgbClr val="FFC000"/>
                </a:solidFill>
                <a:latin typeface="Times New Roman" charset="0"/>
              </a:rPr>
              <a:t>representative body</a:t>
            </a:r>
          </a:p>
          <a:p>
            <a:pPr algn="ctr">
              <a:defRPr/>
            </a:pPr>
            <a:r>
              <a:rPr lang="en-US" sz="2000" b="1" dirty="0">
                <a:solidFill>
                  <a:schemeClr val="bg1">
                    <a:lumMod val="65000"/>
                    <a:lumOff val="35000"/>
                  </a:schemeClr>
                </a:solidFill>
                <a:latin typeface="Times New Roman" charset="0"/>
              </a:rPr>
              <a:t>MPs – Members </a:t>
            </a:r>
          </a:p>
          <a:p>
            <a:pPr algn="ctr">
              <a:defRPr/>
            </a:pPr>
            <a:r>
              <a:rPr lang="en-US" sz="2000" b="1" dirty="0">
                <a:solidFill>
                  <a:schemeClr val="bg1">
                    <a:lumMod val="65000"/>
                    <a:lumOff val="35000"/>
                  </a:schemeClr>
                </a:solidFill>
                <a:latin typeface="Times New Roman" charset="0"/>
              </a:rPr>
              <a:t>of the Parliament</a:t>
            </a:r>
            <a:r>
              <a:rPr lang="hr-HR" sz="2000" b="1" dirty="0">
                <a:solidFill>
                  <a:schemeClr val="bg1">
                    <a:lumMod val="65000"/>
                    <a:lumOff val="35000"/>
                  </a:schemeClr>
                </a:solidFill>
                <a:latin typeface="Times New Roman" charset="0"/>
              </a:rPr>
              <a:t> </a:t>
            </a:r>
          </a:p>
          <a:p>
            <a:pPr algn="ctr">
              <a:defRPr/>
            </a:pPr>
            <a:r>
              <a:rPr lang="hr-HR" sz="2000" dirty="0">
                <a:solidFill>
                  <a:schemeClr val="bg2"/>
                </a:solidFill>
                <a:latin typeface="Times New Roman" charset="0"/>
              </a:rPr>
              <a:t>(650 </a:t>
            </a:r>
            <a:r>
              <a:rPr lang="hr-HR" sz="2000" dirty="0" err="1">
                <a:solidFill>
                  <a:schemeClr val="bg2"/>
                </a:solidFill>
                <a:latin typeface="Times New Roman" charset="0"/>
              </a:rPr>
              <a:t>Members</a:t>
            </a:r>
            <a:r>
              <a:rPr lang="hr-HR" sz="2000" dirty="0">
                <a:solidFill>
                  <a:schemeClr val="bg2"/>
                </a:solidFill>
                <a:latin typeface="Times New Roman" charset="0"/>
              </a:rPr>
              <a:t> – </a:t>
            </a:r>
            <a:r>
              <a:rPr lang="hr-HR" sz="2000" dirty="0" err="1">
                <a:solidFill>
                  <a:schemeClr val="bg2"/>
                </a:solidFill>
                <a:latin typeface="Times New Roman" charset="0"/>
              </a:rPr>
              <a:t>elected</a:t>
            </a:r>
            <a:r>
              <a:rPr lang="hr-HR" sz="2000" dirty="0">
                <a:solidFill>
                  <a:schemeClr val="bg2"/>
                </a:solidFill>
                <a:latin typeface="Times New Roman" charset="0"/>
              </a:rPr>
              <a:t> </a:t>
            </a:r>
            <a:r>
              <a:rPr lang="hr-HR" sz="2000" dirty="0" err="1">
                <a:solidFill>
                  <a:schemeClr val="bg2"/>
                </a:solidFill>
                <a:latin typeface="Times New Roman" charset="0"/>
              </a:rPr>
              <a:t>by</a:t>
            </a:r>
            <a:r>
              <a:rPr lang="hr-HR" sz="2000" dirty="0">
                <a:solidFill>
                  <a:schemeClr val="bg2"/>
                </a:solidFill>
                <a:latin typeface="Times New Roman" charset="0"/>
              </a:rPr>
              <a:t> </a:t>
            </a:r>
          </a:p>
          <a:p>
            <a:pPr algn="ctr">
              <a:defRPr/>
            </a:pPr>
            <a:r>
              <a:rPr lang="hr-HR" sz="2000" dirty="0">
                <a:solidFill>
                  <a:schemeClr val="bg2"/>
                </a:solidFill>
                <a:latin typeface="Times New Roman" charset="0"/>
              </a:rPr>
              <a:t>the </a:t>
            </a:r>
            <a:r>
              <a:rPr lang="hr-HR" sz="2000" dirty="0" err="1">
                <a:solidFill>
                  <a:schemeClr val="bg2"/>
                </a:solidFill>
                <a:latin typeface="Times New Roman" charset="0"/>
              </a:rPr>
              <a:t>population</a:t>
            </a:r>
            <a:r>
              <a:rPr lang="hr-HR" sz="2000" dirty="0">
                <a:solidFill>
                  <a:schemeClr val="bg2"/>
                </a:solidFill>
                <a:latin typeface="Times New Roman" charset="0"/>
              </a:rPr>
              <a:t> at </a:t>
            </a:r>
            <a:r>
              <a:rPr lang="hr-HR" sz="2000" dirty="0" err="1">
                <a:solidFill>
                  <a:schemeClr val="bg2"/>
                </a:solidFill>
                <a:latin typeface="Times New Roman" charset="0"/>
              </a:rPr>
              <a:t>large</a:t>
            </a:r>
            <a:r>
              <a:rPr lang="hr-HR" sz="2000" dirty="0">
                <a:solidFill>
                  <a:schemeClr val="bg2"/>
                </a:solidFill>
                <a:latin typeface="Times New Roman" charset="0"/>
              </a:rPr>
              <a:t>)</a:t>
            </a:r>
            <a:endParaRPr lang="en-US" sz="2000" dirty="0">
              <a:solidFill>
                <a:schemeClr val="bg2"/>
              </a:solidFill>
              <a:latin typeface="Times New Roman" charset="0"/>
            </a:endParaRPr>
          </a:p>
        </p:txBody>
      </p:sp>
      <p:sp>
        <p:nvSpPr>
          <p:cNvPr id="6" name="Down Arrow 5"/>
          <p:cNvSpPr/>
          <p:nvPr/>
        </p:nvSpPr>
        <p:spPr>
          <a:xfrm>
            <a:off x="8477794" y="4160670"/>
            <a:ext cx="339634" cy="330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3098149" y="3656700"/>
            <a:ext cx="365760" cy="3396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380411" y="1825625"/>
            <a:ext cx="3204755" cy="80436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solidFill>
                  <a:srgbClr val="FFC000"/>
                </a:solidFill>
              </a:rPr>
              <a:t>The </a:t>
            </a:r>
            <a:r>
              <a:rPr lang="hr-HR" sz="2800" b="1" dirty="0" err="1" smtClean="0">
                <a:solidFill>
                  <a:srgbClr val="FFC000"/>
                </a:solidFill>
              </a:rPr>
              <a:t>Monarch</a:t>
            </a:r>
            <a:endParaRPr lang="en-US" sz="2800" b="1" dirty="0">
              <a:solidFill>
                <a:srgbClr val="FFC000"/>
              </a:solidFill>
            </a:endParaRPr>
          </a:p>
        </p:txBody>
      </p:sp>
      <p:cxnSp>
        <p:nvCxnSpPr>
          <p:cNvPr id="10" name="Straight Arrow Connector 9"/>
          <p:cNvCxnSpPr/>
          <p:nvPr/>
        </p:nvCxnSpPr>
        <p:spPr>
          <a:xfrm flipH="1">
            <a:off x="3222171" y="2629989"/>
            <a:ext cx="2238102" cy="3831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0"/>
          </p:cNvCxnSpPr>
          <p:nvPr/>
        </p:nvCxnSpPr>
        <p:spPr>
          <a:xfrm>
            <a:off x="6296297" y="2629989"/>
            <a:ext cx="2351315" cy="3918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16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Functions</a:t>
            </a:r>
            <a:r>
              <a:rPr lang="hr-HR" dirty="0" smtClean="0"/>
              <a:t> </a:t>
            </a:r>
            <a:r>
              <a:rPr lang="hr-HR" dirty="0" err="1" smtClean="0"/>
              <a:t>of</a:t>
            </a:r>
            <a:r>
              <a:rPr lang="hr-HR" dirty="0" smtClean="0"/>
              <a:t> UK </a:t>
            </a:r>
            <a:r>
              <a:rPr lang="hr-HR" dirty="0" err="1" smtClean="0"/>
              <a:t>Parliament</a:t>
            </a:r>
            <a:endParaRPr lang="en-US" dirty="0"/>
          </a:p>
        </p:txBody>
      </p:sp>
      <p:sp>
        <p:nvSpPr>
          <p:cNvPr id="3" name="Content Placeholder 2"/>
          <p:cNvSpPr>
            <a:spLocks noGrp="1"/>
          </p:cNvSpPr>
          <p:nvPr>
            <p:ph idx="1"/>
          </p:nvPr>
        </p:nvSpPr>
        <p:spPr/>
        <p:txBody>
          <a:bodyPr/>
          <a:lstStyle/>
          <a:p>
            <a:r>
              <a:rPr lang="hr-HR" i="1" dirty="0" err="1" smtClean="0"/>
              <a:t>Read</a:t>
            </a:r>
            <a:r>
              <a:rPr lang="hr-HR" i="1" dirty="0" smtClean="0"/>
              <a:t> the 1st </a:t>
            </a:r>
            <a:r>
              <a:rPr lang="hr-HR" i="1" dirty="0" err="1" smtClean="0"/>
              <a:t>paragraph</a:t>
            </a:r>
            <a:r>
              <a:rPr lang="hr-HR" i="1" dirty="0" smtClean="0"/>
              <a:t> </a:t>
            </a:r>
            <a:r>
              <a:rPr lang="hr-HR" i="1" dirty="0" err="1" smtClean="0"/>
              <a:t>of</a:t>
            </a:r>
            <a:r>
              <a:rPr lang="hr-HR" i="1" dirty="0" smtClean="0"/>
              <a:t> the </a:t>
            </a:r>
            <a:r>
              <a:rPr lang="hr-HR" i="1" dirty="0" err="1" smtClean="0"/>
              <a:t>text</a:t>
            </a:r>
            <a:r>
              <a:rPr lang="hr-HR" i="1" dirty="0" smtClean="0"/>
              <a:t> </a:t>
            </a:r>
            <a:r>
              <a:rPr lang="hr-HR" i="1" dirty="0" err="1" smtClean="0"/>
              <a:t>and</a:t>
            </a:r>
            <a:r>
              <a:rPr lang="hr-HR" i="1" dirty="0" smtClean="0"/>
              <a:t> </a:t>
            </a:r>
            <a:r>
              <a:rPr lang="hr-HR" i="1" dirty="0" err="1" smtClean="0"/>
              <a:t>find</a:t>
            </a:r>
            <a:r>
              <a:rPr lang="hr-HR" i="1" dirty="0" smtClean="0"/>
              <a:t> the </a:t>
            </a:r>
            <a:r>
              <a:rPr lang="hr-HR" i="1" dirty="0" err="1" smtClean="0"/>
              <a:t>main</a:t>
            </a:r>
            <a:r>
              <a:rPr lang="hr-HR" i="1" dirty="0" smtClean="0"/>
              <a:t> </a:t>
            </a:r>
            <a:r>
              <a:rPr lang="hr-HR" i="1" dirty="0" err="1" smtClean="0"/>
              <a:t>functions</a:t>
            </a:r>
            <a:r>
              <a:rPr lang="hr-HR" i="1" dirty="0" smtClean="0"/>
              <a:t> </a:t>
            </a:r>
            <a:r>
              <a:rPr lang="hr-HR" i="1" dirty="0" err="1" smtClean="0"/>
              <a:t>of</a:t>
            </a:r>
            <a:r>
              <a:rPr lang="hr-HR" i="1" dirty="0" smtClean="0"/>
              <a:t> the UK </a:t>
            </a:r>
            <a:r>
              <a:rPr lang="hr-HR" i="1" dirty="0" err="1" smtClean="0"/>
              <a:t>Parliament</a:t>
            </a:r>
            <a:r>
              <a:rPr lang="hr-HR" i="1" dirty="0"/>
              <a:t>.</a:t>
            </a:r>
            <a:endParaRPr lang="en-US" i="1" dirty="0"/>
          </a:p>
        </p:txBody>
      </p:sp>
    </p:spTree>
    <p:extLst>
      <p:ext uri="{BB962C8B-B14F-4D97-AF65-F5344CB8AC3E}">
        <p14:creationId xmlns:p14="http://schemas.microsoft.com/office/powerpoint/2010/main" val="2695052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   </a:t>
            </a:r>
            <a:r>
              <a:rPr lang="hr-HR" b="1" dirty="0" err="1" smtClean="0">
                <a:solidFill>
                  <a:srgbClr val="00B050"/>
                </a:solidFill>
              </a:rPr>
              <a:t>House</a:t>
            </a:r>
            <a:r>
              <a:rPr lang="hr-HR" b="1" dirty="0" smtClean="0">
                <a:solidFill>
                  <a:srgbClr val="00B050"/>
                </a:solidFill>
              </a:rPr>
              <a:t> </a:t>
            </a:r>
            <a:r>
              <a:rPr lang="hr-HR" b="1" dirty="0" err="1" smtClean="0">
                <a:solidFill>
                  <a:srgbClr val="00B050"/>
                </a:solidFill>
              </a:rPr>
              <a:t>of</a:t>
            </a:r>
            <a:r>
              <a:rPr lang="hr-HR" b="1" dirty="0" smtClean="0">
                <a:solidFill>
                  <a:srgbClr val="00B050"/>
                </a:solidFill>
              </a:rPr>
              <a:t> </a:t>
            </a:r>
            <a:r>
              <a:rPr lang="hr-HR" b="1" dirty="0" err="1" smtClean="0">
                <a:solidFill>
                  <a:srgbClr val="00B050"/>
                </a:solidFill>
              </a:rPr>
              <a:t>Commons</a:t>
            </a:r>
            <a:endParaRPr lang="en-US" b="1" dirty="0">
              <a:solidFill>
                <a:srgbClr val="00B050"/>
              </a:solidFill>
            </a:endParaRPr>
          </a:p>
        </p:txBody>
      </p:sp>
      <p:sp>
        <p:nvSpPr>
          <p:cNvPr id="3" name="Content Placeholder 2"/>
          <p:cNvSpPr>
            <a:spLocks noGrp="1"/>
          </p:cNvSpPr>
          <p:nvPr>
            <p:ph idx="1"/>
          </p:nvPr>
        </p:nvSpPr>
        <p:spPr>
          <a:xfrm>
            <a:off x="838200" y="3326673"/>
            <a:ext cx="10515600" cy="2850289"/>
          </a:xfrm>
        </p:spPr>
        <p:txBody>
          <a:bodyPr/>
          <a:lstStyle/>
          <a:p>
            <a:r>
              <a:rPr lang="hr-HR" i="1" dirty="0" err="1" smtClean="0"/>
              <a:t>Read</a:t>
            </a:r>
            <a:r>
              <a:rPr lang="hr-HR" i="1" dirty="0" smtClean="0"/>
              <a:t> </a:t>
            </a:r>
            <a:r>
              <a:rPr lang="hr-HR" i="1" dirty="0" err="1" smtClean="0"/>
              <a:t>about</a:t>
            </a:r>
            <a:r>
              <a:rPr lang="hr-HR" i="1" dirty="0" smtClean="0"/>
              <a:t> the </a:t>
            </a:r>
            <a:r>
              <a:rPr lang="hr-HR" i="1" dirty="0" err="1" smtClean="0"/>
              <a:t>House</a:t>
            </a:r>
            <a:r>
              <a:rPr lang="hr-HR" i="1" dirty="0" smtClean="0"/>
              <a:t> </a:t>
            </a:r>
            <a:r>
              <a:rPr lang="hr-HR" i="1" dirty="0" err="1" smtClean="0"/>
              <a:t>of</a:t>
            </a:r>
            <a:r>
              <a:rPr lang="hr-HR" i="1" dirty="0" smtClean="0"/>
              <a:t> </a:t>
            </a:r>
            <a:r>
              <a:rPr lang="hr-HR" i="1" dirty="0" err="1" smtClean="0"/>
              <a:t>Commons</a:t>
            </a:r>
            <a:r>
              <a:rPr lang="hr-HR" i="1" dirty="0" smtClean="0"/>
              <a:t> </a:t>
            </a:r>
            <a:r>
              <a:rPr lang="hr-HR" i="1" dirty="0" err="1" smtClean="0"/>
              <a:t>and</a:t>
            </a:r>
            <a:r>
              <a:rPr lang="hr-HR" i="1" dirty="0" smtClean="0"/>
              <a:t> </a:t>
            </a:r>
            <a:r>
              <a:rPr lang="hr-HR" i="1" dirty="0" err="1" smtClean="0"/>
              <a:t>find</a:t>
            </a:r>
            <a:r>
              <a:rPr lang="hr-HR" i="1" dirty="0" smtClean="0"/>
              <a:t> the </a:t>
            </a:r>
            <a:r>
              <a:rPr lang="hr-HR" i="1" dirty="0" err="1" smtClean="0"/>
              <a:t>following</a:t>
            </a:r>
            <a:r>
              <a:rPr lang="hr-HR" dirty="0" smtClean="0"/>
              <a:t>:</a:t>
            </a:r>
          </a:p>
          <a:p>
            <a:endParaRPr lang="hr-HR" dirty="0"/>
          </a:p>
          <a:p>
            <a:pPr marL="0" indent="0">
              <a:buNone/>
            </a:pPr>
            <a:r>
              <a:rPr lang="hr-HR" dirty="0" smtClean="0"/>
              <a:t>How </a:t>
            </a:r>
            <a:r>
              <a:rPr lang="hr-HR" dirty="0" err="1" smtClean="0"/>
              <a:t>does</a:t>
            </a:r>
            <a:r>
              <a:rPr lang="hr-HR" dirty="0" smtClean="0"/>
              <a:t> one </a:t>
            </a:r>
            <a:r>
              <a:rPr lang="hr-HR" dirty="0" err="1" smtClean="0"/>
              <a:t>become</a:t>
            </a:r>
            <a:r>
              <a:rPr lang="hr-HR" dirty="0" smtClean="0"/>
              <a:t> </a:t>
            </a:r>
            <a:r>
              <a:rPr lang="hr-HR" dirty="0" err="1" smtClean="0"/>
              <a:t>an</a:t>
            </a:r>
            <a:r>
              <a:rPr lang="hr-HR" dirty="0" smtClean="0"/>
              <a:t> MP?</a:t>
            </a:r>
          </a:p>
          <a:p>
            <a:pPr marL="0" indent="0">
              <a:buNone/>
            </a:pPr>
            <a:r>
              <a:rPr lang="hr-HR" dirty="0" err="1" smtClean="0"/>
              <a:t>What</a:t>
            </a:r>
            <a:r>
              <a:rPr lang="hr-HR" dirty="0" smtClean="0"/>
              <a:t> </a:t>
            </a:r>
            <a:r>
              <a:rPr lang="hr-HR" dirty="0" err="1" smtClean="0"/>
              <a:t>happens</a:t>
            </a:r>
            <a:r>
              <a:rPr lang="hr-HR" dirty="0" smtClean="0"/>
              <a:t> </a:t>
            </a:r>
            <a:r>
              <a:rPr lang="hr-HR" dirty="0" err="1" smtClean="0"/>
              <a:t>when</a:t>
            </a:r>
            <a:r>
              <a:rPr lang="hr-HR" dirty="0" smtClean="0"/>
              <a:t> </a:t>
            </a:r>
            <a:r>
              <a:rPr lang="hr-HR" dirty="0" err="1" smtClean="0"/>
              <a:t>an</a:t>
            </a:r>
            <a:r>
              <a:rPr lang="hr-HR" dirty="0" smtClean="0"/>
              <a:t> MP </a:t>
            </a:r>
            <a:r>
              <a:rPr lang="hr-HR" dirty="0" err="1" smtClean="0"/>
              <a:t>dies</a:t>
            </a:r>
            <a:r>
              <a:rPr lang="hr-HR" dirty="0" smtClean="0"/>
              <a:t> </a:t>
            </a:r>
            <a:r>
              <a:rPr lang="hr-HR" dirty="0" err="1" smtClean="0"/>
              <a:t>or</a:t>
            </a:r>
            <a:r>
              <a:rPr lang="hr-HR" dirty="0" smtClean="0"/>
              <a:t> </a:t>
            </a:r>
            <a:r>
              <a:rPr lang="hr-HR" dirty="0" err="1" smtClean="0"/>
              <a:t>retires</a:t>
            </a:r>
            <a:r>
              <a:rPr lang="hr-HR" dirty="0" smtClean="0"/>
              <a:t>?</a:t>
            </a:r>
          </a:p>
          <a:p>
            <a:pPr marL="0" indent="0">
              <a:buNone/>
            </a:pPr>
            <a:r>
              <a:rPr lang="hr-HR" dirty="0" err="1" smtClean="0"/>
              <a:t>Which</a:t>
            </a:r>
            <a:r>
              <a:rPr lang="hr-HR" dirty="0" smtClean="0"/>
              <a:t> </a:t>
            </a:r>
            <a:r>
              <a:rPr lang="hr-HR" dirty="0" err="1" smtClean="0"/>
              <a:t>political</a:t>
            </a:r>
            <a:r>
              <a:rPr lang="hr-HR" dirty="0" smtClean="0"/>
              <a:t> </a:t>
            </a:r>
            <a:r>
              <a:rPr lang="hr-HR" dirty="0" err="1" smtClean="0"/>
              <a:t>parties</a:t>
            </a:r>
            <a:r>
              <a:rPr lang="hr-HR" dirty="0" smtClean="0"/>
              <a:t> do most </a:t>
            </a:r>
            <a:r>
              <a:rPr lang="hr-HR" dirty="0" err="1" smtClean="0"/>
              <a:t>MPs</a:t>
            </a:r>
            <a:r>
              <a:rPr lang="hr-HR" dirty="0" smtClean="0"/>
              <a:t> </a:t>
            </a:r>
            <a:r>
              <a:rPr lang="hr-HR" dirty="0" err="1" smtClean="0"/>
              <a:t>belong</a:t>
            </a:r>
            <a:r>
              <a:rPr lang="hr-HR" dirty="0" smtClean="0"/>
              <a:t> to?</a:t>
            </a:r>
          </a:p>
          <a:p>
            <a:pPr marL="0" indent="0">
              <a:buNone/>
            </a:pPr>
            <a:endParaRPr lang="en-US" dirty="0"/>
          </a:p>
        </p:txBody>
      </p:sp>
      <p:pic>
        <p:nvPicPr>
          <p:cNvPr id="1032" name="Picture 8" descr="Image result for HOUSE OF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8226" y="760457"/>
            <a:ext cx="43815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763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263" y="174172"/>
            <a:ext cx="11043744" cy="583474"/>
          </a:xfrm>
        </p:spPr>
        <p:txBody>
          <a:bodyPr>
            <a:noAutofit/>
          </a:bodyPr>
          <a:lstStyle/>
          <a:p>
            <a:r>
              <a:rPr lang="hr-HR" sz="3200" dirty="0" smtClean="0"/>
              <a:t>UK-wide </a:t>
            </a:r>
            <a:r>
              <a:rPr lang="hr-HR" sz="3200" dirty="0" err="1" smtClean="0"/>
              <a:t>representation</a:t>
            </a:r>
            <a:r>
              <a:rPr lang="hr-HR" sz="3200" dirty="0" smtClean="0"/>
              <a:t> </a:t>
            </a:r>
            <a:r>
              <a:rPr lang="hr-HR" sz="3200" dirty="0" err="1" smtClean="0"/>
              <a:t>and</a:t>
            </a:r>
            <a:r>
              <a:rPr lang="hr-HR" sz="3200" dirty="0" smtClean="0"/>
              <a:t> </a:t>
            </a:r>
            <a:r>
              <a:rPr lang="hr-HR" sz="3200" dirty="0" err="1" smtClean="0"/>
              <a:t>devolved</a:t>
            </a:r>
            <a:r>
              <a:rPr lang="hr-HR" sz="3200" dirty="0" smtClean="0"/>
              <a:t> </a:t>
            </a:r>
            <a:r>
              <a:rPr lang="hr-HR" sz="3200" dirty="0" err="1" smtClean="0"/>
              <a:t>Parliaments</a:t>
            </a:r>
            <a:r>
              <a:rPr lang="hr-HR" sz="3200" dirty="0" smtClean="0"/>
              <a:t> </a:t>
            </a:r>
            <a:r>
              <a:rPr lang="hr-HR" sz="3200" dirty="0" err="1" smtClean="0"/>
              <a:t>and</a:t>
            </a:r>
            <a:r>
              <a:rPr lang="hr-HR" sz="3200" dirty="0" smtClean="0"/>
              <a:t> </a:t>
            </a:r>
            <a:r>
              <a:rPr lang="hr-HR" sz="3200" dirty="0" err="1" smtClean="0"/>
              <a:t>Assemblies</a:t>
            </a:r>
            <a:endParaRPr lang="en-US" sz="3200" dirty="0"/>
          </a:p>
        </p:txBody>
      </p:sp>
      <p:sp>
        <p:nvSpPr>
          <p:cNvPr id="3" name="Content Placeholder 2"/>
          <p:cNvSpPr>
            <a:spLocks noGrp="1"/>
          </p:cNvSpPr>
          <p:nvPr>
            <p:ph idx="1"/>
          </p:nvPr>
        </p:nvSpPr>
        <p:spPr>
          <a:xfrm>
            <a:off x="330926" y="844731"/>
            <a:ext cx="11643360" cy="5860869"/>
          </a:xfrm>
        </p:spPr>
        <p:txBody>
          <a:bodyPr/>
          <a:lstStyle/>
          <a:p>
            <a:r>
              <a:rPr lang="hr-HR" sz="2000" dirty="0" err="1" smtClean="0"/>
              <a:t>What</a:t>
            </a:r>
            <a:r>
              <a:rPr lang="hr-HR" sz="2000" dirty="0" smtClean="0"/>
              <a:t> </a:t>
            </a:r>
            <a:r>
              <a:rPr lang="hr-HR" sz="2000" dirty="0" err="1" smtClean="0"/>
              <a:t>is</a:t>
            </a:r>
            <a:r>
              <a:rPr lang="hr-HR" sz="2000" dirty="0" smtClean="0"/>
              <a:t> a </a:t>
            </a:r>
            <a:r>
              <a:rPr lang="hr-HR" sz="2000" dirty="0" err="1" smtClean="0"/>
              <a:t>devolved</a:t>
            </a:r>
            <a:r>
              <a:rPr lang="hr-HR" sz="2000" dirty="0" smtClean="0"/>
              <a:t> </a:t>
            </a:r>
            <a:r>
              <a:rPr lang="hr-HR" sz="2000" dirty="0" err="1" smtClean="0"/>
              <a:t>legislature</a:t>
            </a:r>
            <a:r>
              <a:rPr lang="hr-HR" sz="2000" dirty="0" smtClean="0"/>
              <a:t>?</a:t>
            </a:r>
          </a:p>
          <a:p>
            <a:pPr marL="0" indent="0">
              <a:buNone/>
            </a:pPr>
            <a:r>
              <a:rPr lang="hr-HR" sz="2000" dirty="0" smtClean="0"/>
              <a:t>= a </a:t>
            </a:r>
            <a:r>
              <a:rPr lang="hr-HR" sz="2000" dirty="0" err="1" smtClean="0"/>
              <a:t>subnational</a:t>
            </a:r>
            <a:r>
              <a:rPr lang="hr-HR" sz="2000" dirty="0" smtClean="0"/>
              <a:t> </a:t>
            </a:r>
            <a:r>
              <a:rPr lang="hr-HR" sz="2000" dirty="0" err="1" smtClean="0"/>
              <a:t>legislature</a:t>
            </a:r>
            <a:r>
              <a:rPr lang="hr-HR" sz="2000" dirty="0" smtClean="0"/>
              <a:t> to </a:t>
            </a:r>
            <a:r>
              <a:rPr lang="hr-HR" sz="2000" dirty="0" err="1" smtClean="0"/>
              <a:t>which</a:t>
            </a:r>
            <a:r>
              <a:rPr lang="hr-HR" sz="2000" dirty="0" smtClean="0"/>
              <a:t> </a:t>
            </a:r>
            <a:r>
              <a:rPr lang="hr-HR" sz="2000" dirty="0" err="1" smtClean="0"/>
              <a:t>powers</a:t>
            </a:r>
            <a:r>
              <a:rPr lang="hr-HR" sz="2000" dirty="0" smtClean="0"/>
              <a:t> are </a:t>
            </a:r>
            <a:r>
              <a:rPr lang="hr-HR" sz="2000" dirty="0" err="1" smtClean="0"/>
              <a:t>statutory</a:t>
            </a:r>
            <a:r>
              <a:rPr lang="hr-HR" sz="2000" dirty="0" smtClean="0"/>
              <a:t> </a:t>
            </a:r>
            <a:r>
              <a:rPr lang="hr-HR" sz="2000" dirty="0" err="1" smtClean="0"/>
              <a:t>granted</a:t>
            </a:r>
            <a:r>
              <a:rPr lang="hr-HR" sz="2000" dirty="0" smtClean="0"/>
              <a:t> </a:t>
            </a:r>
            <a:r>
              <a:rPr lang="hr-HR" sz="2000" dirty="0" err="1" smtClean="0"/>
              <a:t>by</a:t>
            </a:r>
            <a:r>
              <a:rPr lang="hr-HR" sz="2000" dirty="0" smtClean="0"/>
              <a:t> </a:t>
            </a:r>
            <a:r>
              <a:rPr lang="hr-HR" sz="2000" dirty="0" err="1" smtClean="0"/>
              <a:t>the</a:t>
            </a:r>
            <a:r>
              <a:rPr lang="hr-HR" sz="2000" dirty="0" smtClean="0"/>
              <a:t> </a:t>
            </a:r>
            <a:r>
              <a:rPr lang="hr-HR" sz="2000" dirty="0" err="1" smtClean="0"/>
              <a:t>main</a:t>
            </a:r>
            <a:r>
              <a:rPr lang="hr-HR" sz="2000" dirty="0" smtClean="0"/>
              <a:t>/</a:t>
            </a:r>
            <a:r>
              <a:rPr lang="hr-HR" sz="2000" dirty="0" err="1" smtClean="0"/>
              <a:t>national</a:t>
            </a:r>
            <a:r>
              <a:rPr lang="hr-HR" sz="2000" dirty="0" smtClean="0"/>
              <a:t> legislative </a:t>
            </a:r>
            <a:r>
              <a:rPr lang="hr-HR" sz="2000" dirty="0" err="1" smtClean="0"/>
              <a:t>body</a:t>
            </a:r>
            <a:r>
              <a:rPr lang="hr-HR" sz="2000" dirty="0" smtClean="0"/>
              <a:t> (</a:t>
            </a:r>
            <a:r>
              <a:rPr lang="hr-HR" sz="2000" i="1" dirty="0" smtClean="0">
                <a:solidFill>
                  <a:schemeClr val="bg1">
                    <a:lumMod val="50000"/>
                  </a:schemeClr>
                </a:solidFill>
              </a:rPr>
              <a:t>zakonodavno tijelo s prenesenom nadležnošću</a:t>
            </a:r>
            <a:r>
              <a:rPr lang="hr-HR" sz="2000" dirty="0" smtClean="0"/>
              <a:t>)</a:t>
            </a:r>
          </a:p>
          <a:p>
            <a:r>
              <a:rPr lang="hr-HR" sz="2000" i="1" dirty="0" err="1" smtClean="0"/>
              <a:t>Read</a:t>
            </a:r>
            <a:r>
              <a:rPr lang="hr-HR" sz="2000" i="1" dirty="0" smtClean="0"/>
              <a:t> the </a:t>
            </a:r>
            <a:r>
              <a:rPr lang="hr-HR" sz="2000" i="1" dirty="0" err="1" smtClean="0"/>
              <a:t>section</a:t>
            </a:r>
            <a:r>
              <a:rPr lang="hr-HR" sz="2000" i="1" dirty="0" smtClean="0"/>
              <a:t> on UK-wide </a:t>
            </a:r>
            <a:r>
              <a:rPr lang="hr-HR" sz="2000" i="1" dirty="0" err="1" smtClean="0"/>
              <a:t>representations</a:t>
            </a:r>
            <a:r>
              <a:rPr lang="hr-HR" sz="2000" i="1" dirty="0" smtClean="0"/>
              <a:t> </a:t>
            </a:r>
            <a:r>
              <a:rPr lang="hr-HR" sz="2000" i="1" dirty="0" err="1" smtClean="0"/>
              <a:t>and</a:t>
            </a:r>
            <a:r>
              <a:rPr lang="hr-HR" sz="2000" i="1" dirty="0" smtClean="0"/>
              <a:t> </a:t>
            </a:r>
            <a:r>
              <a:rPr lang="hr-HR" sz="2000" i="1" dirty="0" err="1" smtClean="0"/>
              <a:t>find</a:t>
            </a:r>
            <a:r>
              <a:rPr lang="hr-HR" sz="2000" i="1" dirty="0" smtClean="0"/>
              <a:t> </a:t>
            </a:r>
            <a:r>
              <a:rPr lang="hr-HR" sz="2000" i="1" dirty="0" err="1" smtClean="0"/>
              <a:t>the</a:t>
            </a:r>
            <a:r>
              <a:rPr lang="hr-HR" sz="2000" i="1" dirty="0" smtClean="0"/>
              <a:t> </a:t>
            </a:r>
            <a:r>
              <a:rPr lang="hr-HR" sz="2000" i="1" dirty="0" err="1" smtClean="0"/>
              <a:t>devolved</a:t>
            </a:r>
            <a:r>
              <a:rPr lang="hr-HR" sz="2000" i="1" dirty="0" smtClean="0"/>
              <a:t> </a:t>
            </a:r>
            <a:r>
              <a:rPr lang="hr-HR" sz="2000" i="1" dirty="0" err="1" smtClean="0"/>
              <a:t>legislatures</a:t>
            </a:r>
            <a:r>
              <a:rPr lang="hr-HR" sz="2000" i="1" dirty="0" smtClean="0"/>
              <a:t> </a:t>
            </a:r>
            <a:r>
              <a:rPr lang="hr-HR" sz="2000" i="1" dirty="0" err="1" smtClean="0"/>
              <a:t>in</a:t>
            </a:r>
            <a:r>
              <a:rPr lang="hr-HR" sz="2000" i="1" dirty="0" smtClean="0"/>
              <a:t> </a:t>
            </a:r>
            <a:r>
              <a:rPr lang="hr-HR" sz="2000" i="1" dirty="0" err="1" smtClean="0"/>
              <a:t>the</a:t>
            </a:r>
            <a:r>
              <a:rPr lang="hr-HR" sz="2000" i="1" dirty="0" smtClean="0"/>
              <a:t> UK. </a:t>
            </a:r>
            <a:r>
              <a:rPr lang="hr-HR" sz="2000" i="1" dirty="0" err="1" smtClean="0"/>
              <a:t>Complete</a:t>
            </a:r>
            <a:r>
              <a:rPr lang="hr-HR" sz="2000" i="1" dirty="0" smtClean="0"/>
              <a:t> </a:t>
            </a:r>
            <a:r>
              <a:rPr lang="hr-HR" sz="2000" i="1" dirty="0" err="1" smtClean="0"/>
              <a:t>the</a:t>
            </a:r>
            <a:r>
              <a:rPr lang="hr-HR" sz="2000" i="1" dirty="0" smtClean="0"/>
              <a:t> table. </a:t>
            </a:r>
            <a:r>
              <a:rPr lang="hr-HR" sz="2000" i="1" dirty="0" err="1" smtClean="0"/>
              <a:t>What</a:t>
            </a:r>
            <a:r>
              <a:rPr lang="hr-HR" sz="2000" i="1" dirty="0"/>
              <a:t> </a:t>
            </a:r>
            <a:r>
              <a:rPr lang="hr-HR" sz="2000" i="1" dirty="0" err="1" smtClean="0"/>
              <a:t>additional</a:t>
            </a:r>
            <a:r>
              <a:rPr lang="hr-HR" sz="2000" i="1" dirty="0" smtClean="0"/>
              <a:t> </a:t>
            </a:r>
            <a:r>
              <a:rPr lang="hr-HR" sz="2000" i="1" dirty="0" err="1" smtClean="0"/>
              <a:t>information</a:t>
            </a:r>
            <a:r>
              <a:rPr lang="hr-HR" sz="2000" i="1" dirty="0" smtClean="0"/>
              <a:t> are </a:t>
            </a:r>
            <a:r>
              <a:rPr lang="hr-HR" sz="2000" i="1" dirty="0" err="1" smtClean="0"/>
              <a:t>mentioned</a:t>
            </a:r>
            <a:r>
              <a:rPr lang="hr-HR" sz="2000" i="1" dirty="0" smtClean="0"/>
              <a:t> </a:t>
            </a:r>
            <a:r>
              <a:rPr lang="hr-HR" sz="2000" i="1" dirty="0" err="1" smtClean="0"/>
              <a:t>about</a:t>
            </a:r>
            <a:r>
              <a:rPr lang="hr-HR" sz="2000" i="1" dirty="0" smtClean="0"/>
              <a:t> </a:t>
            </a:r>
            <a:r>
              <a:rPr lang="hr-HR" sz="2000" i="1" dirty="0" err="1" smtClean="0"/>
              <a:t>the</a:t>
            </a:r>
            <a:r>
              <a:rPr lang="hr-HR" sz="2000" i="1" dirty="0" smtClean="0"/>
              <a:t> UK </a:t>
            </a:r>
            <a:r>
              <a:rPr lang="hr-HR" sz="2000" i="1" dirty="0" err="1" smtClean="0"/>
              <a:t>Parliament</a:t>
            </a:r>
            <a:r>
              <a:rPr lang="hr-HR" sz="2000" i="1" dirty="0" smtClean="0"/>
              <a:t>?</a:t>
            </a:r>
          </a:p>
          <a:p>
            <a:endParaRPr lang="hr-HR"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91548589"/>
              </p:ext>
            </p:extLst>
          </p:nvPr>
        </p:nvGraphicFramePr>
        <p:xfrm>
          <a:off x="330926" y="2632842"/>
          <a:ext cx="11643360" cy="4137650"/>
        </p:xfrm>
        <a:graphic>
          <a:graphicData uri="http://schemas.openxmlformats.org/drawingml/2006/table">
            <a:tbl>
              <a:tblPr firstRow="1" bandRow="1">
                <a:tableStyleId>{5C22544A-7EE6-4342-B048-85BDC9FD1C3A}</a:tableStyleId>
              </a:tblPr>
              <a:tblGrid>
                <a:gridCol w="2048797">
                  <a:extLst>
                    <a:ext uri="{9D8B030D-6E8A-4147-A177-3AD203B41FA5}">
                      <a16:colId xmlns:a16="http://schemas.microsoft.com/office/drawing/2014/main" val="2418904736"/>
                    </a:ext>
                  </a:extLst>
                </a:gridCol>
                <a:gridCol w="9594563">
                  <a:extLst>
                    <a:ext uri="{9D8B030D-6E8A-4147-A177-3AD203B41FA5}">
                      <a16:colId xmlns:a16="http://schemas.microsoft.com/office/drawing/2014/main" val="582943802"/>
                    </a:ext>
                  </a:extLst>
                </a:gridCol>
              </a:tblGrid>
              <a:tr h="496827">
                <a:tc>
                  <a:txBody>
                    <a:bodyPr/>
                    <a:lstStyle/>
                    <a:p>
                      <a:r>
                        <a:rPr lang="hr-HR" sz="2400" b="0" dirty="0" smtClean="0">
                          <a:solidFill>
                            <a:srgbClr val="002060"/>
                          </a:solidFill>
                        </a:rPr>
                        <a:t>UK </a:t>
                      </a:r>
                      <a:r>
                        <a:rPr lang="hr-HR" sz="2400" b="0" dirty="0" err="1" smtClean="0">
                          <a:solidFill>
                            <a:srgbClr val="002060"/>
                          </a:solidFill>
                        </a:rPr>
                        <a:t>Parliament</a:t>
                      </a:r>
                      <a:endParaRPr lang="en-US" sz="2400" b="0" dirty="0">
                        <a:solidFill>
                          <a:srgbClr val="002060"/>
                        </a:solidFill>
                      </a:endParaRPr>
                    </a:p>
                  </a:txBody>
                  <a:tcPr>
                    <a:solidFill>
                      <a:schemeClr val="bg1">
                        <a:lumMod val="95000"/>
                      </a:schemeClr>
                    </a:solidFill>
                  </a:tcPr>
                </a:tc>
                <a:tc>
                  <a:txBody>
                    <a:bodyPr/>
                    <a:lstStyle/>
                    <a:p>
                      <a:endParaRPr lang="hr-HR" dirty="0" smtClean="0"/>
                    </a:p>
                    <a:p>
                      <a:endParaRPr lang="en-US" dirty="0"/>
                    </a:p>
                  </a:txBody>
                  <a:tcPr>
                    <a:solidFill>
                      <a:schemeClr val="bg1">
                        <a:lumMod val="95000"/>
                      </a:schemeClr>
                    </a:solidFill>
                  </a:tcPr>
                </a:tc>
                <a:extLst>
                  <a:ext uri="{0D108BD9-81ED-4DB2-BD59-A6C34878D82A}">
                    <a16:rowId xmlns:a16="http://schemas.microsoft.com/office/drawing/2014/main" val="120907765"/>
                  </a:ext>
                </a:extLst>
              </a:tr>
              <a:tr h="1394450">
                <a:tc>
                  <a:txBody>
                    <a:bodyPr/>
                    <a:lstStyle/>
                    <a:p>
                      <a:endParaRPr lang="en-US" sz="2400" b="0" dirty="0">
                        <a:solidFill>
                          <a:srgbClr val="002060"/>
                        </a:solidFill>
                      </a:endParaRPr>
                    </a:p>
                  </a:txBody>
                  <a:tcPr/>
                </a:tc>
                <a:tc>
                  <a:txBody>
                    <a:bodyPr/>
                    <a:lstStyle/>
                    <a:p>
                      <a:pPr marL="285750" indent="-285750">
                        <a:buFontTx/>
                        <a:buChar char="-"/>
                      </a:pPr>
                      <a:r>
                        <a:rPr lang="en-US" sz="1800" b="0" i="0" kern="1200" dirty="0" smtClean="0">
                          <a:solidFill>
                            <a:schemeClr val="dk1"/>
                          </a:solidFill>
                          <a:effectLst/>
                          <a:latin typeface="+mn-lt"/>
                          <a:ea typeface="+mn-ea"/>
                          <a:cs typeface="+mn-cs"/>
                        </a:rPr>
                        <a:t>a </a:t>
                      </a:r>
                      <a:r>
                        <a:rPr lang="en-US" sz="1800" b="0" i="0" u="none" strike="noStrike" kern="1200" dirty="0" smtClean="0">
                          <a:solidFill>
                            <a:schemeClr val="dk1"/>
                          </a:solidFill>
                          <a:effectLst/>
                          <a:latin typeface="+mn-lt"/>
                          <a:ea typeface="+mn-ea"/>
                          <a:cs typeface="+mn-cs"/>
                        </a:rPr>
                        <a:t>devolved</a:t>
                      </a:r>
                      <a:r>
                        <a:rPr lang="en-US"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parliament</a:t>
                      </a:r>
                      <a:r>
                        <a:rPr lang="hr-HR" sz="1800" b="0" i="0" u="none" strike="noStrike" kern="1200" baseline="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with power to make legislation in</a:t>
                      </a:r>
                      <a:r>
                        <a:rPr lang="hr-HR" sz="1800" b="0" i="0" kern="1200" baseline="0" dirty="0" smtClean="0">
                          <a:solidFill>
                            <a:schemeClr val="dk1"/>
                          </a:solidFill>
                          <a:effectLst/>
                          <a:latin typeface="+mn-lt"/>
                          <a:ea typeface="+mn-ea"/>
                          <a:cs typeface="+mn-cs"/>
                        </a:rPr>
                        <a:t> Wales;</a:t>
                      </a:r>
                      <a:r>
                        <a:rPr lang="en-US" sz="1800" b="0" i="0" kern="1200" dirty="0" smtClean="0">
                          <a:solidFill>
                            <a:schemeClr val="dk1"/>
                          </a:solidFill>
                          <a:effectLst/>
                          <a:latin typeface="+mn-lt"/>
                          <a:ea typeface="+mn-ea"/>
                          <a:cs typeface="+mn-cs"/>
                        </a:rPr>
                        <a:t> </a:t>
                      </a:r>
                      <a:r>
                        <a:rPr lang="hr-HR" sz="1800" b="0" i="0" kern="1200" dirty="0" smtClean="0">
                          <a:solidFill>
                            <a:schemeClr val="dk1"/>
                          </a:solidFill>
                          <a:effectLst/>
                          <a:latin typeface="+mn-lt"/>
                          <a:ea typeface="+mn-ea"/>
                          <a:cs typeface="+mn-cs"/>
                        </a:rPr>
                        <a:t>-</a:t>
                      </a:r>
                      <a:r>
                        <a:rPr lang="hr-HR" sz="1800" b="0" i="0" kern="1200" baseline="0" dirty="0" smtClean="0">
                          <a:solidFill>
                            <a:schemeClr val="dk1"/>
                          </a:solidFill>
                          <a:effectLst/>
                          <a:latin typeface="+mn-lt"/>
                          <a:ea typeface="+mn-ea"/>
                          <a:cs typeface="+mn-cs"/>
                        </a:rPr>
                        <a:t> </a:t>
                      </a:r>
                      <a:r>
                        <a:rPr lang="en-US" sz="1800" b="0" i="0" kern="1200" dirty="0" smtClean="0">
                          <a:solidFill>
                            <a:srgbClr val="FF0000"/>
                          </a:solidFill>
                          <a:effectLst/>
                          <a:latin typeface="+mn-lt"/>
                          <a:ea typeface="+mn-ea"/>
                          <a:cs typeface="+mn-cs"/>
                        </a:rPr>
                        <a:t>60 members</a:t>
                      </a:r>
                      <a:r>
                        <a:rPr lang="hr-HR" sz="1800" b="0" i="0" kern="1200" baseline="0" dirty="0" smtClean="0">
                          <a:solidFill>
                            <a:srgbClr val="FF0000"/>
                          </a:solidFill>
                          <a:effectLst/>
                          <a:latin typeface="+mn-lt"/>
                          <a:ea typeface="+mn-ea"/>
                          <a:cs typeface="+mn-cs"/>
                        </a:rPr>
                        <a:t> </a:t>
                      </a:r>
                      <a:r>
                        <a:rPr lang="en-US" sz="1800" b="0" i="0" kern="1200" dirty="0" smtClean="0">
                          <a:solidFill>
                            <a:schemeClr val="dk1"/>
                          </a:solidFill>
                          <a:effectLst/>
                          <a:latin typeface="+mn-lt"/>
                          <a:ea typeface="+mn-ea"/>
                          <a:cs typeface="+mn-cs"/>
                        </a:rPr>
                        <a:t>known as</a:t>
                      </a:r>
                      <a:r>
                        <a:rPr lang="en-US" sz="1800" b="0" i="0" kern="1200" dirty="0" smtClean="0">
                          <a:solidFill>
                            <a:srgbClr val="FF0000"/>
                          </a:solidFill>
                          <a:effectLst/>
                          <a:latin typeface="+mn-lt"/>
                          <a:ea typeface="+mn-ea"/>
                          <a:cs typeface="+mn-cs"/>
                        </a:rPr>
                        <a:t> </a:t>
                      </a:r>
                      <a:r>
                        <a:rPr lang="en-US" sz="1800" b="0" i="0" u="none" strike="noStrike" kern="1200" dirty="0" smtClean="0">
                          <a:solidFill>
                            <a:srgbClr val="FF0000"/>
                          </a:solidFill>
                          <a:effectLst/>
                          <a:latin typeface="+mn-lt"/>
                          <a:ea typeface="+mn-ea"/>
                          <a:cs typeface="+mn-cs"/>
                        </a:rPr>
                        <a:t>Assembly Members</a:t>
                      </a:r>
                      <a:r>
                        <a:rPr lang="hr-HR" sz="1800" b="0" i="0" u="none" strike="noStrike" kern="1200" baseline="0" dirty="0" smtClean="0">
                          <a:solidFill>
                            <a:srgbClr val="FF0000"/>
                          </a:solidFill>
                          <a:effectLst/>
                          <a:latin typeface="+mn-lt"/>
                          <a:ea typeface="+mn-ea"/>
                          <a:cs typeface="+mn-cs"/>
                        </a:rPr>
                        <a:t> (</a:t>
                      </a:r>
                      <a:r>
                        <a:rPr lang="en-US" sz="1800" b="0" i="0" kern="1200" dirty="0" smtClean="0">
                          <a:solidFill>
                            <a:srgbClr val="FF0000"/>
                          </a:solidFill>
                          <a:effectLst/>
                          <a:latin typeface="+mn-lt"/>
                          <a:ea typeface="+mn-ea"/>
                          <a:cs typeface="+mn-cs"/>
                        </a:rPr>
                        <a:t>A</a:t>
                      </a:r>
                      <a:r>
                        <a:rPr lang="hr-HR" sz="1800" b="0" i="0" kern="1200" dirty="0" smtClean="0">
                          <a:solidFill>
                            <a:srgbClr val="FF0000"/>
                          </a:solidFill>
                          <a:effectLst/>
                          <a:latin typeface="+mn-lt"/>
                          <a:ea typeface="+mn-ea"/>
                          <a:cs typeface="+mn-cs"/>
                        </a:rPr>
                        <a:t>M</a:t>
                      </a:r>
                      <a:r>
                        <a:rPr lang="en-US" sz="1800" b="0" i="0" kern="1200" dirty="0" smtClean="0">
                          <a:solidFill>
                            <a:srgbClr val="FF0000"/>
                          </a:solidFill>
                          <a:effectLst/>
                          <a:latin typeface="+mn-lt"/>
                          <a:ea typeface="+mn-ea"/>
                          <a:cs typeface="+mn-cs"/>
                        </a:rPr>
                        <a:t>s</a:t>
                      </a:r>
                      <a:r>
                        <a:rPr lang="hr-HR" sz="1800" b="0" i="0" kern="1200" dirty="0" smtClean="0">
                          <a:solidFill>
                            <a:srgbClr val="FF0000"/>
                          </a:solidFill>
                          <a:effectLst/>
                          <a:latin typeface="+mn-lt"/>
                          <a:ea typeface="+mn-ea"/>
                          <a:cs typeface="+mn-cs"/>
                        </a:rPr>
                        <a:t>)</a:t>
                      </a:r>
                      <a:r>
                        <a:rPr lang="hr-HR" sz="1800" b="0" i="0" kern="120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created by the </a:t>
                      </a:r>
                      <a:r>
                        <a:rPr lang="en-US" sz="1800" b="0" i="0" u="none" strike="noStrike" kern="1200" dirty="0" smtClean="0">
                          <a:solidFill>
                            <a:schemeClr val="dk1"/>
                          </a:solidFill>
                          <a:effectLst/>
                          <a:latin typeface="+mn-lt"/>
                          <a:ea typeface="+mn-ea"/>
                          <a:cs typeface="+mn-cs"/>
                        </a:rPr>
                        <a:t>Government of Wales Act </a:t>
                      </a:r>
                      <a:r>
                        <a:rPr lang="en-US" sz="1800" b="0" i="0" u="none" strike="noStrike" kern="1200" dirty="0" smtClean="0">
                          <a:solidFill>
                            <a:schemeClr val="tx1"/>
                          </a:solidFill>
                          <a:effectLst/>
                          <a:latin typeface="+mn-lt"/>
                          <a:ea typeface="+mn-ea"/>
                          <a:cs typeface="+mn-cs"/>
                        </a:rPr>
                        <a:t>1998</a:t>
                      </a:r>
                      <a:r>
                        <a:rPr lang="hr-HR" sz="1800" b="0" i="0" u="none" strike="noStrike" kern="1200" dirty="0" smtClean="0">
                          <a:solidFill>
                            <a:schemeClr val="tx1"/>
                          </a:solidFill>
                          <a:effectLst/>
                          <a:latin typeface="+mn-lt"/>
                          <a:ea typeface="+mn-ea"/>
                          <a:cs typeface="+mn-cs"/>
                        </a:rPr>
                        <a:t>;</a:t>
                      </a:r>
                    </a:p>
                    <a:p>
                      <a:pPr marL="285750" indent="-285750">
                        <a:buFontTx/>
                        <a:buChar char="-"/>
                      </a:pPr>
                      <a:r>
                        <a:rPr lang="hr-HR" sz="1800" b="0" i="0" kern="1200" dirty="0" err="1" smtClean="0">
                          <a:solidFill>
                            <a:schemeClr val="dk1"/>
                          </a:solidFill>
                          <a:effectLst/>
                          <a:latin typeface="+mn-lt"/>
                          <a:ea typeface="+mn-ea"/>
                          <a:cs typeface="+mn-cs"/>
                        </a:rPr>
                        <a:t>since</a:t>
                      </a:r>
                      <a:r>
                        <a:rPr lang="hr-HR" sz="1800" b="0" i="0" kern="1200" baseline="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the </a:t>
                      </a:r>
                      <a:r>
                        <a:rPr lang="en-US" sz="1800" b="0" i="0" u="none" strike="noStrike" kern="1200" dirty="0" smtClean="0">
                          <a:solidFill>
                            <a:schemeClr val="dk1"/>
                          </a:solidFill>
                          <a:effectLst/>
                          <a:latin typeface="+mn-lt"/>
                          <a:ea typeface="+mn-ea"/>
                          <a:cs typeface="+mn-cs"/>
                        </a:rPr>
                        <a:t>referendum</a:t>
                      </a:r>
                      <a:r>
                        <a:rPr lang="en-US" sz="1800" b="0" i="0" kern="1200" dirty="0" smtClean="0">
                          <a:solidFill>
                            <a:schemeClr val="dk1"/>
                          </a:solidFill>
                          <a:effectLst/>
                          <a:latin typeface="+mn-lt"/>
                          <a:ea typeface="+mn-ea"/>
                          <a:cs typeface="+mn-cs"/>
                        </a:rPr>
                        <a:t> </a:t>
                      </a:r>
                      <a:r>
                        <a:rPr lang="hr-HR" sz="1800" b="0" i="0" kern="1200" dirty="0" err="1" smtClean="0">
                          <a:solidFill>
                            <a:schemeClr val="dk1"/>
                          </a:solidFill>
                          <a:effectLst/>
                          <a:latin typeface="+mn-lt"/>
                          <a:ea typeface="+mn-ea"/>
                          <a:cs typeface="+mn-cs"/>
                        </a:rPr>
                        <a:t>in</a:t>
                      </a:r>
                      <a:r>
                        <a:rPr lang="en-US" sz="1800" b="0" i="0" kern="1200" dirty="0" smtClean="0">
                          <a:solidFill>
                            <a:schemeClr val="dk1"/>
                          </a:solidFill>
                          <a:effectLst/>
                          <a:latin typeface="+mn-lt"/>
                          <a:ea typeface="+mn-ea"/>
                          <a:cs typeface="+mn-cs"/>
                        </a:rPr>
                        <a:t> 2011, </a:t>
                      </a:r>
                      <a:r>
                        <a:rPr lang="hr-HR" sz="1800" b="0" i="0" kern="1200" dirty="0" err="1" smtClean="0">
                          <a:solidFill>
                            <a:schemeClr val="dk1"/>
                          </a:solidFill>
                          <a:effectLst/>
                          <a:latin typeface="+mn-lt"/>
                          <a:ea typeface="+mn-ea"/>
                          <a:cs typeface="+mn-cs"/>
                        </a:rPr>
                        <a:t>it</a:t>
                      </a:r>
                      <a:r>
                        <a:rPr lang="hr-HR" sz="1800" b="0" i="0" kern="1200" dirty="0" smtClean="0">
                          <a:solidFill>
                            <a:schemeClr val="dk1"/>
                          </a:solidFill>
                          <a:effectLst/>
                          <a:latin typeface="+mn-lt"/>
                          <a:ea typeface="+mn-ea"/>
                          <a:cs typeface="+mn-cs"/>
                        </a:rPr>
                        <a:t> </a:t>
                      </a:r>
                      <a:r>
                        <a:rPr lang="hr-HR" sz="1800" b="0" i="0" kern="1200" dirty="0" err="1" smtClean="0">
                          <a:solidFill>
                            <a:schemeClr val="dk1"/>
                          </a:solidFill>
                          <a:effectLst/>
                          <a:latin typeface="+mn-lt"/>
                          <a:ea typeface="+mn-ea"/>
                          <a:cs typeface="+mn-cs"/>
                        </a:rPr>
                        <a:t>can</a:t>
                      </a:r>
                      <a:r>
                        <a:rPr lang="hr-HR" sz="1800" b="0" i="0" kern="1200" dirty="0" smtClean="0">
                          <a:solidFill>
                            <a:schemeClr val="dk1"/>
                          </a:solidFill>
                          <a:effectLst/>
                          <a:latin typeface="+mn-lt"/>
                          <a:ea typeface="+mn-ea"/>
                          <a:cs typeface="+mn-cs"/>
                        </a:rPr>
                        <a:t> </a:t>
                      </a:r>
                      <a:r>
                        <a:rPr lang="en-US" sz="1800" b="0" i="0" u="none" strike="noStrike" kern="1200" dirty="0" smtClean="0">
                          <a:solidFill>
                            <a:schemeClr val="dk1"/>
                          </a:solidFill>
                          <a:effectLst/>
                          <a:latin typeface="+mn-lt"/>
                          <a:ea typeface="+mn-ea"/>
                          <a:cs typeface="+mn-cs"/>
                        </a:rPr>
                        <a:t>legislate</a:t>
                      </a:r>
                      <a:r>
                        <a:rPr lang="en-US" sz="1800" b="0" i="0" kern="1200" dirty="0" smtClean="0">
                          <a:solidFill>
                            <a:schemeClr val="dk1"/>
                          </a:solidFill>
                          <a:effectLst/>
                          <a:latin typeface="+mn-lt"/>
                          <a:ea typeface="+mn-ea"/>
                          <a:cs typeface="+mn-cs"/>
                        </a:rPr>
                        <a:t> without having to consult the </a:t>
                      </a:r>
                      <a:r>
                        <a:rPr lang="en-US" sz="1800" b="0" i="0" u="none" strike="noStrike" kern="1200" dirty="0" smtClean="0">
                          <a:solidFill>
                            <a:schemeClr val="dk1"/>
                          </a:solidFill>
                          <a:effectLst/>
                          <a:latin typeface="+mn-lt"/>
                          <a:ea typeface="+mn-ea"/>
                          <a:cs typeface="+mn-cs"/>
                        </a:rPr>
                        <a:t>UK parliament</a:t>
                      </a:r>
                      <a:r>
                        <a:rPr lang="en-US" sz="1800" b="0" i="0" kern="1200" dirty="0" smtClean="0">
                          <a:solidFill>
                            <a:schemeClr val="dk1"/>
                          </a:solidFill>
                          <a:effectLst/>
                          <a:latin typeface="+mn-lt"/>
                          <a:ea typeface="+mn-ea"/>
                          <a:cs typeface="+mn-cs"/>
                        </a:rPr>
                        <a:t> or the </a:t>
                      </a:r>
                      <a:r>
                        <a:rPr lang="en-US" sz="1800" b="0" i="0" u="none" strike="noStrike" kern="1200" dirty="0" smtClean="0">
                          <a:solidFill>
                            <a:schemeClr val="dk1"/>
                          </a:solidFill>
                          <a:effectLst/>
                          <a:latin typeface="+mn-lt"/>
                          <a:ea typeface="+mn-ea"/>
                          <a:cs typeface="+mn-cs"/>
                        </a:rPr>
                        <a:t>Secretary of State for Wales</a:t>
                      </a:r>
                      <a:r>
                        <a:rPr lang="en-US" sz="1800" b="0" i="0" kern="1200" dirty="0" smtClean="0">
                          <a:solidFill>
                            <a:schemeClr val="dk1"/>
                          </a:solidFill>
                          <a:effectLst/>
                          <a:latin typeface="+mn-lt"/>
                          <a:ea typeface="+mn-ea"/>
                          <a:cs typeface="+mn-cs"/>
                        </a:rPr>
                        <a:t> in the 20 areas that are devolved</a:t>
                      </a:r>
                      <a:endParaRPr lang="en-US" dirty="0"/>
                    </a:p>
                  </a:txBody>
                  <a:tcPr/>
                </a:tc>
                <a:extLst>
                  <a:ext uri="{0D108BD9-81ED-4DB2-BD59-A6C34878D82A}">
                    <a16:rowId xmlns:a16="http://schemas.microsoft.com/office/drawing/2014/main" val="3525709393"/>
                  </a:ext>
                </a:extLst>
              </a:tr>
              <a:tr h="912086">
                <a:tc>
                  <a:txBody>
                    <a:bodyPr/>
                    <a:lstStyle/>
                    <a:p>
                      <a:endParaRPr lang="en-US" sz="2400" b="0" dirty="0">
                        <a:solidFill>
                          <a:srgbClr val="002060"/>
                        </a:solidFill>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hr-HR" dirty="0" err="1" smtClean="0"/>
                        <a:t>unicameral</a:t>
                      </a:r>
                      <a:r>
                        <a:rPr lang="hr-HR" dirty="0" smtClean="0"/>
                        <a:t> </a:t>
                      </a:r>
                      <a:r>
                        <a:rPr lang="hr-HR" dirty="0" err="1" smtClean="0"/>
                        <a:t>legislature</a:t>
                      </a:r>
                      <a:r>
                        <a:rPr lang="hr-HR" baseline="0" dirty="0" smtClean="0"/>
                        <a:t> </a:t>
                      </a:r>
                      <a:r>
                        <a:rPr lang="hr-HR" baseline="0" dirty="0" err="1" smtClean="0"/>
                        <a:t>in</a:t>
                      </a:r>
                      <a:r>
                        <a:rPr lang="hr-HR" baseline="0" dirty="0" smtClean="0"/>
                        <a:t> </a:t>
                      </a:r>
                      <a:r>
                        <a:rPr lang="hr-HR" baseline="0" dirty="0" err="1" smtClean="0"/>
                        <a:t>Edinburgh</a:t>
                      </a:r>
                      <a:r>
                        <a:rPr lang="hr-HR" baseline="0" dirty="0" smtClean="0"/>
                        <a:t>; </a:t>
                      </a:r>
                      <a:r>
                        <a:rPr lang="hr-HR" baseline="0" dirty="0" smtClean="0">
                          <a:solidFill>
                            <a:srgbClr val="FF0000"/>
                          </a:solidFill>
                        </a:rPr>
                        <a:t>129 </a:t>
                      </a:r>
                      <a:r>
                        <a:rPr lang="hr-HR" baseline="0" dirty="0" err="1" smtClean="0">
                          <a:solidFill>
                            <a:srgbClr val="FF0000"/>
                          </a:solidFill>
                        </a:rPr>
                        <a:t>elected</a:t>
                      </a:r>
                      <a:r>
                        <a:rPr lang="hr-HR" baseline="0" dirty="0" smtClean="0">
                          <a:solidFill>
                            <a:srgbClr val="FF0000"/>
                          </a:solidFill>
                        </a:rPr>
                        <a:t> </a:t>
                      </a:r>
                      <a:r>
                        <a:rPr lang="hr-HR" baseline="0" dirty="0" err="1" smtClean="0">
                          <a:solidFill>
                            <a:srgbClr val="FF0000"/>
                          </a:solidFill>
                        </a:rPr>
                        <a:t>members</a:t>
                      </a:r>
                      <a:r>
                        <a:rPr lang="hr-HR" baseline="0" dirty="0" smtClean="0">
                          <a:solidFill>
                            <a:srgbClr val="FF0000"/>
                          </a:solidFill>
                        </a:rPr>
                        <a:t> </a:t>
                      </a:r>
                      <a:r>
                        <a:rPr lang="hr-HR" baseline="0" dirty="0" err="1" smtClean="0"/>
                        <a:t>known</a:t>
                      </a:r>
                      <a:r>
                        <a:rPr lang="hr-HR" baseline="0" dirty="0" smtClean="0"/>
                        <a:t> as </a:t>
                      </a:r>
                      <a:r>
                        <a:rPr lang="hr-HR" baseline="0" dirty="0" err="1" smtClean="0">
                          <a:solidFill>
                            <a:srgbClr val="FF0000"/>
                          </a:solidFill>
                        </a:rPr>
                        <a:t>members</a:t>
                      </a:r>
                      <a:r>
                        <a:rPr lang="hr-HR" baseline="0" dirty="0" smtClean="0">
                          <a:solidFill>
                            <a:srgbClr val="FF0000"/>
                          </a:solidFill>
                        </a:rPr>
                        <a:t> </a:t>
                      </a:r>
                      <a:r>
                        <a:rPr lang="hr-HR" baseline="0" dirty="0" err="1" smtClean="0">
                          <a:solidFill>
                            <a:srgbClr val="FF0000"/>
                          </a:solidFill>
                        </a:rPr>
                        <a:t>of</a:t>
                      </a:r>
                      <a:r>
                        <a:rPr lang="hr-HR" baseline="0" dirty="0" smtClean="0">
                          <a:solidFill>
                            <a:srgbClr val="FF0000"/>
                          </a:solidFill>
                        </a:rPr>
                        <a:t> </a:t>
                      </a:r>
                      <a:r>
                        <a:rPr lang="hr-HR" baseline="0" dirty="0" err="1" smtClean="0">
                          <a:solidFill>
                            <a:srgbClr val="FF0000"/>
                          </a:solidFill>
                        </a:rPr>
                        <a:t>the</a:t>
                      </a:r>
                      <a:r>
                        <a:rPr lang="hr-HR" baseline="0" dirty="0" smtClean="0">
                          <a:solidFill>
                            <a:srgbClr val="FF0000"/>
                          </a:solidFill>
                        </a:rPr>
                        <a:t> Scottish </a:t>
                      </a:r>
                      <a:r>
                        <a:rPr lang="hr-HR" baseline="0" dirty="0" err="1" smtClean="0">
                          <a:solidFill>
                            <a:srgbClr val="FF0000"/>
                          </a:solidFill>
                        </a:rPr>
                        <a:t>Parliament</a:t>
                      </a:r>
                      <a:r>
                        <a:rPr lang="hr-HR" baseline="0" dirty="0" smtClean="0">
                          <a:solidFill>
                            <a:srgbClr val="FF0000"/>
                          </a:solidFill>
                        </a:rPr>
                        <a:t> (</a:t>
                      </a:r>
                      <a:r>
                        <a:rPr lang="hr-HR" baseline="0" dirty="0" err="1" smtClean="0">
                          <a:solidFill>
                            <a:srgbClr val="FF0000"/>
                          </a:solidFill>
                        </a:rPr>
                        <a:t>MSPs</a:t>
                      </a:r>
                      <a:r>
                        <a:rPr lang="hr-HR" baseline="0" dirty="0" smtClean="0">
                          <a:solidFill>
                            <a:srgbClr val="FF0000"/>
                          </a:solidFill>
                        </a:rPr>
                        <a:t>); </a:t>
                      </a:r>
                      <a:r>
                        <a:rPr lang="hr-HR" baseline="0" dirty="0" smtClean="0"/>
                        <a:t>-</a:t>
                      </a:r>
                      <a:r>
                        <a:rPr lang="en-US" sz="1800" b="0" i="0" kern="1200" dirty="0" smtClean="0">
                          <a:solidFill>
                            <a:schemeClr val="dk1"/>
                          </a:solidFill>
                          <a:effectLst/>
                          <a:latin typeface="+mn-lt"/>
                          <a:ea typeface="+mn-ea"/>
                          <a:cs typeface="+mn-cs"/>
                        </a:rPr>
                        <a:t> has the power to legislate in all areas that are not explicitly reserved to </a:t>
                      </a:r>
                      <a:r>
                        <a:rPr lang="hr-HR" sz="1800" b="0" i="0" kern="1200" dirty="0" err="1" smtClean="0">
                          <a:solidFill>
                            <a:schemeClr val="dk1"/>
                          </a:solidFill>
                          <a:effectLst/>
                          <a:latin typeface="+mn-lt"/>
                          <a:ea typeface="+mn-ea"/>
                          <a:cs typeface="+mn-cs"/>
                        </a:rPr>
                        <a:t>the</a:t>
                      </a:r>
                      <a:r>
                        <a:rPr lang="hr-HR" sz="1800" b="0" i="0" kern="1200" baseline="0" dirty="0" smtClean="0">
                          <a:solidFill>
                            <a:schemeClr val="dk1"/>
                          </a:solidFill>
                          <a:effectLst/>
                          <a:latin typeface="+mn-lt"/>
                          <a:ea typeface="+mn-ea"/>
                          <a:cs typeface="+mn-cs"/>
                        </a:rPr>
                        <a:t> UK </a:t>
                      </a:r>
                      <a:r>
                        <a:rPr lang="hr-HR" sz="1800" b="0" i="0" kern="1200" baseline="0" dirty="0" err="1" smtClean="0">
                          <a:solidFill>
                            <a:schemeClr val="dk1"/>
                          </a:solidFill>
                          <a:effectLst/>
                          <a:latin typeface="+mn-lt"/>
                          <a:ea typeface="+mn-ea"/>
                          <a:cs typeface="+mn-cs"/>
                        </a:rPr>
                        <a:t>Paliament</a:t>
                      </a:r>
                      <a:r>
                        <a:rPr lang="hr-HR" sz="1800" b="0" i="0" kern="1200" baseline="0" dirty="0" smtClean="0">
                          <a:solidFill>
                            <a:schemeClr val="dk1"/>
                          </a:solidFill>
                          <a:effectLst/>
                          <a:latin typeface="+mn-lt"/>
                          <a:ea typeface="+mn-ea"/>
                          <a:cs typeface="+mn-cs"/>
                        </a:rPr>
                        <a:t> (</a:t>
                      </a:r>
                      <a:r>
                        <a:rPr lang="hr-HR" sz="1800" b="0" i="0" kern="1200" baseline="0" dirty="0" err="1" smtClean="0">
                          <a:solidFill>
                            <a:schemeClr val="dk1"/>
                          </a:solidFill>
                          <a:effectLst/>
                          <a:latin typeface="+mn-lt"/>
                          <a:ea typeface="+mn-ea"/>
                          <a:cs typeface="+mn-cs"/>
                        </a:rPr>
                        <a:t>according</a:t>
                      </a:r>
                      <a:r>
                        <a:rPr lang="hr-HR" sz="1800" b="0" i="0" kern="1200" baseline="0" dirty="0" smtClean="0">
                          <a:solidFill>
                            <a:schemeClr val="dk1"/>
                          </a:solidFill>
                          <a:effectLst/>
                          <a:latin typeface="+mn-lt"/>
                          <a:ea typeface="+mn-ea"/>
                          <a:cs typeface="+mn-cs"/>
                        </a:rPr>
                        <a:t> to Scotland </a:t>
                      </a:r>
                      <a:r>
                        <a:rPr lang="hr-HR" sz="1800" b="0" i="0" kern="1200" baseline="0" dirty="0" err="1" smtClean="0">
                          <a:solidFill>
                            <a:schemeClr val="dk1"/>
                          </a:solidFill>
                          <a:effectLst/>
                          <a:latin typeface="+mn-lt"/>
                          <a:ea typeface="+mn-ea"/>
                          <a:cs typeface="+mn-cs"/>
                        </a:rPr>
                        <a:t>Act</a:t>
                      </a:r>
                      <a:r>
                        <a:rPr lang="hr-HR" sz="1800" b="0" i="0" kern="1200" baseline="0" dirty="0" smtClean="0">
                          <a:solidFill>
                            <a:schemeClr val="dk1"/>
                          </a:solidFill>
                          <a:effectLst/>
                          <a:latin typeface="+mn-lt"/>
                          <a:ea typeface="+mn-ea"/>
                          <a:cs typeface="+mn-cs"/>
                        </a:rPr>
                        <a:t> 1998)</a:t>
                      </a:r>
                      <a:endParaRPr lang="en-US" dirty="0" smtClean="0"/>
                    </a:p>
                  </a:txBody>
                  <a:tcPr/>
                </a:tc>
                <a:extLst>
                  <a:ext uri="{0D108BD9-81ED-4DB2-BD59-A6C34878D82A}">
                    <a16:rowId xmlns:a16="http://schemas.microsoft.com/office/drawing/2014/main" val="3684608073"/>
                  </a:ext>
                </a:extLst>
              </a:tr>
              <a:tr h="1185312">
                <a:tc>
                  <a:txBody>
                    <a:bodyPr/>
                    <a:lstStyle/>
                    <a:p>
                      <a:endParaRPr lang="en-US" sz="2400" b="0" dirty="0">
                        <a:solidFill>
                          <a:srgbClr val="002060"/>
                        </a:solidFill>
                      </a:endParaRPr>
                    </a:p>
                  </a:txBody>
                  <a:tcPr/>
                </a:tc>
                <a:tc>
                  <a:txBody>
                    <a:bodyPr/>
                    <a:lstStyle/>
                    <a:p>
                      <a:pPr marL="285750" indent="-285750">
                        <a:buFontTx/>
                        <a:buChar char="-"/>
                      </a:pPr>
                      <a:r>
                        <a:rPr lang="hr-HR" dirty="0" err="1" smtClean="0"/>
                        <a:t>unicameral</a:t>
                      </a:r>
                      <a:r>
                        <a:rPr lang="hr-HR" dirty="0" smtClean="0"/>
                        <a:t> </a:t>
                      </a:r>
                      <a:r>
                        <a:rPr lang="hr-HR" dirty="0" err="1" smtClean="0"/>
                        <a:t>legislature</a:t>
                      </a:r>
                      <a:r>
                        <a:rPr lang="hr-HR" dirty="0" smtClean="0"/>
                        <a:t> </a:t>
                      </a:r>
                      <a:r>
                        <a:rPr lang="hr-HR" dirty="0" err="1" smtClean="0"/>
                        <a:t>in</a:t>
                      </a:r>
                      <a:r>
                        <a:rPr lang="hr-HR" dirty="0" smtClean="0"/>
                        <a:t> </a:t>
                      </a:r>
                      <a:r>
                        <a:rPr lang="hr-HR" dirty="0" err="1" smtClean="0"/>
                        <a:t>Belfast</a:t>
                      </a:r>
                      <a:r>
                        <a:rPr lang="hr-HR" dirty="0" smtClean="0"/>
                        <a:t>;</a:t>
                      </a:r>
                      <a:r>
                        <a:rPr lang="en-US" sz="1800" b="0" i="0" kern="1200" dirty="0" smtClean="0">
                          <a:solidFill>
                            <a:schemeClr val="dk1"/>
                          </a:solidFill>
                          <a:effectLst/>
                          <a:latin typeface="+mn-lt"/>
                          <a:ea typeface="+mn-ea"/>
                          <a:cs typeface="+mn-cs"/>
                        </a:rPr>
                        <a:t> </a:t>
                      </a:r>
                      <a:r>
                        <a:rPr lang="en-US" sz="1800" b="0" i="0" kern="1200" dirty="0" smtClean="0">
                          <a:solidFill>
                            <a:srgbClr val="FF0000"/>
                          </a:solidFill>
                          <a:effectLst/>
                          <a:latin typeface="+mn-lt"/>
                          <a:ea typeface="+mn-ea"/>
                          <a:cs typeface="+mn-cs"/>
                        </a:rPr>
                        <a:t>90 members</a:t>
                      </a:r>
                      <a:r>
                        <a:rPr lang="en-US" sz="1800" b="0" i="0" kern="1200" dirty="0" smtClean="0">
                          <a:solidFill>
                            <a:schemeClr val="dk1"/>
                          </a:solidFill>
                          <a:effectLst/>
                          <a:latin typeface="+mn-lt"/>
                          <a:ea typeface="+mn-ea"/>
                          <a:cs typeface="+mn-cs"/>
                        </a:rPr>
                        <a:t> known as </a:t>
                      </a:r>
                      <a:r>
                        <a:rPr lang="en-US" sz="1800" b="0" i="0" u="none" strike="noStrike" kern="1200" dirty="0" smtClean="0">
                          <a:solidFill>
                            <a:srgbClr val="FF0000"/>
                          </a:solidFill>
                          <a:effectLst/>
                          <a:latin typeface="+mn-lt"/>
                          <a:ea typeface="+mn-ea"/>
                          <a:cs typeface="+mn-cs"/>
                        </a:rPr>
                        <a:t>Members of the Legislative Assembly</a:t>
                      </a:r>
                      <a:r>
                        <a:rPr lang="en-US" sz="1800" b="0" i="0" kern="1200" dirty="0" smtClean="0">
                          <a:solidFill>
                            <a:srgbClr val="FF0000"/>
                          </a:solidFill>
                          <a:effectLst/>
                          <a:latin typeface="+mn-lt"/>
                          <a:ea typeface="+mn-ea"/>
                          <a:cs typeface="+mn-cs"/>
                        </a:rPr>
                        <a:t> (MLAs</a:t>
                      </a:r>
                      <a:r>
                        <a:rPr lang="hr-HR" sz="1800" b="0" i="0" kern="1200" dirty="0" smtClean="0">
                          <a:solidFill>
                            <a:srgbClr val="FF0000"/>
                          </a:solidFill>
                          <a:effectLst/>
                          <a:latin typeface="+mn-lt"/>
                          <a:ea typeface="+mn-ea"/>
                          <a:cs typeface="+mn-cs"/>
                        </a:rPr>
                        <a:t>)</a:t>
                      </a:r>
                      <a:endParaRPr lang="hr-HR" dirty="0" smtClean="0">
                        <a:solidFill>
                          <a:srgbClr val="FF0000"/>
                        </a:solidFill>
                      </a:endParaRPr>
                    </a:p>
                    <a:p>
                      <a:pPr marL="285750" indent="-285750">
                        <a:buFontTx/>
                        <a:buChar char="-"/>
                      </a:pPr>
                      <a:r>
                        <a:rPr lang="en-US" sz="1800" b="0" i="0" kern="1200" dirty="0" smtClean="0">
                          <a:solidFill>
                            <a:schemeClr val="dk1"/>
                          </a:solidFill>
                          <a:effectLst/>
                          <a:latin typeface="+mn-lt"/>
                          <a:ea typeface="+mn-ea"/>
                          <a:cs typeface="+mn-cs"/>
                        </a:rPr>
                        <a:t>has power to legislate in a wide range of areas that are not explicitly </a:t>
                      </a:r>
                      <a:r>
                        <a:rPr lang="en-US" sz="1800" b="0" i="0" u="none" strike="noStrike" kern="1200" dirty="0" smtClean="0">
                          <a:solidFill>
                            <a:schemeClr val="dk1"/>
                          </a:solidFill>
                          <a:effectLst/>
                          <a:latin typeface="+mn-lt"/>
                          <a:ea typeface="+mn-ea"/>
                          <a:cs typeface="+mn-cs"/>
                        </a:rPr>
                        <a:t>reserved</a:t>
                      </a:r>
                      <a:r>
                        <a:rPr lang="en-US" sz="1800" b="0" i="0" kern="1200" dirty="0" smtClean="0">
                          <a:solidFill>
                            <a:schemeClr val="dk1"/>
                          </a:solidFill>
                          <a:effectLst/>
                          <a:latin typeface="+mn-lt"/>
                          <a:ea typeface="+mn-ea"/>
                          <a:cs typeface="+mn-cs"/>
                        </a:rPr>
                        <a:t> to the </a:t>
                      </a:r>
                      <a:r>
                        <a:rPr lang="hr-HR" sz="1800" b="0" i="0" kern="1200" dirty="0" smtClean="0">
                          <a:solidFill>
                            <a:schemeClr val="dk1"/>
                          </a:solidFill>
                          <a:effectLst/>
                          <a:latin typeface="+mn-lt"/>
                          <a:ea typeface="+mn-ea"/>
                          <a:cs typeface="+mn-cs"/>
                        </a:rPr>
                        <a:t>UK</a:t>
                      </a:r>
                      <a:r>
                        <a:rPr lang="hr-HR" sz="1800" b="0" i="0" kern="1200" baseline="0" dirty="0" smtClean="0">
                          <a:solidFill>
                            <a:schemeClr val="dk1"/>
                          </a:solidFill>
                          <a:effectLst/>
                          <a:latin typeface="+mn-lt"/>
                          <a:ea typeface="+mn-ea"/>
                          <a:cs typeface="+mn-cs"/>
                        </a:rPr>
                        <a:t> </a:t>
                      </a:r>
                      <a:r>
                        <a:rPr lang="hr-HR" sz="1800" b="0" i="0" kern="1200" baseline="0" dirty="0" err="1" smtClean="0">
                          <a:solidFill>
                            <a:schemeClr val="dk1"/>
                          </a:solidFill>
                          <a:effectLst/>
                          <a:latin typeface="+mn-lt"/>
                          <a:ea typeface="+mn-ea"/>
                          <a:cs typeface="+mn-cs"/>
                        </a:rPr>
                        <a:t>Parliament</a:t>
                      </a:r>
                      <a:endParaRPr lang="en-US" dirty="0" smtClean="0"/>
                    </a:p>
                  </a:txBody>
                  <a:tcPr/>
                </a:tc>
                <a:extLst>
                  <a:ext uri="{0D108BD9-81ED-4DB2-BD59-A6C34878D82A}">
                    <a16:rowId xmlns:a16="http://schemas.microsoft.com/office/drawing/2014/main" val="2435454120"/>
                  </a:ext>
                </a:extLst>
              </a:tr>
            </a:tbl>
          </a:graphicData>
        </a:graphic>
      </p:graphicFrame>
    </p:spTree>
    <p:extLst>
      <p:ext uri="{BB962C8B-B14F-4D97-AF65-F5344CB8AC3E}">
        <p14:creationId xmlns:p14="http://schemas.microsoft.com/office/powerpoint/2010/main" val="3647304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Working</a:t>
            </a:r>
            <a:r>
              <a:rPr lang="hr-HR" dirty="0" smtClean="0"/>
              <a:t> </a:t>
            </a:r>
            <a:r>
              <a:rPr lang="hr-HR" dirty="0" err="1" smtClean="0"/>
              <a:t>in</a:t>
            </a:r>
            <a:r>
              <a:rPr lang="hr-HR" dirty="0" smtClean="0"/>
              <a:t> </a:t>
            </a:r>
            <a:r>
              <a:rPr lang="hr-HR" dirty="0" err="1" smtClean="0"/>
              <a:t>Parliament</a:t>
            </a:r>
            <a:r>
              <a:rPr lang="hr-HR" dirty="0" smtClean="0"/>
              <a:t> </a:t>
            </a:r>
            <a:r>
              <a:rPr lang="hr-HR" dirty="0" err="1" smtClean="0"/>
              <a:t>and</a:t>
            </a:r>
            <a:r>
              <a:rPr lang="hr-HR" dirty="0" smtClean="0"/>
              <a:t> </a:t>
            </a:r>
            <a:r>
              <a:rPr lang="hr-HR" dirty="0" err="1" smtClean="0"/>
              <a:t>constituencies</a:t>
            </a:r>
            <a:endParaRPr lang="en-US" dirty="0"/>
          </a:p>
        </p:txBody>
      </p:sp>
      <p:sp>
        <p:nvSpPr>
          <p:cNvPr id="3" name="Content Placeholder 2"/>
          <p:cNvSpPr>
            <a:spLocks noGrp="1"/>
          </p:cNvSpPr>
          <p:nvPr>
            <p:ph idx="1"/>
          </p:nvPr>
        </p:nvSpPr>
        <p:spPr/>
        <p:txBody>
          <a:bodyPr/>
          <a:lstStyle/>
          <a:p>
            <a:r>
              <a:rPr lang="hr-HR" dirty="0" err="1" smtClean="0"/>
              <a:t>Find</a:t>
            </a:r>
            <a:r>
              <a:rPr lang="hr-HR" dirty="0" smtClean="0"/>
              <a:t> </a:t>
            </a:r>
            <a:r>
              <a:rPr lang="hr-HR" dirty="0" err="1" smtClean="0"/>
              <a:t>in</a:t>
            </a:r>
            <a:r>
              <a:rPr lang="hr-HR" dirty="0" smtClean="0"/>
              <a:t> the </a:t>
            </a:r>
            <a:r>
              <a:rPr lang="hr-HR" dirty="0" err="1" smtClean="0"/>
              <a:t>text</a:t>
            </a:r>
            <a:r>
              <a:rPr lang="hr-HR" dirty="0" smtClean="0"/>
              <a:t> the </a:t>
            </a:r>
            <a:r>
              <a:rPr lang="hr-HR" dirty="0" err="1" smtClean="0"/>
              <a:t>tasks</a:t>
            </a:r>
            <a:r>
              <a:rPr lang="hr-HR" dirty="0" smtClean="0"/>
              <a:t> </a:t>
            </a:r>
            <a:r>
              <a:rPr lang="hr-HR" dirty="0" err="1" smtClean="0"/>
              <a:t>of</a:t>
            </a:r>
            <a:r>
              <a:rPr lang="hr-HR" dirty="0" smtClean="0"/>
              <a:t> </a:t>
            </a:r>
            <a:r>
              <a:rPr lang="hr-HR" dirty="0" err="1" smtClean="0"/>
              <a:t>MPs</a:t>
            </a:r>
            <a:r>
              <a:rPr lang="hr-HR" dirty="0" smtClean="0"/>
              <a:t> </a:t>
            </a:r>
            <a:r>
              <a:rPr lang="hr-HR" dirty="0" err="1" smtClean="0"/>
              <a:t>in</a:t>
            </a:r>
            <a:r>
              <a:rPr lang="hr-HR" dirty="0" smtClean="0"/>
              <a:t> the </a:t>
            </a:r>
            <a:r>
              <a:rPr lang="hr-HR" dirty="0" err="1" smtClean="0"/>
              <a:t>Parliament</a:t>
            </a:r>
            <a:r>
              <a:rPr lang="hr-HR" dirty="0" smtClean="0"/>
              <a:t> </a:t>
            </a:r>
            <a:r>
              <a:rPr lang="hr-HR" dirty="0" err="1" smtClean="0"/>
              <a:t>and</a:t>
            </a:r>
            <a:r>
              <a:rPr lang="hr-HR" dirty="0" smtClean="0"/>
              <a:t> </a:t>
            </a:r>
            <a:r>
              <a:rPr lang="hr-HR" dirty="0" err="1" smtClean="0"/>
              <a:t>their</a:t>
            </a:r>
            <a:r>
              <a:rPr lang="hr-HR" dirty="0" smtClean="0"/>
              <a:t> </a:t>
            </a:r>
            <a:r>
              <a:rPr lang="hr-HR" dirty="0" err="1" smtClean="0"/>
              <a:t>constituencies</a:t>
            </a:r>
            <a:r>
              <a:rPr lang="hr-HR" dirty="0" smtClean="0"/>
              <a:t>.</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51911004"/>
              </p:ext>
            </p:extLst>
          </p:nvPr>
        </p:nvGraphicFramePr>
        <p:xfrm>
          <a:off x="1190625" y="3019424"/>
          <a:ext cx="10163175" cy="3157538"/>
        </p:xfrm>
        <a:graphic>
          <a:graphicData uri="http://schemas.openxmlformats.org/drawingml/2006/table">
            <a:tbl>
              <a:tblPr firstRow="1" bandRow="1">
                <a:tableStyleId>{5C22544A-7EE6-4342-B048-85BDC9FD1C3A}</a:tableStyleId>
              </a:tblPr>
              <a:tblGrid>
                <a:gridCol w="2990850">
                  <a:extLst>
                    <a:ext uri="{9D8B030D-6E8A-4147-A177-3AD203B41FA5}">
                      <a16:colId xmlns:a16="http://schemas.microsoft.com/office/drawing/2014/main" val="3413860941"/>
                    </a:ext>
                  </a:extLst>
                </a:gridCol>
                <a:gridCol w="7172325">
                  <a:extLst>
                    <a:ext uri="{9D8B030D-6E8A-4147-A177-3AD203B41FA5}">
                      <a16:colId xmlns:a16="http://schemas.microsoft.com/office/drawing/2014/main" val="944279240"/>
                    </a:ext>
                  </a:extLst>
                </a:gridCol>
              </a:tblGrid>
              <a:tr h="1578769">
                <a:tc>
                  <a:txBody>
                    <a:bodyPr/>
                    <a:lstStyle/>
                    <a:p>
                      <a:r>
                        <a:rPr lang="hr-HR" sz="2800" b="0" dirty="0" smtClean="0">
                          <a:solidFill>
                            <a:srgbClr val="002060"/>
                          </a:solidFill>
                        </a:rPr>
                        <a:t>In </a:t>
                      </a:r>
                    </a:p>
                    <a:p>
                      <a:r>
                        <a:rPr lang="hr-HR" sz="2800" b="0" dirty="0" smtClean="0">
                          <a:solidFill>
                            <a:srgbClr val="002060"/>
                          </a:solidFill>
                        </a:rPr>
                        <a:t>PARLIAMENT</a:t>
                      </a:r>
                    </a:p>
                    <a:p>
                      <a:endParaRPr lang="en-US" sz="2800" dirty="0"/>
                    </a:p>
                  </a:txBody>
                  <a:tcPr>
                    <a:solidFill>
                      <a:schemeClr val="bg1">
                        <a:lumMod val="85000"/>
                      </a:schemeClr>
                    </a:solidFill>
                  </a:tcPr>
                </a:tc>
                <a:tc>
                  <a:txBody>
                    <a:bodyPr/>
                    <a:lstStyle/>
                    <a:p>
                      <a:endParaRPr lang="en-US" dirty="0"/>
                    </a:p>
                  </a:txBody>
                  <a:tcPr>
                    <a:solidFill>
                      <a:schemeClr val="bg1">
                        <a:lumMod val="85000"/>
                      </a:schemeClr>
                    </a:solidFill>
                  </a:tcPr>
                </a:tc>
                <a:extLst>
                  <a:ext uri="{0D108BD9-81ED-4DB2-BD59-A6C34878D82A}">
                    <a16:rowId xmlns:a16="http://schemas.microsoft.com/office/drawing/2014/main" val="2514547353"/>
                  </a:ext>
                </a:extLst>
              </a:tr>
              <a:tr h="1578769">
                <a:tc>
                  <a:txBody>
                    <a:bodyPr/>
                    <a:lstStyle/>
                    <a:p>
                      <a:r>
                        <a:rPr lang="hr-HR" sz="2800" dirty="0" smtClean="0">
                          <a:solidFill>
                            <a:srgbClr val="002060"/>
                          </a:solidFill>
                        </a:rPr>
                        <a:t>In </a:t>
                      </a:r>
                    </a:p>
                    <a:p>
                      <a:r>
                        <a:rPr lang="hr-HR" sz="2800" dirty="0" smtClean="0">
                          <a:solidFill>
                            <a:srgbClr val="002060"/>
                          </a:solidFill>
                        </a:rPr>
                        <a:t>CONSTITUENCIES</a:t>
                      </a:r>
                      <a:endParaRPr lang="en-US" sz="2800" dirty="0">
                        <a:solidFill>
                          <a:srgbClr val="002060"/>
                        </a:solidFill>
                      </a:endParaRPr>
                    </a:p>
                  </a:txBody>
                  <a:tcPr/>
                </a:tc>
                <a:tc>
                  <a:txBody>
                    <a:bodyPr/>
                    <a:lstStyle/>
                    <a:p>
                      <a:endParaRPr lang="en-US" dirty="0"/>
                    </a:p>
                  </a:txBody>
                  <a:tcPr/>
                </a:tc>
                <a:extLst>
                  <a:ext uri="{0D108BD9-81ED-4DB2-BD59-A6C34878D82A}">
                    <a16:rowId xmlns:a16="http://schemas.microsoft.com/office/drawing/2014/main" val="1018575283"/>
                  </a:ext>
                </a:extLst>
              </a:tr>
            </a:tbl>
          </a:graphicData>
        </a:graphic>
      </p:graphicFrame>
    </p:spTree>
    <p:extLst>
      <p:ext uri="{BB962C8B-B14F-4D97-AF65-F5344CB8AC3E}">
        <p14:creationId xmlns:p14="http://schemas.microsoft.com/office/powerpoint/2010/main" val="318558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4478</TotalTime>
  <Words>2071</Words>
  <Application>Microsoft Office PowerPoint</Application>
  <PresentationFormat>Widescreen</PresentationFormat>
  <Paragraphs>303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Times New Roman</vt:lpstr>
      <vt:lpstr>Wingdings</vt:lpstr>
      <vt:lpstr>Office Theme</vt:lpstr>
      <vt:lpstr>Unit 9 Parliament and Legislation</vt:lpstr>
      <vt:lpstr>The British Parliament</vt:lpstr>
      <vt:lpstr>Parliament structure explained </vt:lpstr>
      <vt:lpstr>PowerPoint Presentation</vt:lpstr>
      <vt:lpstr>Structure of the UK Parliament BICAMERAL</vt:lpstr>
      <vt:lpstr>Functions of UK Parliament</vt:lpstr>
      <vt:lpstr>I   House of Commons</vt:lpstr>
      <vt:lpstr>UK-wide representation and devolved Parliaments and Assemblies</vt:lpstr>
      <vt:lpstr>Working in Parliament and constituencies</vt:lpstr>
      <vt:lpstr>II   House of Lords</vt:lpstr>
      <vt:lpstr>III The Monarch</vt:lpstr>
      <vt:lpstr>Parliamentary sovereignty and the UK constitution</vt:lpstr>
      <vt:lpstr>Parliamentary sovereignty</vt:lpstr>
      <vt:lpstr>Written constitution vs. unwritten constitution</vt:lpstr>
      <vt:lpstr>Vocabulary practice</vt:lpstr>
      <vt:lpstr>PowerPoint Presentation</vt:lpstr>
      <vt:lpstr>Legislative Procedure </vt:lpstr>
      <vt:lpstr>Legislative Procedure – Types of bills</vt:lpstr>
      <vt:lpstr>Legislative Procedure - Stages</vt:lpstr>
      <vt:lpstr>Legislative Procedure - Stages</vt:lpstr>
      <vt:lpstr>PowerPoint Presentation</vt:lpstr>
      <vt:lpstr>The Royal Assent</vt:lpstr>
      <vt:lpstr>Legislative procedure</vt:lpstr>
      <vt:lpstr>Vocabulary practice   Find the Croatian equivalents. </vt:lpstr>
      <vt:lpstr>Vocabulary practice  -  Key</vt:lpstr>
      <vt:lpstr>Vocabulary practice II</vt:lpstr>
      <vt:lpstr>Vocabulary practice II - Key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Toward a European Administrative Space</dc:title>
  <dc:creator>Admin</dc:creator>
  <cp:lastModifiedBy>Snježana Husinec</cp:lastModifiedBy>
  <cp:revision>170</cp:revision>
  <dcterms:created xsi:type="dcterms:W3CDTF">2018-02-24T11:13:03Z</dcterms:created>
  <dcterms:modified xsi:type="dcterms:W3CDTF">2019-04-03T07:45:03Z</dcterms:modified>
</cp:coreProperties>
</file>